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5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0"/>
    <p:restoredTop sz="94206"/>
  </p:normalViewPr>
  <p:slideViewPr>
    <p:cSldViewPr snapToGrid="0" snapToObjects="1">
      <p:cViewPr>
        <p:scale>
          <a:sx n="75" d="100"/>
          <a:sy n="75" d="100"/>
        </p:scale>
        <p:origin x="-96" y="-33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B1B273-6BE6-CE48-A8AF-6C13CC23146F}" type="datetimeFigureOut">
              <a:rPr lang="en-US" smtClean="0"/>
              <a:t>9/8/2020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E1E11-5A28-B144-B476-F1B6B905EB1E}" type="slidenum">
              <a:rPr lang="en-US" smtClean="0"/>
              <a:t>‹Nº›</a:t>
            </a:fld>
            <a:endParaRPr lang="en-US"/>
          </a:p>
        </p:txBody>
      </p:sp>
    </p:spTree>
    <p:extLst>
      <p:ext uri="{BB962C8B-B14F-4D97-AF65-F5344CB8AC3E}">
        <p14:creationId xmlns:p14="http://schemas.microsoft.com/office/powerpoint/2010/main" val="2977121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96ff44777c_1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4" name="Google Shape;844;g96ff44777c_1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8084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93a30ce982_0_28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6" name="Google Shape;1036;g93a30ce982_0_28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8670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93a30ce982_0_28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1" name="Google Shape;1061;g93a30ce982_0_28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por tamaño tb</a:t>
            </a:r>
            <a:endParaRPr/>
          </a:p>
        </p:txBody>
      </p:sp>
    </p:spTree>
    <p:extLst>
      <p:ext uri="{BB962C8B-B14F-4D97-AF65-F5344CB8AC3E}">
        <p14:creationId xmlns:p14="http://schemas.microsoft.com/office/powerpoint/2010/main" val="1596135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9424373ba8_5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9424373ba8_5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s" sz="900">
                <a:solidFill>
                  <a:schemeClr val="dk1"/>
                </a:solidFill>
              </a:rPr>
              <a:t>Una parte importante de la red de empresas presenta resultados muy elevados, destacando por sobre el resultado promedio de empresas que usan la Evaluación B en Chile e incluso en algunos casos por sobre el desempeño promedio de una Empresa B. En particular, se observa que todas las organizaciones han desarrollado un alto nivel de formalización de procesos y políticas hacia sus trabajadores, lo que se refleja en un alto desempeño en ésta área. </a:t>
            </a:r>
            <a:endParaRPr/>
          </a:p>
        </p:txBody>
      </p:sp>
    </p:spTree>
    <p:extLst>
      <p:ext uri="{BB962C8B-B14F-4D97-AF65-F5344CB8AC3E}">
        <p14:creationId xmlns:p14="http://schemas.microsoft.com/office/powerpoint/2010/main" val="3952206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93a30ce982_0_29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93a30ce982_0_29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s" sz="800">
                <a:solidFill>
                  <a:srgbClr val="434343"/>
                </a:solidFill>
              </a:rPr>
              <a:t> </a:t>
            </a:r>
            <a:endParaRPr/>
          </a:p>
        </p:txBody>
      </p:sp>
    </p:spTree>
    <p:extLst>
      <p:ext uri="{BB962C8B-B14F-4D97-AF65-F5344CB8AC3E}">
        <p14:creationId xmlns:p14="http://schemas.microsoft.com/office/powerpoint/2010/main" val="3825934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93a30ce982_0_3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9" name="Google Shape;1139;g93a30ce982_0_3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2961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g93a30ce982_0_3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1" name="Google Shape;1171;g93a30ce982_0_3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s" sz="800">
                <a:solidFill>
                  <a:srgbClr val="434343"/>
                </a:solidFill>
                <a:highlight>
                  <a:schemeClr val="lt1"/>
                </a:highlight>
              </a:rPr>
              <a:t>El área de Trabajadores es donde transversalmente la red de empresas obtuvo el mejor desempeño. La red da cuenta de un alto nivel de formalización de procesos, beneficios y políticas para regular condiciones favorables de trabajo a sus colaboradores. No se observan oportunidades de mejora significativas en el promedio, aun cuando hay unas pocas empresas con importantes mejoras por desarrollar, las cuales se podrían inspirar por las mismas empresas destacadas de la red en esta área.</a:t>
            </a:r>
            <a:endParaRPr sz="800">
              <a:solidFill>
                <a:srgbClr val="434343"/>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433680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93a30ce982_0_3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6" name="Google Shape;1206;g93a30ce982_0_3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s" sz="800">
                <a:solidFill>
                  <a:srgbClr val="434343"/>
                </a:solidFill>
              </a:rPr>
              <a:t>El área de Comunidad a nivel general presenta importantes oportunidades de mejorar para la red. Si bien algunas empresas han alcanzado excelentes resultados en esta área, estas son una minoría dentro de la red de empresas evaluadas, pues la mayoría presenta desafíos transversalmente en todos los temas abordados en esta área. Se destaca principalmente un desafío común en la red para generar estructuras y políticas para fortalecer temas asociados a inclusión y diversidad en las organizaciones.</a:t>
            </a:r>
            <a:endParaRPr/>
          </a:p>
        </p:txBody>
      </p:sp>
    </p:spTree>
    <p:extLst>
      <p:ext uri="{BB962C8B-B14F-4D97-AF65-F5344CB8AC3E}">
        <p14:creationId xmlns:p14="http://schemas.microsoft.com/office/powerpoint/2010/main" val="2184173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93a30ce982_0_3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93a30ce982_0_3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endParaRPr sz="800">
              <a:solidFill>
                <a:srgbClr val="434343"/>
              </a:solidFill>
              <a:highlight>
                <a:schemeClr val="lt1"/>
              </a:highlight>
            </a:endParaRPr>
          </a:p>
          <a:p>
            <a:pPr marL="0" lvl="0" indent="0" algn="just" rtl="0">
              <a:spcBef>
                <a:spcPts val="0"/>
              </a:spcBef>
              <a:spcAft>
                <a:spcPts val="0"/>
              </a:spcAft>
              <a:buClr>
                <a:schemeClr val="dk1"/>
              </a:buClr>
              <a:buSzPts val="1100"/>
              <a:buFont typeface="Arial"/>
              <a:buNone/>
            </a:pPr>
            <a:endParaRPr sz="800">
              <a:solidFill>
                <a:srgbClr val="434343"/>
              </a:solidFill>
              <a:highlight>
                <a:schemeClr val="lt1"/>
              </a:highlight>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516013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g93a30ce982_0_3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2" name="Google Shape;1282;g93a30ce982_0_3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0126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93a30ce982_0_3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93a30ce982_0_3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endParaRPr sz="900">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3365682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93a30ce982_0_38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93a30ce982_0_38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96874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g93a30ce982_0_3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9" name="Google Shape;1329;g93a30ce982_0_3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4937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93a30ce982_0_3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5" name="Google Shape;1345;g93a30ce982_0_3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76876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93a30ce982_0_197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9" name="Google Shape;1359;g93a30ce982_0_19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1207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93a30ce982_0_38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93a30ce982_0_3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2729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g93a30ce982_0_3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0" name="Google Shape;1380;g93a30ce982_0_3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76558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93a30ce982_0_187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3" name="Google Shape;1393;g93a30ce982_0_18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37717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8d7a2565af_2_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3" name="Google Shape;1413;g8d7a2565a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22968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g96ff44777c_3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6" name="Google Shape;1426;g96ff44777c_3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39076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96ff44777c_3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96ff44777c_3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67131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g96ff44777c_3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1" name="Google Shape;1471;g96ff44777c_3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5304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93a30ce982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93a30ce982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00830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49C022FE-EE64-264E-A95D-EA14272CD0FF}" type="slidenum">
              <a:rPr lang="es-ES_tradnl" smtClean="0"/>
              <a:t>30</a:t>
            </a:fld>
            <a:endParaRPr lang="es-ES_tradnl"/>
          </a:p>
        </p:txBody>
      </p:sp>
    </p:spTree>
    <p:extLst>
      <p:ext uri="{BB962C8B-B14F-4D97-AF65-F5344CB8AC3E}">
        <p14:creationId xmlns:p14="http://schemas.microsoft.com/office/powerpoint/2010/main" val="21748420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49C022FE-EE64-264E-A95D-EA14272CD0FF}" type="slidenum">
              <a:rPr lang="es-ES_tradnl" smtClean="0"/>
              <a:t>31</a:t>
            </a:fld>
            <a:endParaRPr lang="es-ES_tradnl"/>
          </a:p>
        </p:txBody>
      </p:sp>
    </p:spTree>
    <p:extLst>
      <p:ext uri="{BB962C8B-B14F-4D97-AF65-F5344CB8AC3E}">
        <p14:creationId xmlns:p14="http://schemas.microsoft.com/office/powerpoint/2010/main" val="8876624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000" dirty="0"/>
              <a:t> </a:t>
            </a:r>
            <a:endParaRPr lang="es-ES_tradnl" dirty="0"/>
          </a:p>
        </p:txBody>
      </p:sp>
      <p:sp>
        <p:nvSpPr>
          <p:cNvPr id="4" name="Marcador de número de diapositiva 3"/>
          <p:cNvSpPr>
            <a:spLocks noGrp="1"/>
          </p:cNvSpPr>
          <p:nvPr>
            <p:ph type="sldNum" sz="quarter" idx="5"/>
          </p:nvPr>
        </p:nvSpPr>
        <p:spPr/>
        <p:txBody>
          <a:bodyPr/>
          <a:lstStyle/>
          <a:p>
            <a:fld id="{49C022FE-EE64-264E-A95D-EA14272CD0FF}" type="slidenum">
              <a:rPr lang="es-ES_tradnl" smtClean="0"/>
              <a:t>32</a:t>
            </a:fld>
            <a:endParaRPr lang="es-ES_tradnl"/>
          </a:p>
        </p:txBody>
      </p:sp>
    </p:spTree>
    <p:extLst>
      <p:ext uri="{BB962C8B-B14F-4D97-AF65-F5344CB8AC3E}">
        <p14:creationId xmlns:p14="http://schemas.microsoft.com/office/powerpoint/2010/main" val="37601383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dirty="0"/>
          </a:p>
        </p:txBody>
      </p:sp>
      <p:sp>
        <p:nvSpPr>
          <p:cNvPr id="4" name="Marcador de número de diapositiva 3"/>
          <p:cNvSpPr>
            <a:spLocks noGrp="1"/>
          </p:cNvSpPr>
          <p:nvPr>
            <p:ph type="sldNum" sz="quarter" idx="5"/>
          </p:nvPr>
        </p:nvSpPr>
        <p:spPr/>
        <p:txBody>
          <a:bodyPr/>
          <a:lstStyle/>
          <a:p>
            <a:fld id="{49C022FE-EE64-264E-A95D-EA14272CD0FF}" type="slidenum">
              <a:rPr lang="es-ES_tradnl" smtClean="0"/>
              <a:t>33</a:t>
            </a:fld>
            <a:endParaRPr lang="es-ES_tradnl"/>
          </a:p>
        </p:txBody>
      </p:sp>
    </p:spTree>
    <p:extLst>
      <p:ext uri="{BB962C8B-B14F-4D97-AF65-F5344CB8AC3E}">
        <p14:creationId xmlns:p14="http://schemas.microsoft.com/office/powerpoint/2010/main" val="32259613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a:p>
            <a:endParaRPr lang="es-ES_tradnl" dirty="0"/>
          </a:p>
        </p:txBody>
      </p:sp>
      <p:sp>
        <p:nvSpPr>
          <p:cNvPr id="4" name="Marcador de número de diapositiva 3"/>
          <p:cNvSpPr>
            <a:spLocks noGrp="1"/>
          </p:cNvSpPr>
          <p:nvPr>
            <p:ph type="sldNum" sz="quarter" idx="5"/>
          </p:nvPr>
        </p:nvSpPr>
        <p:spPr/>
        <p:txBody>
          <a:bodyPr/>
          <a:lstStyle/>
          <a:p>
            <a:fld id="{49C022FE-EE64-264E-A95D-EA14272CD0FF}" type="slidenum">
              <a:rPr lang="es-ES_tradnl" smtClean="0"/>
              <a:t>34</a:t>
            </a:fld>
            <a:endParaRPr lang="es-ES_tradnl"/>
          </a:p>
        </p:txBody>
      </p:sp>
    </p:spTree>
    <p:extLst>
      <p:ext uri="{BB962C8B-B14F-4D97-AF65-F5344CB8AC3E}">
        <p14:creationId xmlns:p14="http://schemas.microsoft.com/office/powerpoint/2010/main" val="14411445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a:p>
            <a:endParaRPr lang="es-ES_tradnl" dirty="0"/>
          </a:p>
        </p:txBody>
      </p:sp>
      <p:sp>
        <p:nvSpPr>
          <p:cNvPr id="4" name="Marcador de número de diapositiva 3"/>
          <p:cNvSpPr>
            <a:spLocks noGrp="1"/>
          </p:cNvSpPr>
          <p:nvPr>
            <p:ph type="sldNum" sz="quarter" idx="5"/>
          </p:nvPr>
        </p:nvSpPr>
        <p:spPr/>
        <p:txBody>
          <a:bodyPr/>
          <a:lstStyle/>
          <a:p>
            <a:fld id="{49C022FE-EE64-264E-A95D-EA14272CD0FF}" type="slidenum">
              <a:rPr lang="es-ES_tradnl" smtClean="0"/>
              <a:t>35</a:t>
            </a:fld>
            <a:endParaRPr lang="es-ES_tradnl"/>
          </a:p>
        </p:txBody>
      </p:sp>
    </p:spTree>
    <p:extLst>
      <p:ext uri="{BB962C8B-B14F-4D97-AF65-F5344CB8AC3E}">
        <p14:creationId xmlns:p14="http://schemas.microsoft.com/office/powerpoint/2010/main" val="16437615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49C022FE-EE64-264E-A95D-EA14272CD0FF}" type="slidenum">
              <a:rPr lang="es-ES_tradnl" smtClean="0"/>
              <a:t>36</a:t>
            </a:fld>
            <a:endParaRPr lang="es-ES_tradnl"/>
          </a:p>
        </p:txBody>
      </p:sp>
    </p:spTree>
    <p:extLst>
      <p:ext uri="{BB962C8B-B14F-4D97-AF65-F5344CB8AC3E}">
        <p14:creationId xmlns:p14="http://schemas.microsoft.com/office/powerpoint/2010/main" val="10334844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49C022FE-EE64-264E-A95D-EA14272CD0FF}" type="slidenum">
              <a:rPr lang="es-ES_tradnl" smtClean="0"/>
              <a:t>37</a:t>
            </a:fld>
            <a:endParaRPr lang="es-ES_tradnl"/>
          </a:p>
        </p:txBody>
      </p:sp>
    </p:spTree>
    <p:extLst>
      <p:ext uri="{BB962C8B-B14F-4D97-AF65-F5344CB8AC3E}">
        <p14:creationId xmlns:p14="http://schemas.microsoft.com/office/powerpoint/2010/main" val="15606180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49C022FE-EE64-264E-A95D-EA14272CD0FF}" type="slidenum">
              <a:rPr lang="es-ES_tradnl" smtClean="0"/>
              <a:t>38</a:t>
            </a:fld>
            <a:endParaRPr lang="es-ES_tradnl"/>
          </a:p>
        </p:txBody>
      </p:sp>
    </p:spTree>
    <p:extLst>
      <p:ext uri="{BB962C8B-B14F-4D97-AF65-F5344CB8AC3E}">
        <p14:creationId xmlns:p14="http://schemas.microsoft.com/office/powerpoint/2010/main" val="17727918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49C022FE-EE64-264E-A95D-EA14272CD0FF}" type="slidenum">
              <a:rPr lang="es-ES_tradnl" smtClean="0"/>
              <a:t>39</a:t>
            </a:fld>
            <a:endParaRPr lang="es-ES_tradnl"/>
          </a:p>
        </p:txBody>
      </p:sp>
    </p:spTree>
    <p:extLst>
      <p:ext uri="{BB962C8B-B14F-4D97-AF65-F5344CB8AC3E}">
        <p14:creationId xmlns:p14="http://schemas.microsoft.com/office/powerpoint/2010/main" val="4145561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96ff44777c_3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96ff44777c_3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s" sz="800">
                <a:solidFill>
                  <a:schemeClr val="dk1"/>
                </a:solidFill>
              </a:rPr>
              <a:t>La Evaluación de Impacto B es una herramienta generada por B Lab, en base al catálogo de estándares IRIS que contienen las métricas más altas de gestión a nivel mundial en las área de Comunidad, Medioambiente, Gobernanza, Trabajadores y Clientes y una serie de métricas adicionales generadas con el apoyo de un Consejo Global de Estándares. </a:t>
            </a:r>
            <a:br>
              <a:rPr lang="es" sz="800">
                <a:solidFill>
                  <a:schemeClr val="dk1"/>
                </a:solidFill>
              </a:rPr>
            </a:br>
            <a:endParaRPr/>
          </a:p>
        </p:txBody>
      </p:sp>
    </p:spTree>
    <p:extLst>
      <p:ext uri="{BB962C8B-B14F-4D97-AF65-F5344CB8AC3E}">
        <p14:creationId xmlns:p14="http://schemas.microsoft.com/office/powerpoint/2010/main" val="3328429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49C022FE-EE64-264E-A95D-EA14272CD0FF}" type="slidenum">
              <a:rPr lang="es-ES_tradnl" smtClean="0"/>
              <a:t>40</a:t>
            </a:fld>
            <a:endParaRPr lang="es-ES_tradnl"/>
          </a:p>
        </p:txBody>
      </p:sp>
    </p:spTree>
    <p:extLst>
      <p:ext uri="{BB962C8B-B14F-4D97-AF65-F5344CB8AC3E}">
        <p14:creationId xmlns:p14="http://schemas.microsoft.com/office/powerpoint/2010/main" val="11711568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49C022FE-EE64-264E-A95D-EA14272CD0FF}" type="slidenum">
              <a:rPr lang="es-ES_tradnl" smtClean="0"/>
              <a:t>41</a:t>
            </a:fld>
            <a:endParaRPr lang="es-ES_tradnl"/>
          </a:p>
        </p:txBody>
      </p:sp>
    </p:spTree>
    <p:extLst>
      <p:ext uri="{BB962C8B-B14F-4D97-AF65-F5344CB8AC3E}">
        <p14:creationId xmlns:p14="http://schemas.microsoft.com/office/powerpoint/2010/main" val="6257065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49C022FE-EE64-264E-A95D-EA14272CD0FF}" type="slidenum">
              <a:rPr lang="es-ES_tradnl" smtClean="0"/>
              <a:t>42</a:t>
            </a:fld>
            <a:endParaRPr lang="es-ES_tradnl"/>
          </a:p>
        </p:txBody>
      </p:sp>
    </p:spTree>
    <p:extLst>
      <p:ext uri="{BB962C8B-B14F-4D97-AF65-F5344CB8AC3E}">
        <p14:creationId xmlns:p14="http://schemas.microsoft.com/office/powerpoint/2010/main" val="18494266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49C022FE-EE64-264E-A95D-EA14272CD0FF}" type="slidenum">
              <a:rPr lang="es-ES_tradnl" smtClean="0"/>
              <a:t>43</a:t>
            </a:fld>
            <a:endParaRPr lang="es-ES_tradnl"/>
          </a:p>
        </p:txBody>
      </p:sp>
    </p:spTree>
    <p:extLst>
      <p:ext uri="{BB962C8B-B14F-4D97-AF65-F5344CB8AC3E}">
        <p14:creationId xmlns:p14="http://schemas.microsoft.com/office/powerpoint/2010/main" val="2599486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93a30ce982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93a30ce982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8351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8a23b93be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8a23b93be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4366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8a10630734_0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8a10630734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3194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8a10630734_0_35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0" name="Google Shape;1000;g8a10630734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8746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93a30ce982_0_28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93a30ce982_0_28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5084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DFB7FF-0684-544B-AC7D-B55D93F04F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DDD3CEE-A22B-894F-9DC0-3264C55CD4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0245310-631F-1A43-BEBE-8B6078C83E67}"/>
              </a:ext>
            </a:extLst>
          </p:cNvPr>
          <p:cNvSpPr>
            <a:spLocks noGrp="1"/>
          </p:cNvSpPr>
          <p:nvPr>
            <p:ph type="dt" sz="half" idx="10"/>
          </p:nvPr>
        </p:nvSpPr>
        <p:spPr/>
        <p:txBody>
          <a:bodyPr/>
          <a:lstStyle/>
          <a:p>
            <a:fld id="{C15E312D-F377-A143-89E6-4B49F2FD8700}" type="datetimeFigureOut">
              <a:rPr lang="en-US" smtClean="0"/>
              <a:t>9/8/2020</a:t>
            </a:fld>
            <a:endParaRPr lang="en-US"/>
          </a:p>
        </p:txBody>
      </p:sp>
      <p:sp>
        <p:nvSpPr>
          <p:cNvPr id="5" name="Footer Placeholder 4">
            <a:extLst>
              <a:ext uri="{FF2B5EF4-FFF2-40B4-BE49-F238E27FC236}">
                <a16:creationId xmlns:a16="http://schemas.microsoft.com/office/drawing/2014/main" xmlns="" id="{DECAF5A0-128B-7B4D-BB3B-AF44778225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E714C43-72A7-CE4C-AB83-09D21D998AD1}"/>
              </a:ext>
            </a:extLst>
          </p:cNvPr>
          <p:cNvSpPr>
            <a:spLocks noGrp="1"/>
          </p:cNvSpPr>
          <p:nvPr>
            <p:ph type="sldNum" sz="quarter" idx="12"/>
          </p:nvPr>
        </p:nvSpPr>
        <p:spPr/>
        <p:txBody>
          <a:bodyPr/>
          <a:lstStyle/>
          <a:p>
            <a:fld id="{66321B6B-B200-C841-A516-241E606D0FF5}" type="slidenum">
              <a:rPr lang="en-US" smtClean="0"/>
              <a:t>‹Nº›</a:t>
            </a:fld>
            <a:endParaRPr lang="en-US"/>
          </a:p>
        </p:txBody>
      </p:sp>
    </p:spTree>
    <p:extLst>
      <p:ext uri="{BB962C8B-B14F-4D97-AF65-F5344CB8AC3E}">
        <p14:creationId xmlns:p14="http://schemas.microsoft.com/office/powerpoint/2010/main" val="2106147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B0A94A-3229-184C-8417-F5B040803A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A0502D7-F785-3C4C-87A4-4C92C871541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CF3574D-E3E6-7246-8A95-01E7695EB862}"/>
              </a:ext>
            </a:extLst>
          </p:cNvPr>
          <p:cNvSpPr>
            <a:spLocks noGrp="1"/>
          </p:cNvSpPr>
          <p:nvPr>
            <p:ph type="dt" sz="half" idx="10"/>
          </p:nvPr>
        </p:nvSpPr>
        <p:spPr/>
        <p:txBody>
          <a:bodyPr/>
          <a:lstStyle/>
          <a:p>
            <a:fld id="{C15E312D-F377-A143-89E6-4B49F2FD8700}" type="datetimeFigureOut">
              <a:rPr lang="en-US" smtClean="0"/>
              <a:t>9/8/2020</a:t>
            </a:fld>
            <a:endParaRPr lang="en-US"/>
          </a:p>
        </p:txBody>
      </p:sp>
      <p:sp>
        <p:nvSpPr>
          <p:cNvPr id="5" name="Footer Placeholder 4">
            <a:extLst>
              <a:ext uri="{FF2B5EF4-FFF2-40B4-BE49-F238E27FC236}">
                <a16:creationId xmlns:a16="http://schemas.microsoft.com/office/drawing/2014/main" xmlns="" id="{BC2B4C26-555B-3347-966C-FB3A0B3E7E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D374993-984F-4147-B1FB-57F9377C2DD4}"/>
              </a:ext>
            </a:extLst>
          </p:cNvPr>
          <p:cNvSpPr>
            <a:spLocks noGrp="1"/>
          </p:cNvSpPr>
          <p:nvPr>
            <p:ph type="sldNum" sz="quarter" idx="12"/>
          </p:nvPr>
        </p:nvSpPr>
        <p:spPr/>
        <p:txBody>
          <a:bodyPr/>
          <a:lstStyle/>
          <a:p>
            <a:fld id="{66321B6B-B200-C841-A516-241E606D0FF5}" type="slidenum">
              <a:rPr lang="en-US" smtClean="0"/>
              <a:t>‹Nº›</a:t>
            </a:fld>
            <a:endParaRPr lang="en-US"/>
          </a:p>
        </p:txBody>
      </p:sp>
    </p:spTree>
    <p:extLst>
      <p:ext uri="{BB962C8B-B14F-4D97-AF65-F5344CB8AC3E}">
        <p14:creationId xmlns:p14="http://schemas.microsoft.com/office/powerpoint/2010/main" val="568913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9FF88AE-632E-D84C-8571-2C7D90A897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0C4FF3A-0200-934F-85A1-97B88F7F9F9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418DBAC-7D79-EB4E-B75C-3BC2A4B75E3B}"/>
              </a:ext>
            </a:extLst>
          </p:cNvPr>
          <p:cNvSpPr>
            <a:spLocks noGrp="1"/>
          </p:cNvSpPr>
          <p:nvPr>
            <p:ph type="dt" sz="half" idx="10"/>
          </p:nvPr>
        </p:nvSpPr>
        <p:spPr/>
        <p:txBody>
          <a:bodyPr/>
          <a:lstStyle/>
          <a:p>
            <a:fld id="{C15E312D-F377-A143-89E6-4B49F2FD8700}" type="datetimeFigureOut">
              <a:rPr lang="en-US" smtClean="0"/>
              <a:t>9/8/2020</a:t>
            </a:fld>
            <a:endParaRPr lang="en-US"/>
          </a:p>
        </p:txBody>
      </p:sp>
      <p:sp>
        <p:nvSpPr>
          <p:cNvPr id="5" name="Footer Placeholder 4">
            <a:extLst>
              <a:ext uri="{FF2B5EF4-FFF2-40B4-BE49-F238E27FC236}">
                <a16:creationId xmlns:a16="http://schemas.microsoft.com/office/drawing/2014/main" xmlns="" id="{87792DD1-0772-E447-8D53-77F9DC8C85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520AA63-A47D-5C43-97B9-F78491E2FB6A}"/>
              </a:ext>
            </a:extLst>
          </p:cNvPr>
          <p:cNvSpPr>
            <a:spLocks noGrp="1"/>
          </p:cNvSpPr>
          <p:nvPr>
            <p:ph type="sldNum" sz="quarter" idx="12"/>
          </p:nvPr>
        </p:nvSpPr>
        <p:spPr/>
        <p:txBody>
          <a:bodyPr/>
          <a:lstStyle/>
          <a:p>
            <a:fld id="{66321B6B-B200-C841-A516-241E606D0FF5}" type="slidenum">
              <a:rPr lang="en-US" smtClean="0"/>
              <a:t>‹Nº›</a:t>
            </a:fld>
            <a:endParaRPr lang="en-US"/>
          </a:p>
        </p:txBody>
      </p:sp>
    </p:spTree>
    <p:extLst>
      <p:ext uri="{BB962C8B-B14F-4D97-AF65-F5344CB8AC3E}">
        <p14:creationId xmlns:p14="http://schemas.microsoft.com/office/powerpoint/2010/main" val="2777090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_7">
  <p:cSld name="TITLE_7">
    <p:spTree>
      <p:nvGrpSpPr>
        <p:cNvPr id="1" name="Shape 405"/>
        <p:cNvGrpSpPr/>
        <p:nvPr/>
      </p:nvGrpSpPr>
      <p:grpSpPr>
        <a:xfrm>
          <a:off x="0" y="0"/>
          <a:ext cx="0" cy="0"/>
          <a:chOff x="0" y="0"/>
          <a:chExt cx="0" cy="0"/>
        </a:xfrm>
      </p:grpSpPr>
      <p:sp>
        <p:nvSpPr>
          <p:cNvPr id="406" name="Google Shape;406;p103"/>
          <p:cNvSpPr txBox="1">
            <a:spLocks noGrp="1"/>
          </p:cNvSpPr>
          <p:nvPr>
            <p:ph type="ctrTitle"/>
          </p:nvPr>
        </p:nvSpPr>
        <p:spPr>
          <a:xfrm>
            <a:off x="415611" y="992767"/>
            <a:ext cx="11360800" cy="2736800"/>
          </a:xfrm>
          <a:prstGeom prst="rect">
            <a:avLst/>
          </a:prstGeom>
        </p:spPr>
        <p:txBody>
          <a:bodyPr spcFirstLastPara="1" wrap="square" lIns="34275" tIns="34275" rIns="34275" bIns="3427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07" name="Google Shape;407;p103"/>
          <p:cNvSpPr txBox="1">
            <a:spLocks noGrp="1"/>
          </p:cNvSpPr>
          <p:nvPr>
            <p:ph type="subTitle" idx="1"/>
          </p:nvPr>
        </p:nvSpPr>
        <p:spPr>
          <a:xfrm>
            <a:off x="415600" y="3778833"/>
            <a:ext cx="11360800" cy="1056800"/>
          </a:xfrm>
          <a:prstGeom prst="rect">
            <a:avLst/>
          </a:prstGeom>
        </p:spPr>
        <p:txBody>
          <a:bodyPr spcFirstLastPara="1" wrap="square" lIns="34275" tIns="34275" rIns="34275" bIns="34275" anchor="t" anchorCtr="0">
            <a:noAutofit/>
          </a:bodyPr>
          <a:lstStyle>
            <a:lvl1pPr lvl="0" algn="ctr" rtl="0">
              <a:lnSpc>
                <a:spcPct val="100000"/>
              </a:lnSpc>
              <a:spcBef>
                <a:spcPts val="1067"/>
              </a:spcBef>
              <a:spcAft>
                <a:spcPts val="0"/>
              </a:spcAft>
              <a:buSzPts val="2800"/>
              <a:buNone/>
              <a:defRPr sz="3733"/>
            </a:lvl1pPr>
            <a:lvl2pPr lvl="1" algn="ctr" rtl="0">
              <a:lnSpc>
                <a:spcPct val="100000"/>
              </a:lnSpc>
              <a:spcBef>
                <a:spcPts val="1067"/>
              </a:spcBef>
              <a:spcAft>
                <a:spcPts val="0"/>
              </a:spcAft>
              <a:buSzPts val="2800"/>
              <a:buNone/>
              <a:defRPr sz="3733"/>
            </a:lvl2pPr>
            <a:lvl3pPr lvl="2" algn="ctr" rtl="0">
              <a:lnSpc>
                <a:spcPct val="100000"/>
              </a:lnSpc>
              <a:spcBef>
                <a:spcPts val="1067"/>
              </a:spcBef>
              <a:spcAft>
                <a:spcPts val="0"/>
              </a:spcAft>
              <a:buSzPts val="2800"/>
              <a:buNone/>
              <a:defRPr sz="3733"/>
            </a:lvl3pPr>
            <a:lvl4pPr lvl="3" algn="ctr" rtl="0">
              <a:lnSpc>
                <a:spcPct val="100000"/>
              </a:lnSpc>
              <a:spcBef>
                <a:spcPts val="1067"/>
              </a:spcBef>
              <a:spcAft>
                <a:spcPts val="0"/>
              </a:spcAft>
              <a:buSzPts val="2800"/>
              <a:buNone/>
              <a:defRPr sz="3733"/>
            </a:lvl4pPr>
            <a:lvl5pPr lvl="4" algn="ctr" rtl="0">
              <a:lnSpc>
                <a:spcPct val="100000"/>
              </a:lnSpc>
              <a:spcBef>
                <a:spcPts val="1067"/>
              </a:spcBef>
              <a:spcAft>
                <a:spcPts val="0"/>
              </a:spcAft>
              <a:buSzPts val="2800"/>
              <a:buNone/>
              <a:defRPr sz="3733"/>
            </a:lvl5pPr>
            <a:lvl6pPr lvl="5" algn="ctr" rtl="0">
              <a:lnSpc>
                <a:spcPct val="100000"/>
              </a:lnSpc>
              <a:spcBef>
                <a:spcPts val="1067"/>
              </a:spcBef>
              <a:spcAft>
                <a:spcPts val="0"/>
              </a:spcAft>
              <a:buSzPts val="2800"/>
              <a:buNone/>
              <a:defRPr sz="3733"/>
            </a:lvl6pPr>
            <a:lvl7pPr lvl="6" algn="ctr" rtl="0">
              <a:lnSpc>
                <a:spcPct val="100000"/>
              </a:lnSpc>
              <a:spcBef>
                <a:spcPts val="1067"/>
              </a:spcBef>
              <a:spcAft>
                <a:spcPts val="0"/>
              </a:spcAft>
              <a:buSzPts val="2800"/>
              <a:buNone/>
              <a:defRPr sz="3733"/>
            </a:lvl7pPr>
            <a:lvl8pPr lvl="7" algn="ctr" rtl="0">
              <a:lnSpc>
                <a:spcPct val="100000"/>
              </a:lnSpc>
              <a:spcBef>
                <a:spcPts val="1067"/>
              </a:spcBef>
              <a:spcAft>
                <a:spcPts val="0"/>
              </a:spcAft>
              <a:buSzPts val="2800"/>
              <a:buNone/>
              <a:defRPr sz="3733"/>
            </a:lvl8pPr>
            <a:lvl9pPr lvl="8" algn="ctr" rtl="0">
              <a:lnSpc>
                <a:spcPct val="100000"/>
              </a:lnSpc>
              <a:spcBef>
                <a:spcPts val="1067"/>
              </a:spcBef>
              <a:spcAft>
                <a:spcPts val="0"/>
              </a:spcAft>
              <a:buSzPts val="2800"/>
              <a:buNone/>
              <a:defRPr sz="3733"/>
            </a:lvl9pPr>
          </a:lstStyle>
          <a:p>
            <a:endParaRPr/>
          </a:p>
        </p:txBody>
      </p:sp>
      <p:sp>
        <p:nvSpPr>
          <p:cNvPr id="408" name="Google Shape;408;p103"/>
          <p:cNvSpPr txBox="1">
            <a:spLocks noGrp="1"/>
          </p:cNvSpPr>
          <p:nvPr>
            <p:ph type="sldNum" idx="12"/>
          </p:nvPr>
        </p:nvSpPr>
        <p:spPr>
          <a:xfrm>
            <a:off x="11296611" y="6217623"/>
            <a:ext cx="731600" cy="524800"/>
          </a:xfrm>
          <a:prstGeom prst="rect">
            <a:avLst/>
          </a:prstGeom>
        </p:spPr>
        <p:txBody>
          <a:bodyPr spcFirstLastPara="1" wrap="square" lIns="34275" tIns="34275" rIns="342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s" smtClean="0"/>
              <a:pPr/>
              <a:t>‹Nº›</a:t>
            </a:fld>
            <a:endParaRPr lang="es"/>
          </a:p>
        </p:txBody>
      </p:sp>
    </p:spTree>
    <p:extLst>
      <p:ext uri="{BB962C8B-B14F-4D97-AF65-F5344CB8AC3E}">
        <p14:creationId xmlns:p14="http://schemas.microsoft.com/office/powerpoint/2010/main" val="806591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acía">
  <p:cSld name="Vacía">
    <p:spTree>
      <p:nvGrpSpPr>
        <p:cNvPr id="1" name="Shape 785"/>
        <p:cNvGrpSpPr/>
        <p:nvPr/>
      </p:nvGrpSpPr>
      <p:grpSpPr>
        <a:xfrm>
          <a:off x="0" y="0"/>
          <a:ext cx="0" cy="0"/>
          <a:chOff x="0" y="0"/>
          <a:chExt cx="0" cy="0"/>
        </a:xfrm>
      </p:grpSpPr>
    </p:spTree>
    <p:extLst>
      <p:ext uri="{BB962C8B-B14F-4D97-AF65-F5344CB8AC3E}">
        <p14:creationId xmlns:p14="http://schemas.microsoft.com/office/powerpoint/2010/main" val="27699638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367"/>
        <p:cNvGrpSpPr/>
        <p:nvPr/>
      </p:nvGrpSpPr>
      <p:grpSpPr>
        <a:xfrm>
          <a:off x="0" y="0"/>
          <a:ext cx="0" cy="0"/>
          <a:chOff x="0" y="0"/>
          <a:chExt cx="0" cy="0"/>
        </a:xfrm>
      </p:grpSpPr>
      <p:sp>
        <p:nvSpPr>
          <p:cNvPr id="368" name="Google Shape;368;p92"/>
          <p:cNvSpPr txBox="1">
            <a:spLocks noGrp="1"/>
          </p:cNvSpPr>
          <p:nvPr>
            <p:ph type="ctrTitle"/>
          </p:nvPr>
        </p:nvSpPr>
        <p:spPr>
          <a:xfrm>
            <a:off x="415611" y="992767"/>
            <a:ext cx="11360800" cy="2736800"/>
          </a:xfrm>
          <a:prstGeom prst="rect">
            <a:avLst/>
          </a:prstGeom>
        </p:spPr>
        <p:txBody>
          <a:bodyPr spcFirstLastPara="1" wrap="square" lIns="34275" tIns="34275" rIns="34275" bIns="3427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69" name="Google Shape;369;p92"/>
          <p:cNvSpPr txBox="1">
            <a:spLocks noGrp="1"/>
          </p:cNvSpPr>
          <p:nvPr>
            <p:ph type="subTitle" idx="1"/>
          </p:nvPr>
        </p:nvSpPr>
        <p:spPr>
          <a:xfrm>
            <a:off x="415600" y="3778833"/>
            <a:ext cx="11360800" cy="1056800"/>
          </a:xfrm>
          <a:prstGeom prst="rect">
            <a:avLst/>
          </a:prstGeom>
        </p:spPr>
        <p:txBody>
          <a:bodyPr spcFirstLastPara="1" wrap="square" lIns="34275" tIns="34275" rIns="34275" bIns="34275" anchor="t" anchorCtr="0">
            <a:noAutofit/>
          </a:bodyPr>
          <a:lstStyle>
            <a:lvl1pPr lvl="0" algn="ctr" rtl="0">
              <a:lnSpc>
                <a:spcPct val="100000"/>
              </a:lnSpc>
              <a:spcBef>
                <a:spcPts val="1067"/>
              </a:spcBef>
              <a:spcAft>
                <a:spcPts val="0"/>
              </a:spcAft>
              <a:buSzPts val="2800"/>
              <a:buNone/>
              <a:defRPr sz="3733"/>
            </a:lvl1pPr>
            <a:lvl2pPr lvl="1" algn="ctr" rtl="0">
              <a:lnSpc>
                <a:spcPct val="100000"/>
              </a:lnSpc>
              <a:spcBef>
                <a:spcPts val="1067"/>
              </a:spcBef>
              <a:spcAft>
                <a:spcPts val="0"/>
              </a:spcAft>
              <a:buSzPts val="2800"/>
              <a:buNone/>
              <a:defRPr sz="3733"/>
            </a:lvl2pPr>
            <a:lvl3pPr lvl="2" algn="ctr" rtl="0">
              <a:lnSpc>
                <a:spcPct val="100000"/>
              </a:lnSpc>
              <a:spcBef>
                <a:spcPts val="1067"/>
              </a:spcBef>
              <a:spcAft>
                <a:spcPts val="0"/>
              </a:spcAft>
              <a:buSzPts val="2800"/>
              <a:buNone/>
              <a:defRPr sz="3733"/>
            </a:lvl3pPr>
            <a:lvl4pPr lvl="3" algn="ctr" rtl="0">
              <a:lnSpc>
                <a:spcPct val="100000"/>
              </a:lnSpc>
              <a:spcBef>
                <a:spcPts val="1067"/>
              </a:spcBef>
              <a:spcAft>
                <a:spcPts val="0"/>
              </a:spcAft>
              <a:buSzPts val="2800"/>
              <a:buNone/>
              <a:defRPr sz="3733"/>
            </a:lvl4pPr>
            <a:lvl5pPr lvl="4" algn="ctr" rtl="0">
              <a:lnSpc>
                <a:spcPct val="100000"/>
              </a:lnSpc>
              <a:spcBef>
                <a:spcPts val="1067"/>
              </a:spcBef>
              <a:spcAft>
                <a:spcPts val="0"/>
              </a:spcAft>
              <a:buSzPts val="2800"/>
              <a:buNone/>
              <a:defRPr sz="3733"/>
            </a:lvl5pPr>
            <a:lvl6pPr lvl="5" algn="ctr" rtl="0">
              <a:lnSpc>
                <a:spcPct val="100000"/>
              </a:lnSpc>
              <a:spcBef>
                <a:spcPts val="1067"/>
              </a:spcBef>
              <a:spcAft>
                <a:spcPts val="0"/>
              </a:spcAft>
              <a:buSzPts val="2800"/>
              <a:buNone/>
              <a:defRPr sz="3733"/>
            </a:lvl6pPr>
            <a:lvl7pPr lvl="6" algn="ctr" rtl="0">
              <a:lnSpc>
                <a:spcPct val="100000"/>
              </a:lnSpc>
              <a:spcBef>
                <a:spcPts val="1067"/>
              </a:spcBef>
              <a:spcAft>
                <a:spcPts val="0"/>
              </a:spcAft>
              <a:buSzPts val="2800"/>
              <a:buNone/>
              <a:defRPr sz="3733"/>
            </a:lvl7pPr>
            <a:lvl8pPr lvl="7" algn="ctr" rtl="0">
              <a:lnSpc>
                <a:spcPct val="100000"/>
              </a:lnSpc>
              <a:spcBef>
                <a:spcPts val="1067"/>
              </a:spcBef>
              <a:spcAft>
                <a:spcPts val="0"/>
              </a:spcAft>
              <a:buSzPts val="2800"/>
              <a:buNone/>
              <a:defRPr sz="3733"/>
            </a:lvl8pPr>
            <a:lvl9pPr lvl="8" algn="ctr" rtl="0">
              <a:lnSpc>
                <a:spcPct val="100000"/>
              </a:lnSpc>
              <a:spcBef>
                <a:spcPts val="1067"/>
              </a:spcBef>
              <a:spcAft>
                <a:spcPts val="0"/>
              </a:spcAft>
              <a:buSzPts val="2800"/>
              <a:buNone/>
              <a:defRPr sz="3733"/>
            </a:lvl9pPr>
          </a:lstStyle>
          <a:p>
            <a:endParaRPr/>
          </a:p>
        </p:txBody>
      </p:sp>
      <p:sp>
        <p:nvSpPr>
          <p:cNvPr id="370" name="Google Shape;370;p92"/>
          <p:cNvSpPr txBox="1">
            <a:spLocks noGrp="1"/>
          </p:cNvSpPr>
          <p:nvPr>
            <p:ph type="sldNum" idx="12"/>
          </p:nvPr>
        </p:nvSpPr>
        <p:spPr>
          <a:xfrm>
            <a:off x="11296611" y="6217623"/>
            <a:ext cx="731600" cy="524800"/>
          </a:xfrm>
          <a:prstGeom prst="rect">
            <a:avLst/>
          </a:prstGeom>
        </p:spPr>
        <p:txBody>
          <a:bodyPr spcFirstLastPara="1" wrap="square" lIns="34275" tIns="34275" rIns="342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s" smtClean="0"/>
              <a:pPr/>
              <a:t>‹Nº›</a:t>
            </a:fld>
            <a:endParaRPr lang="es"/>
          </a:p>
        </p:txBody>
      </p:sp>
    </p:spTree>
    <p:extLst>
      <p:ext uri="{BB962C8B-B14F-4D97-AF65-F5344CB8AC3E}">
        <p14:creationId xmlns:p14="http://schemas.microsoft.com/office/powerpoint/2010/main" val="2526079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_1" type="tx">
  <p:cSld name="TITLE_1">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415609" y="992765"/>
            <a:ext cx="11360800" cy="2736800"/>
          </a:xfrm>
          <a:prstGeom prst="rect">
            <a:avLst/>
          </a:prstGeom>
          <a:noFill/>
          <a:ln>
            <a:noFill/>
          </a:ln>
        </p:spPr>
        <p:txBody>
          <a:bodyPr spcFirstLastPara="1" wrap="square" lIns="91400" tIns="91400" rIns="91400" bIns="91400" anchor="b" anchorCtr="0">
            <a:noAutofit/>
          </a:bodyPr>
          <a:lstStyle>
            <a:lvl1pPr lvl="0" algn="ctr" rtl="0">
              <a:lnSpc>
                <a:spcPct val="100000"/>
              </a:lnSpc>
              <a:spcBef>
                <a:spcPts val="0"/>
              </a:spcBef>
              <a:spcAft>
                <a:spcPts val="0"/>
              </a:spcAft>
              <a:buClr>
                <a:srgbClr val="000000"/>
              </a:buClr>
              <a:buSzPts val="5100"/>
              <a:buFont typeface="Calibri"/>
              <a:buNone/>
              <a:defRPr sz="6800">
                <a:latin typeface="Calibri"/>
                <a:ea typeface="Calibri"/>
                <a:cs typeface="Calibri"/>
                <a:sym typeface="Calibri"/>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66" name="Google Shape;66;p16"/>
          <p:cNvSpPr txBox="1">
            <a:spLocks noGrp="1"/>
          </p:cNvSpPr>
          <p:nvPr>
            <p:ph type="body" idx="1"/>
          </p:nvPr>
        </p:nvSpPr>
        <p:spPr>
          <a:xfrm>
            <a:off x="415599" y="3778832"/>
            <a:ext cx="11360800" cy="1056800"/>
          </a:xfrm>
          <a:prstGeom prst="rect">
            <a:avLst/>
          </a:prstGeom>
          <a:noFill/>
          <a:ln>
            <a:noFill/>
          </a:ln>
        </p:spPr>
        <p:txBody>
          <a:bodyPr spcFirstLastPara="1" wrap="square" lIns="91400" tIns="91400" rIns="91400" bIns="91400" anchor="t" anchorCtr="0">
            <a:noAutofit/>
          </a:bodyPr>
          <a:lstStyle>
            <a:lvl1pPr marL="609585" lvl="0" indent="-304792" algn="ctr" rtl="0">
              <a:lnSpc>
                <a:spcPct val="100000"/>
              </a:lnSpc>
              <a:spcBef>
                <a:spcPts val="800"/>
              </a:spcBef>
              <a:spcAft>
                <a:spcPts val="0"/>
              </a:spcAft>
              <a:buClr>
                <a:srgbClr val="000000"/>
              </a:buClr>
              <a:buSzPts val="2700"/>
              <a:buFont typeface="Calibri"/>
              <a:buNone/>
              <a:defRPr sz="3600"/>
            </a:lvl1pPr>
            <a:lvl2pPr marL="1219170" lvl="1" indent="-304792" algn="ctr" rtl="0">
              <a:lnSpc>
                <a:spcPct val="100000"/>
              </a:lnSpc>
              <a:spcBef>
                <a:spcPts val="800"/>
              </a:spcBef>
              <a:spcAft>
                <a:spcPts val="0"/>
              </a:spcAft>
              <a:buClr>
                <a:srgbClr val="000000"/>
              </a:buClr>
              <a:buSzPts val="2700"/>
              <a:buFont typeface="Calibri"/>
              <a:buNone/>
              <a:defRPr sz="3600"/>
            </a:lvl2pPr>
            <a:lvl3pPr marL="1828754" lvl="2" indent="-304792" algn="ctr" rtl="0">
              <a:lnSpc>
                <a:spcPct val="100000"/>
              </a:lnSpc>
              <a:spcBef>
                <a:spcPts val="800"/>
              </a:spcBef>
              <a:spcAft>
                <a:spcPts val="0"/>
              </a:spcAft>
              <a:buClr>
                <a:srgbClr val="000000"/>
              </a:buClr>
              <a:buSzPts val="2700"/>
              <a:buFont typeface="Calibri"/>
              <a:buNone/>
              <a:defRPr sz="3600"/>
            </a:lvl3pPr>
            <a:lvl4pPr marL="2438339" lvl="3" indent="-304792" algn="ctr" rtl="0">
              <a:lnSpc>
                <a:spcPct val="100000"/>
              </a:lnSpc>
              <a:spcBef>
                <a:spcPts val="800"/>
              </a:spcBef>
              <a:spcAft>
                <a:spcPts val="0"/>
              </a:spcAft>
              <a:buClr>
                <a:srgbClr val="000000"/>
              </a:buClr>
              <a:buSzPts val="2700"/>
              <a:buFont typeface="Calibri"/>
              <a:buNone/>
              <a:defRPr sz="3600"/>
            </a:lvl4pPr>
            <a:lvl5pPr marL="3047924" lvl="4" indent="-304792" algn="ctr" rtl="0">
              <a:lnSpc>
                <a:spcPct val="100000"/>
              </a:lnSpc>
              <a:spcBef>
                <a:spcPts val="800"/>
              </a:spcBef>
              <a:spcAft>
                <a:spcPts val="0"/>
              </a:spcAft>
              <a:buClr>
                <a:srgbClr val="000000"/>
              </a:buClr>
              <a:buSzPts val="2700"/>
              <a:buFont typeface="Calibri"/>
              <a:buNone/>
              <a:defRPr sz="3600"/>
            </a:lvl5pPr>
            <a:lvl6pPr marL="3657509" lvl="5" indent="-423323" algn="l" rtl="0">
              <a:lnSpc>
                <a:spcPct val="90000"/>
              </a:lnSpc>
              <a:spcBef>
                <a:spcPts val="1067"/>
              </a:spcBef>
              <a:spcAft>
                <a:spcPts val="0"/>
              </a:spcAft>
              <a:buClr>
                <a:srgbClr val="000000"/>
              </a:buClr>
              <a:buSzPts val="1400"/>
              <a:buChar char="•"/>
              <a:defRPr/>
            </a:lvl6pPr>
            <a:lvl7pPr marL="4267093" lvl="6" indent="-423323" algn="l" rtl="0">
              <a:lnSpc>
                <a:spcPct val="90000"/>
              </a:lnSpc>
              <a:spcBef>
                <a:spcPts val="1067"/>
              </a:spcBef>
              <a:spcAft>
                <a:spcPts val="0"/>
              </a:spcAft>
              <a:buClr>
                <a:srgbClr val="000000"/>
              </a:buClr>
              <a:buSzPts val="1400"/>
              <a:buChar char="•"/>
              <a:defRPr/>
            </a:lvl7pPr>
            <a:lvl8pPr marL="4876678" lvl="7" indent="-423323" algn="l" rtl="0">
              <a:lnSpc>
                <a:spcPct val="90000"/>
              </a:lnSpc>
              <a:spcBef>
                <a:spcPts val="1067"/>
              </a:spcBef>
              <a:spcAft>
                <a:spcPts val="0"/>
              </a:spcAft>
              <a:buClr>
                <a:srgbClr val="000000"/>
              </a:buClr>
              <a:buSzPts val="1400"/>
              <a:buChar char="•"/>
              <a:defRPr/>
            </a:lvl8pPr>
            <a:lvl9pPr marL="5486263" lvl="8" indent="-423323" algn="l" rtl="0">
              <a:lnSpc>
                <a:spcPct val="90000"/>
              </a:lnSpc>
              <a:spcBef>
                <a:spcPts val="1067"/>
              </a:spcBef>
              <a:spcAft>
                <a:spcPts val="0"/>
              </a:spcAft>
              <a:buClr>
                <a:srgbClr val="000000"/>
              </a:buClr>
              <a:buSzPts val="1400"/>
              <a:buChar char="•"/>
              <a:defRPr/>
            </a:lvl9pPr>
          </a:lstStyle>
          <a:p>
            <a:endParaRPr/>
          </a:p>
        </p:txBody>
      </p:sp>
      <p:sp>
        <p:nvSpPr>
          <p:cNvPr id="67" name="Google Shape;67;p16"/>
          <p:cNvSpPr txBox="1">
            <a:spLocks noGrp="1"/>
          </p:cNvSpPr>
          <p:nvPr>
            <p:ph type="sldNum" idx="12"/>
          </p:nvPr>
        </p:nvSpPr>
        <p:spPr>
          <a:xfrm>
            <a:off x="11680588" y="6298472"/>
            <a:ext cx="347600" cy="362800"/>
          </a:xfrm>
          <a:prstGeom prst="rect">
            <a:avLst/>
          </a:prstGeom>
          <a:noFill/>
          <a:ln>
            <a:noFill/>
          </a:ln>
        </p:spPr>
        <p:txBody>
          <a:bodyPr spcFirstLastPara="1" wrap="square" lIns="45675" tIns="45675" rIns="45675" bIns="45675" anchor="ctr" anchorCtr="0">
            <a:noAutofit/>
          </a:bodyPr>
          <a:lstStyle>
            <a:lvl1pPr marL="0" marR="0" lvl="0" indent="0" algn="r" rtl="0">
              <a:lnSpc>
                <a:spcPct val="100000"/>
              </a:lnSpc>
              <a:spcBef>
                <a:spcPts val="0"/>
              </a:spcBef>
              <a:spcAft>
                <a:spcPts val="0"/>
              </a:spcAft>
              <a:buClr>
                <a:srgbClr val="898989"/>
              </a:buClr>
              <a:buSzPts val="1200"/>
              <a:buFont typeface="Calibri"/>
              <a:buNone/>
              <a:defRPr sz="1600">
                <a:solidFill>
                  <a:srgbClr val="898989"/>
                </a:solidFill>
              </a:defRPr>
            </a:lvl1pPr>
            <a:lvl2pPr marL="0" marR="0" lvl="1" indent="0" algn="r" rtl="0">
              <a:lnSpc>
                <a:spcPct val="100000"/>
              </a:lnSpc>
              <a:spcBef>
                <a:spcPts val="0"/>
              </a:spcBef>
              <a:spcAft>
                <a:spcPts val="0"/>
              </a:spcAft>
              <a:buClr>
                <a:srgbClr val="898989"/>
              </a:buClr>
              <a:buSzPts val="1200"/>
              <a:buFont typeface="Calibri"/>
              <a:buNone/>
              <a:defRPr sz="1600">
                <a:solidFill>
                  <a:srgbClr val="898989"/>
                </a:solidFill>
              </a:defRPr>
            </a:lvl2pPr>
            <a:lvl3pPr marL="0" marR="0" lvl="2" indent="0" algn="r" rtl="0">
              <a:lnSpc>
                <a:spcPct val="100000"/>
              </a:lnSpc>
              <a:spcBef>
                <a:spcPts val="0"/>
              </a:spcBef>
              <a:spcAft>
                <a:spcPts val="0"/>
              </a:spcAft>
              <a:buClr>
                <a:srgbClr val="898989"/>
              </a:buClr>
              <a:buSzPts val="1200"/>
              <a:buFont typeface="Calibri"/>
              <a:buNone/>
              <a:defRPr sz="1600">
                <a:solidFill>
                  <a:srgbClr val="898989"/>
                </a:solidFill>
              </a:defRPr>
            </a:lvl3pPr>
            <a:lvl4pPr marL="0" marR="0" lvl="3" indent="0" algn="r" rtl="0">
              <a:lnSpc>
                <a:spcPct val="100000"/>
              </a:lnSpc>
              <a:spcBef>
                <a:spcPts val="0"/>
              </a:spcBef>
              <a:spcAft>
                <a:spcPts val="0"/>
              </a:spcAft>
              <a:buClr>
                <a:srgbClr val="898989"/>
              </a:buClr>
              <a:buSzPts val="1200"/>
              <a:buFont typeface="Calibri"/>
              <a:buNone/>
              <a:defRPr sz="1600">
                <a:solidFill>
                  <a:srgbClr val="898989"/>
                </a:solidFill>
              </a:defRPr>
            </a:lvl4pPr>
            <a:lvl5pPr marL="0" marR="0" lvl="4" indent="0" algn="r" rtl="0">
              <a:lnSpc>
                <a:spcPct val="100000"/>
              </a:lnSpc>
              <a:spcBef>
                <a:spcPts val="0"/>
              </a:spcBef>
              <a:spcAft>
                <a:spcPts val="0"/>
              </a:spcAft>
              <a:buClr>
                <a:srgbClr val="898989"/>
              </a:buClr>
              <a:buSzPts val="1200"/>
              <a:buFont typeface="Calibri"/>
              <a:buNone/>
              <a:defRPr sz="1600">
                <a:solidFill>
                  <a:srgbClr val="898989"/>
                </a:solidFill>
              </a:defRPr>
            </a:lvl5pPr>
            <a:lvl6pPr marL="0" marR="0" lvl="5" indent="0" algn="r" rtl="0">
              <a:lnSpc>
                <a:spcPct val="100000"/>
              </a:lnSpc>
              <a:spcBef>
                <a:spcPts val="0"/>
              </a:spcBef>
              <a:spcAft>
                <a:spcPts val="0"/>
              </a:spcAft>
              <a:buClr>
                <a:srgbClr val="898989"/>
              </a:buClr>
              <a:buSzPts val="1200"/>
              <a:buFont typeface="Calibri"/>
              <a:buNone/>
              <a:defRPr sz="1600">
                <a:solidFill>
                  <a:srgbClr val="898989"/>
                </a:solidFill>
              </a:defRPr>
            </a:lvl6pPr>
            <a:lvl7pPr marL="0" marR="0" lvl="6" indent="0" algn="r" rtl="0">
              <a:lnSpc>
                <a:spcPct val="100000"/>
              </a:lnSpc>
              <a:spcBef>
                <a:spcPts val="0"/>
              </a:spcBef>
              <a:spcAft>
                <a:spcPts val="0"/>
              </a:spcAft>
              <a:buClr>
                <a:srgbClr val="898989"/>
              </a:buClr>
              <a:buSzPts val="1200"/>
              <a:buFont typeface="Calibri"/>
              <a:buNone/>
              <a:defRPr sz="1600">
                <a:solidFill>
                  <a:srgbClr val="898989"/>
                </a:solidFill>
              </a:defRPr>
            </a:lvl7pPr>
            <a:lvl8pPr marL="0" marR="0" lvl="7" indent="0" algn="r" rtl="0">
              <a:lnSpc>
                <a:spcPct val="100000"/>
              </a:lnSpc>
              <a:spcBef>
                <a:spcPts val="0"/>
              </a:spcBef>
              <a:spcAft>
                <a:spcPts val="0"/>
              </a:spcAft>
              <a:buClr>
                <a:srgbClr val="898989"/>
              </a:buClr>
              <a:buSzPts val="1200"/>
              <a:buFont typeface="Calibri"/>
              <a:buNone/>
              <a:defRPr sz="1600">
                <a:solidFill>
                  <a:srgbClr val="898989"/>
                </a:solidFill>
              </a:defRPr>
            </a:lvl8pPr>
            <a:lvl9pPr marL="0" marR="0" lvl="8" indent="0" algn="r" rtl="0">
              <a:lnSpc>
                <a:spcPct val="100000"/>
              </a:lnSpc>
              <a:spcBef>
                <a:spcPts val="0"/>
              </a:spcBef>
              <a:spcAft>
                <a:spcPts val="0"/>
              </a:spcAft>
              <a:buClr>
                <a:srgbClr val="898989"/>
              </a:buClr>
              <a:buSzPts val="1200"/>
              <a:buFont typeface="Calibri"/>
              <a:buNone/>
              <a:defRPr sz="1600">
                <a:solidFill>
                  <a:srgbClr val="898989"/>
                </a:solidFill>
              </a:defRPr>
            </a:lvl9pPr>
          </a:lstStyle>
          <a:p>
            <a:fld id="{00000000-1234-1234-1234-123412341234}" type="slidenum">
              <a:rPr lang="es" smtClean="0"/>
              <a:pPr/>
              <a:t>‹Nº›</a:t>
            </a:fld>
            <a:endParaRPr lang="es" sz="1200">
              <a:solidFill>
                <a:srgbClr val="888888"/>
              </a:solidFill>
            </a:endParaRPr>
          </a:p>
        </p:txBody>
      </p:sp>
    </p:spTree>
    <p:extLst>
      <p:ext uri="{BB962C8B-B14F-4D97-AF65-F5344CB8AC3E}">
        <p14:creationId xmlns:p14="http://schemas.microsoft.com/office/powerpoint/2010/main" val="1448870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_AND_BODY_6">
  <p:cSld name="TITLE_AND_BODY_6">
    <p:spTree>
      <p:nvGrpSpPr>
        <p:cNvPr id="1" name="Shape 834"/>
        <p:cNvGrpSpPr/>
        <p:nvPr/>
      </p:nvGrpSpPr>
      <p:grpSpPr>
        <a:xfrm>
          <a:off x="0" y="0"/>
          <a:ext cx="0" cy="0"/>
          <a:chOff x="0" y="0"/>
          <a:chExt cx="0" cy="0"/>
        </a:xfrm>
      </p:grpSpPr>
      <p:sp>
        <p:nvSpPr>
          <p:cNvPr id="835" name="Google Shape;835;p20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36" name="Google Shape;836;p20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837" name="Google Shape;837;p20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s" smtClean="0"/>
              <a:pPr/>
              <a:t>‹Nº›</a:t>
            </a:fld>
            <a:endParaRPr lang="es"/>
          </a:p>
        </p:txBody>
      </p:sp>
    </p:spTree>
    <p:extLst>
      <p:ext uri="{BB962C8B-B14F-4D97-AF65-F5344CB8AC3E}">
        <p14:creationId xmlns:p14="http://schemas.microsoft.com/office/powerpoint/2010/main" val="3053455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6E9A98-A838-0546-96D2-71CD0399EC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2AB9630-FFF8-8048-9317-BE4784CBC7B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E0C6B25-8572-6E43-AEFE-42F518AF835F}"/>
              </a:ext>
            </a:extLst>
          </p:cNvPr>
          <p:cNvSpPr>
            <a:spLocks noGrp="1"/>
          </p:cNvSpPr>
          <p:nvPr>
            <p:ph type="dt" sz="half" idx="10"/>
          </p:nvPr>
        </p:nvSpPr>
        <p:spPr/>
        <p:txBody>
          <a:bodyPr/>
          <a:lstStyle/>
          <a:p>
            <a:fld id="{C15E312D-F377-A143-89E6-4B49F2FD8700}" type="datetimeFigureOut">
              <a:rPr lang="en-US" smtClean="0"/>
              <a:t>9/8/2020</a:t>
            </a:fld>
            <a:endParaRPr lang="en-US"/>
          </a:p>
        </p:txBody>
      </p:sp>
      <p:sp>
        <p:nvSpPr>
          <p:cNvPr id="5" name="Footer Placeholder 4">
            <a:extLst>
              <a:ext uri="{FF2B5EF4-FFF2-40B4-BE49-F238E27FC236}">
                <a16:creationId xmlns:a16="http://schemas.microsoft.com/office/drawing/2014/main" xmlns="" id="{8FF57EA9-FCF3-6046-88BC-A34B1AAC97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E4A497D-DDE1-D940-B419-E9A7FC2F2F97}"/>
              </a:ext>
            </a:extLst>
          </p:cNvPr>
          <p:cNvSpPr>
            <a:spLocks noGrp="1"/>
          </p:cNvSpPr>
          <p:nvPr>
            <p:ph type="sldNum" sz="quarter" idx="12"/>
          </p:nvPr>
        </p:nvSpPr>
        <p:spPr/>
        <p:txBody>
          <a:bodyPr/>
          <a:lstStyle/>
          <a:p>
            <a:fld id="{66321B6B-B200-C841-A516-241E606D0FF5}" type="slidenum">
              <a:rPr lang="en-US" smtClean="0"/>
              <a:t>‹Nº›</a:t>
            </a:fld>
            <a:endParaRPr lang="en-US"/>
          </a:p>
        </p:txBody>
      </p:sp>
    </p:spTree>
    <p:extLst>
      <p:ext uri="{BB962C8B-B14F-4D97-AF65-F5344CB8AC3E}">
        <p14:creationId xmlns:p14="http://schemas.microsoft.com/office/powerpoint/2010/main" val="2529109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C53C7A-2F5A-8C43-A56D-EBC347D585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349E146-5F62-0B44-85F3-6C606282B7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8F47C4E7-43D0-FB48-9F38-F1D8E2D11BE8}"/>
              </a:ext>
            </a:extLst>
          </p:cNvPr>
          <p:cNvSpPr>
            <a:spLocks noGrp="1"/>
          </p:cNvSpPr>
          <p:nvPr>
            <p:ph type="dt" sz="half" idx="10"/>
          </p:nvPr>
        </p:nvSpPr>
        <p:spPr/>
        <p:txBody>
          <a:bodyPr/>
          <a:lstStyle/>
          <a:p>
            <a:fld id="{C15E312D-F377-A143-89E6-4B49F2FD8700}" type="datetimeFigureOut">
              <a:rPr lang="en-US" smtClean="0"/>
              <a:t>9/8/2020</a:t>
            </a:fld>
            <a:endParaRPr lang="en-US"/>
          </a:p>
        </p:txBody>
      </p:sp>
      <p:sp>
        <p:nvSpPr>
          <p:cNvPr id="5" name="Footer Placeholder 4">
            <a:extLst>
              <a:ext uri="{FF2B5EF4-FFF2-40B4-BE49-F238E27FC236}">
                <a16:creationId xmlns:a16="http://schemas.microsoft.com/office/drawing/2014/main" xmlns="" id="{02424FB6-D251-9D46-ACED-DD1779C10F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D3A461E-474D-FC48-9F2C-C59DD2F203ED}"/>
              </a:ext>
            </a:extLst>
          </p:cNvPr>
          <p:cNvSpPr>
            <a:spLocks noGrp="1"/>
          </p:cNvSpPr>
          <p:nvPr>
            <p:ph type="sldNum" sz="quarter" idx="12"/>
          </p:nvPr>
        </p:nvSpPr>
        <p:spPr/>
        <p:txBody>
          <a:bodyPr/>
          <a:lstStyle/>
          <a:p>
            <a:fld id="{66321B6B-B200-C841-A516-241E606D0FF5}" type="slidenum">
              <a:rPr lang="en-US" smtClean="0"/>
              <a:t>‹Nº›</a:t>
            </a:fld>
            <a:endParaRPr lang="en-US"/>
          </a:p>
        </p:txBody>
      </p:sp>
    </p:spTree>
    <p:extLst>
      <p:ext uri="{BB962C8B-B14F-4D97-AF65-F5344CB8AC3E}">
        <p14:creationId xmlns:p14="http://schemas.microsoft.com/office/powerpoint/2010/main" val="281880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C91FE0-4BA0-5348-AA37-E4E71D2DDC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F2E5268-182F-BB44-B6E9-529CD2CAA01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FD19568-D691-C34E-A7ED-1BF30F3217D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5D8C842-CC75-C245-B1A2-06AF3B448FD8}"/>
              </a:ext>
            </a:extLst>
          </p:cNvPr>
          <p:cNvSpPr>
            <a:spLocks noGrp="1"/>
          </p:cNvSpPr>
          <p:nvPr>
            <p:ph type="dt" sz="half" idx="10"/>
          </p:nvPr>
        </p:nvSpPr>
        <p:spPr/>
        <p:txBody>
          <a:bodyPr/>
          <a:lstStyle/>
          <a:p>
            <a:fld id="{C15E312D-F377-A143-89E6-4B49F2FD8700}" type="datetimeFigureOut">
              <a:rPr lang="en-US" smtClean="0"/>
              <a:t>9/8/2020</a:t>
            </a:fld>
            <a:endParaRPr lang="en-US"/>
          </a:p>
        </p:txBody>
      </p:sp>
      <p:sp>
        <p:nvSpPr>
          <p:cNvPr id="6" name="Footer Placeholder 5">
            <a:extLst>
              <a:ext uri="{FF2B5EF4-FFF2-40B4-BE49-F238E27FC236}">
                <a16:creationId xmlns:a16="http://schemas.microsoft.com/office/drawing/2014/main" xmlns="" id="{C75B0051-8CC6-8441-9A0E-DBEF42E2B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21B56E2-9D24-8A45-925F-994C0692F5B2}"/>
              </a:ext>
            </a:extLst>
          </p:cNvPr>
          <p:cNvSpPr>
            <a:spLocks noGrp="1"/>
          </p:cNvSpPr>
          <p:nvPr>
            <p:ph type="sldNum" sz="quarter" idx="12"/>
          </p:nvPr>
        </p:nvSpPr>
        <p:spPr/>
        <p:txBody>
          <a:bodyPr/>
          <a:lstStyle/>
          <a:p>
            <a:fld id="{66321B6B-B200-C841-A516-241E606D0FF5}" type="slidenum">
              <a:rPr lang="en-US" smtClean="0"/>
              <a:t>‹Nº›</a:t>
            </a:fld>
            <a:endParaRPr lang="en-US"/>
          </a:p>
        </p:txBody>
      </p:sp>
    </p:spTree>
    <p:extLst>
      <p:ext uri="{BB962C8B-B14F-4D97-AF65-F5344CB8AC3E}">
        <p14:creationId xmlns:p14="http://schemas.microsoft.com/office/powerpoint/2010/main" val="2108160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F3B4CB-1BF2-134C-9413-E4C15F7402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96CEC5A-2786-F24E-A66E-EC440CAEF8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44B25FF8-89E5-6D4D-9D80-03C0BCEEC14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6921B91-2709-0444-B193-37412C77FA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5DE27D40-939F-5C41-8212-4B92D34690D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5B6157A-846D-3649-8394-B2B0107F1D0B}"/>
              </a:ext>
            </a:extLst>
          </p:cNvPr>
          <p:cNvSpPr>
            <a:spLocks noGrp="1"/>
          </p:cNvSpPr>
          <p:nvPr>
            <p:ph type="dt" sz="half" idx="10"/>
          </p:nvPr>
        </p:nvSpPr>
        <p:spPr/>
        <p:txBody>
          <a:bodyPr/>
          <a:lstStyle/>
          <a:p>
            <a:fld id="{C15E312D-F377-A143-89E6-4B49F2FD8700}" type="datetimeFigureOut">
              <a:rPr lang="en-US" smtClean="0"/>
              <a:t>9/8/2020</a:t>
            </a:fld>
            <a:endParaRPr lang="en-US"/>
          </a:p>
        </p:txBody>
      </p:sp>
      <p:sp>
        <p:nvSpPr>
          <p:cNvPr id="8" name="Footer Placeholder 7">
            <a:extLst>
              <a:ext uri="{FF2B5EF4-FFF2-40B4-BE49-F238E27FC236}">
                <a16:creationId xmlns:a16="http://schemas.microsoft.com/office/drawing/2014/main" xmlns="" id="{1FF4BA60-FC1E-6747-8D0C-0C159CB722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27D5644-67B8-1B46-BD96-4304DA25E849}"/>
              </a:ext>
            </a:extLst>
          </p:cNvPr>
          <p:cNvSpPr>
            <a:spLocks noGrp="1"/>
          </p:cNvSpPr>
          <p:nvPr>
            <p:ph type="sldNum" sz="quarter" idx="12"/>
          </p:nvPr>
        </p:nvSpPr>
        <p:spPr/>
        <p:txBody>
          <a:bodyPr/>
          <a:lstStyle/>
          <a:p>
            <a:fld id="{66321B6B-B200-C841-A516-241E606D0FF5}" type="slidenum">
              <a:rPr lang="en-US" smtClean="0"/>
              <a:t>‹Nº›</a:t>
            </a:fld>
            <a:endParaRPr lang="en-US"/>
          </a:p>
        </p:txBody>
      </p:sp>
    </p:spTree>
    <p:extLst>
      <p:ext uri="{BB962C8B-B14F-4D97-AF65-F5344CB8AC3E}">
        <p14:creationId xmlns:p14="http://schemas.microsoft.com/office/powerpoint/2010/main" val="2863263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6FD0C5-7A7A-D343-8227-B85CD2E4B4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8030377-4150-C742-A4EB-CD7AE9DA384F}"/>
              </a:ext>
            </a:extLst>
          </p:cNvPr>
          <p:cNvSpPr>
            <a:spLocks noGrp="1"/>
          </p:cNvSpPr>
          <p:nvPr>
            <p:ph type="dt" sz="half" idx="10"/>
          </p:nvPr>
        </p:nvSpPr>
        <p:spPr/>
        <p:txBody>
          <a:bodyPr/>
          <a:lstStyle/>
          <a:p>
            <a:fld id="{C15E312D-F377-A143-89E6-4B49F2FD8700}" type="datetimeFigureOut">
              <a:rPr lang="en-US" smtClean="0"/>
              <a:t>9/8/2020</a:t>
            </a:fld>
            <a:endParaRPr lang="en-US"/>
          </a:p>
        </p:txBody>
      </p:sp>
      <p:sp>
        <p:nvSpPr>
          <p:cNvPr id="4" name="Footer Placeholder 3">
            <a:extLst>
              <a:ext uri="{FF2B5EF4-FFF2-40B4-BE49-F238E27FC236}">
                <a16:creationId xmlns:a16="http://schemas.microsoft.com/office/drawing/2014/main" xmlns="" id="{28220C2F-32A9-2A47-84F5-004AC80BDB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4284311-9EF5-234C-A8EB-E40B215431C5}"/>
              </a:ext>
            </a:extLst>
          </p:cNvPr>
          <p:cNvSpPr>
            <a:spLocks noGrp="1"/>
          </p:cNvSpPr>
          <p:nvPr>
            <p:ph type="sldNum" sz="quarter" idx="12"/>
          </p:nvPr>
        </p:nvSpPr>
        <p:spPr/>
        <p:txBody>
          <a:bodyPr/>
          <a:lstStyle/>
          <a:p>
            <a:fld id="{66321B6B-B200-C841-A516-241E606D0FF5}" type="slidenum">
              <a:rPr lang="en-US" smtClean="0"/>
              <a:t>‹Nº›</a:t>
            </a:fld>
            <a:endParaRPr lang="en-US"/>
          </a:p>
        </p:txBody>
      </p:sp>
    </p:spTree>
    <p:extLst>
      <p:ext uri="{BB962C8B-B14F-4D97-AF65-F5344CB8AC3E}">
        <p14:creationId xmlns:p14="http://schemas.microsoft.com/office/powerpoint/2010/main" val="673667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D40FBD7-A6CC-8D4A-B621-4E94608A352E}"/>
              </a:ext>
            </a:extLst>
          </p:cNvPr>
          <p:cNvSpPr>
            <a:spLocks noGrp="1"/>
          </p:cNvSpPr>
          <p:nvPr>
            <p:ph type="dt" sz="half" idx="10"/>
          </p:nvPr>
        </p:nvSpPr>
        <p:spPr/>
        <p:txBody>
          <a:bodyPr/>
          <a:lstStyle/>
          <a:p>
            <a:fld id="{C15E312D-F377-A143-89E6-4B49F2FD8700}" type="datetimeFigureOut">
              <a:rPr lang="en-US" smtClean="0"/>
              <a:t>9/8/2020</a:t>
            </a:fld>
            <a:endParaRPr lang="en-US"/>
          </a:p>
        </p:txBody>
      </p:sp>
      <p:sp>
        <p:nvSpPr>
          <p:cNvPr id="3" name="Footer Placeholder 2">
            <a:extLst>
              <a:ext uri="{FF2B5EF4-FFF2-40B4-BE49-F238E27FC236}">
                <a16:creationId xmlns:a16="http://schemas.microsoft.com/office/drawing/2014/main" xmlns="" id="{E8D724E8-A97A-3B4C-BBAD-0F1A38FF12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C6E1A9D-9F39-9E4C-9A3F-8C94515B05DD}"/>
              </a:ext>
            </a:extLst>
          </p:cNvPr>
          <p:cNvSpPr>
            <a:spLocks noGrp="1"/>
          </p:cNvSpPr>
          <p:nvPr>
            <p:ph type="sldNum" sz="quarter" idx="12"/>
          </p:nvPr>
        </p:nvSpPr>
        <p:spPr/>
        <p:txBody>
          <a:bodyPr/>
          <a:lstStyle/>
          <a:p>
            <a:fld id="{66321B6B-B200-C841-A516-241E606D0FF5}" type="slidenum">
              <a:rPr lang="en-US" smtClean="0"/>
              <a:t>‹Nº›</a:t>
            </a:fld>
            <a:endParaRPr lang="en-US"/>
          </a:p>
        </p:txBody>
      </p:sp>
    </p:spTree>
    <p:extLst>
      <p:ext uri="{BB962C8B-B14F-4D97-AF65-F5344CB8AC3E}">
        <p14:creationId xmlns:p14="http://schemas.microsoft.com/office/powerpoint/2010/main" val="749203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DB2FF7-E309-424C-B192-E050AB7B6E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0D8074C-0C19-554E-85A1-7760B29C59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A83A05E-4D9A-5943-8099-13865ADCC6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BB92174A-CB17-614A-A6BE-47488602E8A1}"/>
              </a:ext>
            </a:extLst>
          </p:cNvPr>
          <p:cNvSpPr>
            <a:spLocks noGrp="1"/>
          </p:cNvSpPr>
          <p:nvPr>
            <p:ph type="dt" sz="half" idx="10"/>
          </p:nvPr>
        </p:nvSpPr>
        <p:spPr/>
        <p:txBody>
          <a:bodyPr/>
          <a:lstStyle/>
          <a:p>
            <a:fld id="{C15E312D-F377-A143-89E6-4B49F2FD8700}" type="datetimeFigureOut">
              <a:rPr lang="en-US" smtClean="0"/>
              <a:t>9/8/2020</a:t>
            </a:fld>
            <a:endParaRPr lang="en-US"/>
          </a:p>
        </p:txBody>
      </p:sp>
      <p:sp>
        <p:nvSpPr>
          <p:cNvPr id="6" name="Footer Placeholder 5">
            <a:extLst>
              <a:ext uri="{FF2B5EF4-FFF2-40B4-BE49-F238E27FC236}">
                <a16:creationId xmlns:a16="http://schemas.microsoft.com/office/drawing/2014/main" xmlns="" id="{7120ADAF-23ED-7D48-BCF4-C1ADAE9E07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E0978E0-D658-6743-B62E-E7C833CE967A}"/>
              </a:ext>
            </a:extLst>
          </p:cNvPr>
          <p:cNvSpPr>
            <a:spLocks noGrp="1"/>
          </p:cNvSpPr>
          <p:nvPr>
            <p:ph type="sldNum" sz="quarter" idx="12"/>
          </p:nvPr>
        </p:nvSpPr>
        <p:spPr/>
        <p:txBody>
          <a:bodyPr/>
          <a:lstStyle/>
          <a:p>
            <a:fld id="{66321B6B-B200-C841-A516-241E606D0FF5}" type="slidenum">
              <a:rPr lang="en-US" smtClean="0"/>
              <a:t>‹Nº›</a:t>
            </a:fld>
            <a:endParaRPr lang="en-US"/>
          </a:p>
        </p:txBody>
      </p:sp>
    </p:spTree>
    <p:extLst>
      <p:ext uri="{BB962C8B-B14F-4D97-AF65-F5344CB8AC3E}">
        <p14:creationId xmlns:p14="http://schemas.microsoft.com/office/powerpoint/2010/main" val="2897605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109F97-1027-3445-9262-860925D4E2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17F3D3D-8448-E64D-85F0-4B1284265C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BDD0209-FED8-1144-A3CD-295C250585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44B273D7-71A1-C545-8B1D-3C5DB3CD61E7}"/>
              </a:ext>
            </a:extLst>
          </p:cNvPr>
          <p:cNvSpPr>
            <a:spLocks noGrp="1"/>
          </p:cNvSpPr>
          <p:nvPr>
            <p:ph type="dt" sz="half" idx="10"/>
          </p:nvPr>
        </p:nvSpPr>
        <p:spPr/>
        <p:txBody>
          <a:bodyPr/>
          <a:lstStyle/>
          <a:p>
            <a:fld id="{C15E312D-F377-A143-89E6-4B49F2FD8700}" type="datetimeFigureOut">
              <a:rPr lang="en-US" smtClean="0"/>
              <a:t>9/8/2020</a:t>
            </a:fld>
            <a:endParaRPr lang="en-US"/>
          </a:p>
        </p:txBody>
      </p:sp>
      <p:sp>
        <p:nvSpPr>
          <p:cNvPr id="6" name="Footer Placeholder 5">
            <a:extLst>
              <a:ext uri="{FF2B5EF4-FFF2-40B4-BE49-F238E27FC236}">
                <a16:creationId xmlns:a16="http://schemas.microsoft.com/office/drawing/2014/main" xmlns="" id="{4D129BEF-C2F5-8043-A1BC-311EEA7345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76D3128-C782-F241-A35F-1D942F8762D8}"/>
              </a:ext>
            </a:extLst>
          </p:cNvPr>
          <p:cNvSpPr>
            <a:spLocks noGrp="1"/>
          </p:cNvSpPr>
          <p:nvPr>
            <p:ph type="sldNum" sz="quarter" idx="12"/>
          </p:nvPr>
        </p:nvSpPr>
        <p:spPr/>
        <p:txBody>
          <a:bodyPr/>
          <a:lstStyle/>
          <a:p>
            <a:fld id="{66321B6B-B200-C841-A516-241E606D0FF5}" type="slidenum">
              <a:rPr lang="en-US" smtClean="0"/>
              <a:t>‹Nº›</a:t>
            </a:fld>
            <a:endParaRPr lang="en-US"/>
          </a:p>
        </p:txBody>
      </p:sp>
    </p:spTree>
    <p:extLst>
      <p:ext uri="{BB962C8B-B14F-4D97-AF65-F5344CB8AC3E}">
        <p14:creationId xmlns:p14="http://schemas.microsoft.com/office/powerpoint/2010/main" val="504600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E3EF28E-E716-D748-A1A6-947457A178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AF85D76-DB8B-C845-A413-970719A3B0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6DE0D24-92FE-544D-8077-212C685079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5E312D-F377-A143-89E6-4B49F2FD8700}" type="datetimeFigureOut">
              <a:rPr lang="en-US" smtClean="0"/>
              <a:t>9/8/2020</a:t>
            </a:fld>
            <a:endParaRPr lang="en-US"/>
          </a:p>
        </p:txBody>
      </p:sp>
      <p:sp>
        <p:nvSpPr>
          <p:cNvPr id="5" name="Footer Placeholder 4">
            <a:extLst>
              <a:ext uri="{FF2B5EF4-FFF2-40B4-BE49-F238E27FC236}">
                <a16:creationId xmlns:a16="http://schemas.microsoft.com/office/drawing/2014/main" xmlns="" id="{EED1427C-0653-3449-A9A7-6A4EB5F644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04BD990-291F-6343-A152-28DB988158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321B6B-B200-C841-A516-241E606D0FF5}" type="slidenum">
              <a:rPr lang="en-US" smtClean="0"/>
              <a:t>‹Nº›</a:t>
            </a:fld>
            <a:endParaRPr lang="en-US"/>
          </a:p>
        </p:txBody>
      </p:sp>
    </p:spTree>
    <p:extLst>
      <p:ext uri="{BB962C8B-B14F-4D97-AF65-F5344CB8AC3E}">
        <p14:creationId xmlns:p14="http://schemas.microsoft.com/office/powerpoint/2010/main" val="3824698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3.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5.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6.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0.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1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5.png"/><Relationship Id="rId7" Type="http://schemas.openxmlformats.org/officeDocument/2006/relationships/image" Target="../media/image104.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9.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111.png"/><Relationship Id="rId4" Type="http://schemas.openxmlformats.org/officeDocument/2006/relationships/image" Target="../media/image110.png"/></Relationships>
</file>

<file path=ppt/slides/_rels/slide19.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5.png"/><Relationship Id="rId7" Type="http://schemas.openxmlformats.org/officeDocument/2006/relationships/image" Target="../media/image115.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124.png"/><Relationship Id="rId4" Type="http://schemas.openxmlformats.org/officeDocument/2006/relationships/image" Target="../media/image123.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126.png"/><Relationship Id="rId4" Type="http://schemas.openxmlformats.org/officeDocument/2006/relationships/image" Target="../media/image125.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128.png"/><Relationship Id="rId4" Type="http://schemas.openxmlformats.org/officeDocument/2006/relationships/image" Target="../media/image127.png"/></Relationships>
</file>

<file path=ppt/slides/_rels/slide2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5.xml"/><Relationship Id="rId1" Type="http://schemas.openxmlformats.org/officeDocument/2006/relationships/slideLayout" Target="../slideLayouts/slideLayout16.xml"/><Relationship Id="rId5" Type="http://schemas.openxmlformats.org/officeDocument/2006/relationships/image" Target="../media/image130.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5.png"/><Relationship Id="rId7" Type="http://schemas.openxmlformats.org/officeDocument/2006/relationships/image" Target="../media/image133.pn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7.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136.png"/><Relationship Id="rId5" Type="http://schemas.openxmlformats.org/officeDocument/2006/relationships/hyperlink" Target="https://talentodigitalparachile.cl/" TargetMode="External"/><Relationship Id="rId4" Type="http://schemas.openxmlformats.org/officeDocument/2006/relationships/image" Target="../media/image135.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41.png"/></Relationships>
</file>

<file path=ppt/slides/_rels/slide33.xml.rels><?xml version="1.0" encoding="UTF-8" standalone="yes"?>
<Relationships xmlns="http://schemas.openxmlformats.org/package/2006/relationships"><Relationship Id="rId3" Type="http://schemas.openxmlformats.org/officeDocument/2006/relationships/image" Target="../media/image142.gif"/><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46.jpeg"/></Relationships>
</file>

<file path=ppt/slides/_rels/slide3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149.png"/><Relationship Id="rId4" Type="http://schemas.openxmlformats.org/officeDocument/2006/relationships/image" Target="../media/image148.jpeg"/></Relationships>
</file>

<file path=ppt/slides/_rels/slide3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52.png"/><Relationship Id="rId5" Type="http://schemas.openxmlformats.org/officeDocument/2006/relationships/image" Target="../media/image151.jpeg"/><Relationship Id="rId4" Type="http://schemas.openxmlformats.org/officeDocument/2006/relationships/image" Target="../media/image151.svg"/></Relationships>
</file>

<file path=ppt/slides/_rels/slide3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155.png"/><Relationship Id="rId4" Type="http://schemas.openxmlformats.org/officeDocument/2006/relationships/image" Target="../media/image154.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158.png"/><Relationship Id="rId4" Type="http://schemas.openxmlformats.org/officeDocument/2006/relationships/image" Target="../media/image157.png"/></Relationships>
</file>

<file path=ppt/slides/_rels/slide4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161.jpeg"/><Relationship Id="rId4" Type="http://schemas.openxmlformats.org/officeDocument/2006/relationships/image" Target="../media/image160.png"/></Relationships>
</file>

<file path=ppt/slides/_rels/slide4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164.png"/><Relationship Id="rId4" Type="http://schemas.openxmlformats.org/officeDocument/2006/relationships/image" Target="../media/image163.png"/></Relationships>
</file>

<file path=ppt/slides/_rels/slide4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un.org/" TargetMode="External"/><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g"/><Relationship Id="rId1" Type="http://schemas.openxmlformats.org/officeDocument/2006/relationships/slideLayout" Target="../slideLayouts/slideLayout2.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56.xml.rels><?xml version="1.0" encoding="UTF-8" standalone="yes"?>
<Relationships xmlns="http://schemas.openxmlformats.org/package/2006/relationships"><Relationship Id="rId2" Type="http://schemas.openxmlformats.org/officeDocument/2006/relationships/image" Target="../media/image182.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4.png"/><Relationship Id="rId7" Type="http://schemas.openxmlformats.org/officeDocument/2006/relationships/image" Target="../media/image188.png"/><Relationship Id="rId2" Type="http://schemas.openxmlformats.org/officeDocument/2006/relationships/image" Target="../media/image183.png"/><Relationship Id="rId1" Type="http://schemas.openxmlformats.org/officeDocument/2006/relationships/slideLayout" Target="../slideLayouts/slideLayout2.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 Id="rId9" Type="http://schemas.openxmlformats.org/officeDocument/2006/relationships/image" Target="../media/image190.png"/></Relationships>
</file>

<file path=ppt/slides/_rels/slide58.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2.xml"/><Relationship Id="rId5" Type="http://schemas.openxmlformats.org/officeDocument/2006/relationships/image" Target="../media/image194.png"/><Relationship Id="rId4" Type="http://schemas.openxmlformats.org/officeDocument/2006/relationships/image" Target="../media/image193.png"/></Relationships>
</file>

<file path=ppt/slides/_rels/slide5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4.xml"/><Relationship Id="rId4" Type="http://schemas.openxmlformats.org/officeDocument/2006/relationships/image" Target="../media/image197.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jpe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204.jpeg"/><Relationship Id="rId13" Type="http://schemas.openxmlformats.org/officeDocument/2006/relationships/image" Target="../media/image209.jpeg"/><Relationship Id="rId18" Type="http://schemas.openxmlformats.org/officeDocument/2006/relationships/image" Target="../media/image214.jpeg"/><Relationship Id="rId3" Type="http://schemas.openxmlformats.org/officeDocument/2006/relationships/image" Target="../media/image199.jpeg"/><Relationship Id="rId7" Type="http://schemas.openxmlformats.org/officeDocument/2006/relationships/image" Target="../media/image203.jpeg"/><Relationship Id="rId12" Type="http://schemas.openxmlformats.org/officeDocument/2006/relationships/image" Target="../media/image208.jpeg"/><Relationship Id="rId17" Type="http://schemas.openxmlformats.org/officeDocument/2006/relationships/image" Target="../media/image213.jpeg"/><Relationship Id="rId2" Type="http://schemas.openxmlformats.org/officeDocument/2006/relationships/image" Target="../media/image198.png"/><Relationship Id="rId16" Type="http://schemas.openxmlformats.org/officeDocument/2006/relationships/image" Target="../media/image212.jpeg"/><Relationship Id="rId20" Type="http://schemas.openxmlformats.org/officeDocument/2006/relationships/image" Target="../media/image216.jpeg"/><Relationship Id="rId1" Type="http://schemas.openxmlformats.org/officeDocument/2006/relationships/slideLayout" Target="../slideLayouts/slideLayout6.xml"/><Relationship Id="rId6" Type="http://schemas.openxmlformats.org/officeDocument/2006/relationships/image" Target="../media/image202.jpeg"/><Relationship Id="rId11" Type="http://schemas.openxmlformats.org/officeDocument/2006/relationships/image" Target="../media/image207.jpeg"/><Relationship Id="rId5" Type="http://schemas.openxmlformats.org/officeDocument/2006/relationships/image" Target="../media/image201.jpeg"/><Relationship Id="rId15" Type="http://schemas.openxmlformats.org/officeDocument/2006/relationships/image" Target="../media/image211.jpeg"/><Relationship Id="rId10" Type="http://schemas.openxmlformats.org/officeDocument/2006/relationships/image" Target="../media/image206.jpeg"/><Relationship Id="rId19" Type="http://schemas.openxmlformats.org/officeDocument/2006/relationships/image" Target="../media/image215.jpeg"/><Relationship Id="rId4" Type="http://schemas.openxmlformats.org/officeDocument/2006/relationships/image" Target="../media/image200.jpeg"/><Relationship Id="rId9" Type="http://schemas.openxmlformats.org/officeDocument/2006/relationships/image" Target="../media/image205.jpeg"/><Relationship Id="rId14" Type="http://schemas.openxmlformats.org/officeDocument/2006/relationships/image" Target="../media/image210.jpeg"/></Relationships>
</file>

<file path=ppt/slides/_rels/slide62.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8" Type="http://schemas.openxmlformats.org/officeDocument/2006/relationships/image" Target="../media/image224.png"/><Relationship Id="rId13" Type="http://schemas.openxmlformats.org/officeDocument/2006/relationships/image" Target="../media/image229.png"/><Relationship Id="rId3" Type="http://schemas.openxmlformats.org/officeDocument/2006/relationships/image" Target="../media/image219.png"/><Relationship Id="rId7" Type="http://schemas.openxmlformats.org/officeDocument/2006/relationships/image" Target="../media/image223.png"/><Relationship Id="rId12" Type="http://schemas.openxmlformats.org/officeDocument/2006/relationships/image" Target="../media/image228.png"/><Relationship Id="rId17" Type="http://schemas.openxmlformats.org/officeDocument/2006/relationships/image" Target="../media/image233.png"/><Relationship Id="rId2" Type="http://schemas.openxmlformats.org/officeDocument/2006/relationships/image" Target="../media/image218.jpeg"/><Relationship Id="rId16" Type="http://schemas.openxmlformats.org/officeDocument/2006/relationships/image" Target="../media/image232.jpeg"/><Relationship Id="rId1" Type="http://schemas.openxmlformats.org/officeDocument/2006/relationships/slideLayout" Target="../slideLayouts/slideLayout2.xml"/><Relationship Id="rId6" Type="http://schemas.openxmlformats.org/officeDocument/2006/relationships/image" Target="../media/image222.png"/><Relationship Id="rId11" Type="http://schemas.openxmlformats.org/officeDocument/2006/relationships/image" Target="../media/image227.png"/><Relationship Id="rId5" Type="http://schemas.openxmlformats.org/officeDocument/2006/relationships/image" Target="../media/image221.png"/><Relationship Id="rId15" Type="http://schemas.openxmlformats.org/officeDocument/2006/relationships/image" Target="../media/image231.png"/><Relationship Id="rId10" Type="http://schemas.openxmlformats.org/officeDocument/2006/relationships/image" Target="../media/image226.png"/><Relationship Id="rId4" Type="http://schemas.openxmlformats.org/officeDocument/2006/relationships/image" Target="../media/image220.png"/><Relationship Id="rId9" Type="http://schemas.openxmlformats.org/officeDocument/2006/relationships/image" Target="../media/image225.png"/><Relationship Id="rId14" Type="http://schemas.openxmlformats.org/officeDocument/2006/relationships/image" Target="../media/image230.png"/></Relationships>
</file>

<file path=ppt/slides/_rels/slide64.xml.rels><?xml version="1.0" encoding="UTF-8" standalone="yes"?>
<Relationships xmlns="http://schemas.openxmlformats.org/package/2006/relationships"><Relationship Id="rId8" Type="http://schemas.openxmlformats.org/officeDocument/2006/relationships/image" Target="../media/image240.png"/><Relationship Id="rId13" Type="http://schemas.openxmlformats.org/officeDocument/2006/relationships/image" Target="../media/image245.png"/><Relationship Id="rId18" Type="http://schemas.openxmlformats.org/officeDocument/2006/relationships/image" Target="../media/image250.png"/><Relationship Id="rId26" Type="http://schemas.openxmlformats.org/officeDocument/2006/relationships/image" Target="../media/image258.png"/><Relationship Id="rId3" Type="http://schemas.openxmlformats.org/officeDocument/2006/relationships/image" Target="../media/image235.png"/><Relationship Id="rId21" Type="http://schemas.openxmlformats.org/officeDocument/2006/relationships/image" Target="../media/image253.png"/><Relationship Id="rId7" Type="http://schemas.openxmlformats.org/officeDocument/2006/relationships/image" Target="../media/image239.png"/><Relationship Id="rId12" Type="http://schemas.openxmlformats.org/officeDocument/2006/relationships/image" Target="../media/image244.png"/><Relationship Id="rId17" Type="http://schemas.openxmlformats.org/officeDocument/2006/relationships/image" Target="../media/image249.png"/><Relationship Id="rId25" Type="http://schemas.openxmlformats.org/officeDocument/2006/relationships/image" Target="../media/image257.png"/><Relationship Id="rId33" Type="http://schemas.openxmlformats.org/officeDocument/2006/relationships/image" Target="../media/image223.png"/><Relationship Id="rId2" Type="http://schemas.openxmlformats.org/officeDocument/2006/relationships/image" Target="../media/image234.png"/><Relationship Id="rId16" Type="http://schemas.openxmlformats.org/officeDocument/2006/relationships/image" Target="../media/image248.png"/><Relationship Id="rId20" Type="http://schemas.openxmlformats.org/officeDocument/2006/relationships/image" Target="../media/image252.png"/><Relationship Id="rId29" Type="http://schemas.openxmlformats.org/officeDocument/2006/relationships/image" Target="../media/image261.png"/><Relationship Id="rId1" Type="http://schemas.openxmlformats.org/officeDocument/2006/relationships/slideLayout" Target="../slideLayouts/slideLayout2.xml"/><Relationship Id="rId6" Type="http://schemas.openxmlformats.org/officeDocument/2006/relationships/image" Target="../media/image238.png"/><Relationship Id="rId11" Type="http://schemas.openxmlformats.org/officeDocument/2006/relationships/image" Target="../media/image243.png"/><Relationship Id="rId24" Type="http://schemas.openxmlformats.org/officeDocument/2006/relationships/image" Target="../media/image256.png"/><Relationship Id="rId32" Type="http://schemas.openxmlformats.org/officeDocument/2006/relationships/image" Target="../media/image264.png"/><Relationship Id="rId5" Type="http://schemas.openxmlformats.org/officeDocument/2006/relationships/image" Target="../media/image237.png"/><Relationship Id="rId15" Type="http://schemas.openxmlformats.org/officeDocument/2006/relationships/image" Target="../media/image247.png"/><Relationship Id="rId23" Type="http://schemas.openxmlformats.org/officeDocument/2006/relationships/image" Target="../media/image255.png"/><Relationship Id="rId28" Type="http://schemas.openxmlformats.org/officeDocument/2006/relationships/image" Target="../media/image260.png"/><Relationship Id="rId10" Type="http://schemas.openxmlformats.org/officeDocument/2006/relationships/image" Target="../media/image242.png"/><Relationship Id="rId19" Type="http://schemas.openxmlformats.org/officeDocument/2006/relationships/image" Target="../media/image251.png"/><Relationship Id="rId31" Type="http://schemas.openxmlformats.org/officeDocument/2006/relationships/image" Target="../media/image263.png"/><Relationship Id="rId4" Type="http://schemas.openxmlformats.org/officeDocument/2006/relationships/image" Target="../media/image236.png"/><Relationship Id="rId9" Type="http://schemas.openxmlformats.org/officeDocument/2006/relationships/image" Target="../media/image241.png"/><Relationship Id="rId14" Type="http://schemas.openxmlformats.org/officeDocument/2006/relationships/image" Target="../media/image246.png"/><Relationship Id="rId22" Type="http://schemas.openxmlformats.org/officeDocument/2006/relationships/image" Target="../media/image254.png"/><Relationship Id="rId27" Type="http://schemas.openxmlformats.org/officeDocument/2006/relationships/image" Target="../media/image259.png"/><Relationship Id="rId30" Type="http://schemas.openxmlformats.org/officeDocument/2006/relationships/image" Target="../media/image262.png"/></Relationships>
</file>

<file path=ppt/slides/_rels/slide65.xml.rels><?xml version="1.0" encoding="UTF-8" standalone="yes"?>
<Relationships xmlns="http://schemas.openxmlformats.org/package/2006/relationships"><Relationship Id="rId8" Type="http://schemas.openxmlformats.org/officeDocument/2006/relationships/image" Target="../media/image270.png"/><Relationship Id="rId13" Type="http://schemas.openxmlformats.org/officeDocument/2006/relationships/image" Target="../media/image273.png"/><Relationship Id="rId3" Type="http://schemas.openxmlformats.org/officeDocument/2006/relationships/image" Target="../media/image266.png"/><Relationship Id="rId7" Type="http://schemas.openxmlformats.org/officeDocument/2006/relationships/image" Target="../media/image269.png"/><Relationship Id="rId12" Type="http://schemas.openxmlformats.org/officeDocument/2006/relationships/image" Target="../media/image260.png"/><Relationship Id="rId2" Type="http://schemas.openxmlformats.org/officeDocument/2006/relationships/image" Target="../media/image265.png"/><Relationship Id="rId1" Type="http://schemas.openxmlformats.org/officeDocument/2006/relationships/slideLayout" Target="../slideLayouts/slideLayout2.xml"/><Relationship Id="rId6" Type="http://schemas.openxmlformats.org/officeDocument/2006/relationships/image" Target="../media/image258.png"/><Relationship Id="rId11" Type="http://schemas.openxmlformats.org/officeDocument/2006/relationships/image" Target="../media/image272.png"/><Relationship Id="rId5" Type="http://schemas.openxmlformats.org/officeDocument/2006/relationships/image" Target="../media/image268.png"/><Relationship Id="rId15" Type="http://schemas.openxmlformats.org/officeDocument/2006/relationships/image" Target="../media/image223.png"/><Relationship Id="rId10" Type="http://schemas.openxmlformats.org/officeDocument/2006/relationships/image" Target="../media/image222.png"/><Relationship Id="rId4" Type="http://schemas.openxmlformats.org/officeDocument/2006/relationships/image" Target="../media/image267.png"/><Relationship Id="rId9" Type="http://schemas.openxmlformats.org/officeDocument/2006/relationships/image" Target="../media/image271.png"/><Relationship Id="rId14" Type="http://schemas.openxmlformats.org/officeDocument/2006/relationships/image" Target="../media/image274.png"/></Relationships>
</file>

<file path=ppt/slides/_rels/slide66.xml.rels><?xml version="1.0" encoding="UTF-8" standalone="yes"?>
<Relationships xmlns="http://schemas.openxmlformats.org/package/2006/relationships"><Relationship Id="rId8" Type="http://schemas.openxmlformats.org/officeDocument/2006/relationships/image" Target="../media/image279.png"/><Relationship Id="rId3" Type="http://schemas.openxmlformats.org/officeDocument/2006/relationships/image" Target="../media/image275.png"/><Relationship Id="rId7" Type="http://schemas.openxmlformats.org/officeDocument/2006/relationships/image" Target="../media/image278.png"/><Relationship Id="rId2" Type="http://schemas.openxmlformats.org/officeDocument/2006/relationships/image" Target="../media/image261.png"/><Relationship Id="rId1" Type="http://schemas.openxmlformats.org/officeDocument/2006/relationships/slideLayout" Target="../slideLayouts/slideLayout2.xml"/><Relationship Id="rId6" Type="http://schemas.openxmlformats.org/officeDocument/2006/relationships/image" Target="../media/image277.png"/><Relationship Id="rId11" Type="http://schemas.openxmlformats.org/officeDocument/2006/relationships/image" Target="../media/image223.png"/><Relationship Id="rId5" Type="http://schemas.openxmlformats.org/officeDocument/2006/relationships/image" Target="../media/image240.png"/><Relationship Id="rId10" Type="http://schemas.openxmlformats.org/officeDocument/2006/relationships/image" Target="../media/image281.png"/><Relationship Id="rId4" Type="http://schemas.openxmlformats.org/officeDocument/2006/relationships/image" Target="../media/image276.png"/><Relationship Id="rId9" Type="http://schemas.openxmlformats.org/officeDocument/2006/relationships/image" Target="../media/image280.png"/></Relationships>
</file>

<file path=ppt/slides/_rels/slide67.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image" Target="../media/image282.png"/><Relationship Id="rId1" Type="http://schemas.openxmlformats.org/officeDocument/2006/relationships/slideLayout" Target="../slideLayouts/slideLayout2.xml"/><Relationship Id="rId5" Type="http://schemas.openxmlformats.org/officeDocument/2006/relationships/image" Target="../media/image285.jpg"/><Relationship Id="rId4" Type="http://schemas.openxmlformats.org/officeDocument/2006/relationships/image" Target="../media/image284.png"/></Relationships>
</file>

<file path=ppt/slides/_rels/slide68.xml.rels><?xml version="1.0" encoding="UTF-8" standalone="yes"?>
<Relationships xmlns="http://schemas.openxmlformats.org/package/2006/relationships"><Relationship Id="rId8" Type="http://schemas.openxmlformats.org/officeDocument/2006/relationships/image" Target="../media/image292.png"/><Relationship Id="rId13" Type="http://schemas.openxmlformats.org/officeDocument/2006/relationships/image" Target="../media/image297.png"/><Relationship Id="rId3" Type="http://schemas.openxmlformats.org/officeDocument/2006/relationships/image" Target="../media/image287.png"/><Relationship Id="rId7" Type="http://schemas.openxmlformats.org/officeDocument/2006/relationships/image" Target="../media/image291.png"/><Relationship Id="rId12" Type="http://schemas.openxmlformats.org/officeDocument/2006/relationships/image" Target="../media/image296.png"/><Relationship Id="rId2" Type="http://schemas.openxmlformats.org/officeDocument/2006/relationships/image" Target="../media/image286.png"/><Relationship Id="rId1" Type="http://schemas.openxmlformats.org/officeDocument/2006/relationships/slideLayout" Target="../slideLayouts/slideLayout2.xml"/><Relationship Id="rId6" Type="http://schemas.openxmlformats.org/officeDocument/2006/relationships/image" Target="../media/image290.png"/><Relationship Id="rId11" Type="http://schemas.openxmlformats.org/officeDocument/2006/relationships/image" Target="../media/image295.png"/><Relationship Id="rId5" Type="http://schemas.openxmlformats.org/officeDocument/2006/relationships/image" Target="../media/image289.png"/><Relationship Id="rId15" Type="http://schemas.openxmlformats.org/officeDocument/2006/relationships/image" Target="../media/image299.jpeg"/><Relationship Id="rId10" Type="http://schemas.openxmlformats.org/officeDocument/2006/relationships/image" Target="../media/image294.png"/><Relationship Id="rId4" Type="http://schemas.openxmlformats.org/officeDocument/2006/relationships/image" Target="../media/image288.png"/><Relationship Id="rId9" Type="http://schemas.openxmlformats.org/officeDocument/2006/relationships/image" Target="../media/image293.png"/><Relationship Id="rId14" Type="http://schemas.openxmlformats.org/officeDocument/2006/relationships/image" Target="../media/image298.png"/></Relationships>
</file>

<file path=ppt/slides/_rels/slide69.xml.rels><?xml version="1.0" encoding="UTF-8" standalone="yes"?>
<Relationships xmlns="http://schemas.openxmlformats.org/package/2006/relationships"><Relationship Id="rId8" Type="http://schemas.openxmlformats.org/officeDocument/2006/relationships/image" Target="../media/image306.jpg"/><Relationship Id="rId13" Type="http://schemas.openxmlformats.org/officeDocument/2006/relationships/image" Target="../media/image311.jpg"/><Relationship Id="rId18" Type="http://schemas.openxmlformats.org/officeDocument/2006/relationships/image" Target="../media/image316.png"/><Relationship Id="rId3" Type="http://schemas.openxmlformats.org/officeDocument/2006/relationships/image" Target="../media/image301.png"/><Relationship Id="rId21" Type="http://schemas.openxmlformats.org/officeDocument/2006/relationships/image" Target="../media/image319.png"/><Relationship Id="rId7" Type="http://schemas.openxmlformats.org/officeDocument/2006/relationships/image" Target="../media/image305.png"/><Relationship Id="rId12" Type="http://schemas.openxmlformats.org/officeDocument/2006/relationships/image" Target="../media/image310.png"/><Relationship Id="rId17" Type="http://schemas.openxmlformats.org/officeDocument/2006/relationships/image" Target="../media/image315.png"/><Relationship Id="rId2" Type="http://schemas.openxmlformats.org/officeDocument/2006/relationships/image" Target="../media/image300.png"/><Relationship Id="rId16" Type="http://schemas.openxmlformats.org/officeDocument/2006/relationships/image" Target="../media/image314.png"/><Relationship Id="rId20" Type="http://schemas.openxmlformats.org/officeDocument/2006/relationships/image" Target="../media/image318.png"/><Relationship Id="rId1" Type="http://schemas.openxmlformats.org/officeDocument/2006/relationships/slideLayout" Target="../slideLayouts/slideLayout2.xml"/><Relationship Id="rId6" Type="http://schemas.openxmlformats.org/officeDocument/2006/relationships/image" Target="../media/image304.jpeg"/><Relationship Id="rId11" Type="http://schemas.openxmlformats.org/officeDocument/2006/relationships/image" Target="../media/image309.png"/><Relationship Id="rId24" Type="http://schemas.openxmlformats.org/officeDocument/2006/relationships/image" Target="../media/image322.png"/><Relationship Id="rId5" Type="http://schemas.openxmlformats.org/officeDocument/2006/relationships/image" Target="../media/image303.png"/><Relationship Id="rId15" Type="http://schemas.openxmlformats.org/officeDocument/2006/relationships/image" Target="../media/image313.png"/><Relationship Id="rId23" Type="http://schemas.openxmlformats.org/officeDocument/2006/relationships/image" Target="../media/image321.png"/><Relationship Id="rId10" Type="http://schemas.openxmlformats.org/officeDocument/2006/relationships/image" Target="../media/image308.png"/><Relationship Id="rId19" Type="http://schemas.openxmlformats.org/officeDocument/2006/relationships/image" Target="../media/image317.png"/><Relationship Id="rId4" Type="http://schemas.openxmlformats.org/officeDocument/2006/relationships/image" Target="../media/image302.jpeg"/><Relationship Id="rId9" Type="http://schemas.openxmlformats.org/officeDocument/2006/relationships/image" Target="../media/image307.png"/><Relationship Id="rId14" Type="http://schemas.openxmlformats.org/officeDocument/2006/relationships/image" Target="../media/image312.png"/><Relationship Id="rId22" Type="http://schemas.openxmlformats.org/officeDocument/2006/relationships/image" Target="../media/image320.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image" Target="../media/image5.png"/><Relationship Id="rId21" Type="http://schemas.openxmlformats.org/officeDocument/2006/relationships/image" Target="../media/image50.png"/><Relationship Id="rId34" Type="http://schemas.openxmlformats.org/officeDocument/2006/relationships/image" Target="../media/image63.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5" Type="http://schemas.openxmlformats.org/officeDocument/2006/relationships/image" Target="../media/image54.png"/><Relationship Id="rId33" Type="http://schemas.openxmlformats.org/officeDocument/2006/relationships/image" Target="../media/image62.png"/><Relationship Id="rId2" Type="http://schemas.openxmlformats.org/officeDocument/2006/relationships/notesSlide" Target="../notesSlides/notesSlide7.xml"/><Relationship Id="rId16" Type="http://schemas.openxmlformats.org/officeDocument/2006/relationships/image" Target="../media/image45.png"/><Relationship Id="rId20" Type="http://schemas.openxmlformats.org/officeDocument/2006/relationships/image" Target="../media/image49.png"/><Relationship Id="rId29" Type="http://schemas.openxmlformats.org/officeDocument/2006/relationships/image" Target="../media/image58.png"/><Relationship Id="rId1" Type="http://schemas.openxmlformats.org/officeDocument/2006/relationships/slideLayout" Target="../slideLayouts/slideLayout13.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53.png"/><Relationship Id="rId32" Type="http://schemas.openxmlformats.org/officeDocument/2006/relationships/image" Target="../media/image61.png"/><Relationship Id="rId37" Type="http://schemas.openxmlformats.org/officeDocument/2006/relationships/image" Target="../media/image66.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png"/><Relationship Id="rId36" Type="http://schemas.openxmlformats.org/officeDocument/2006/relationships/image" Target="../media/image65.png"/><Relationship Id="rId10" Type="http://schemas.openxmlformats.org/officeDocument/2006/relationships/image" Target="../media/image39.png"/><Relationship Id="rId19" Type="http://schemas.openxmlformats.org/officeDocument/2006/relationships/image" Target="../media/image48.png"/><Relationship Id="rId31" Type="http://schemas.openxmlformats.org/officeDocument/2006/relationships/image" Target="../media/image60.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jpeg"/><Relationship Id="rId22" Type="http://schemas.openxmlformats.org/officeDocument/2006/relationships/image" Target="../media/image51.png"/><Relationship Id="rId27" Type="http://schemas.openxmlformats.org/officeDocument/2006/relationships/image" Target="../media/image56.png"/><Relationship Id="rId30" Type="http://schemas.openxmlformats.org/officeDocument/2006/relationships/image" Target="../media/image59.png"/><Relationship Id="rId35" Type="http://schemas.openxmlformats.org/officeDocument/2006/relationships/image" Target="../media/image64.png"/></Relationships>
</file>

<file path=ppt/slides/_rels/slide70.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25.jpeg"/><Relationship Id="rId2" Type="http://schemas.openxmlformats.org/officeDocument/2006/relationships/image" Target="../media/image324.jpeg"/><Relationship Id="rId1" Type="http://schemas.openxmlformats.org/officeDocument/2006/relationships/slideLayout" Target="../slideLayouts/slideLayout2.xml"/><Relationship Id="rId4" Type="http://schemas.openxmlformats.org/officeDocument/2006/relationships/image" Target="../media/image326.jpeg"/></Relationships>
</file>

<file path=ppt/slides/_rels/slide72.xml.rels><?xml version="1.0" encoding="UTF-8" standalone="yes"?>
<Relationships xmlns="http://schemas.openxmlformats.org/package/2006/relationships"><Relationship Id="rId8" Type="http://schemas.openxmlformats.org/officeDocument/2006/relationships/hyperlink" Target="http://fisameris.cl/blog/category/publicaciones/" TargetMode="External"/><Relationship Id="rId3" Type="http://schemas.openxmlformats.org/officeDocument/2006/relationships/image" Target="../media/image328.png"/><Relationship Id="rId7" Type="http://schemas.openxmlformats.org/officeDocument/2006/relationships/image" Target="../media/image332.png"/><Relationship Id="rId2" Type="http://schemas.openxmlformats.org/officeDocument/2006/relationships/image" Target="../media/image327.png"/><Relationship Id="rId1" Type="http://schemas.openxmlformats.org/officeDocument/2006/relationships/slideLayout" Target="../slideLayouts/slideLayout7.xml"/><Relationship Id="rId6" Type="http://schemas.openxmlformats.org/officeDocument/2006/relationships/image" Target="../media/image331.png"/><Relationship Id="rId5" Type="http://schemas.openxmlformats.org/officeDocument/2006/relationships/image" Target="../media/image330.png"/><Relationship Id="rId10" Type="http://schemas.openxmlformats.org/officeDocument/2006/relationships/hyperlink" Target="http://www.fisameris.cl/" TargetMode="External"/><Relationship Id="rId4" Type="http://schemas.openxmlformats.org/officeDocument/2006/relationships/image" Target="../media/image329.png"/><Relationship Id="rId9" Type="http://schemas.openxmlformats.org/officeDocument/2006/relationships/hyperlink" Target="mailto:mjmontero@ameris.c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5.png"/><Relationship Id="rId7"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206"/>
          <p:cNvSpPr txBox="1">
            <a:spLocks noGrp="1"/>
          </p:cNvSpPr>
          <p:nvPr>
            <p:ph type="ctrTitle"/>
          </p:nvPr>
        </p:nvSpPr>
        <p:spPr>
          <a:xfrm>
            <a:off x="415611" y="992767"/>
            <a:ext cx="11360800" cy="2736800"/>
          </a:xfrm>
          <a:prstGeom prst="rect">
            <a:avLst/>
          </a:prstGeom>
        </p:spPr>
        <p:txBody>
          <a:bodyPr spcFirstLastPara="1" vert="horz" wrap="square" lIns="45700" tIns="45700" rIns="45700" bIns="45700" rtlCol="0" anchor="b" anchorCtr="0">
            <a:noAutofit/>
          </a:bodyPr>
          <a:lstStyle/>
          <a:p>
            <a:endParaRPr/>
          </a:p>
        </p:txBody>
      </p:sp>
      <p:sp>
        <p:nvSpPr>
          <p:cNvPr id="847" name="Google Shape;847;p206"/>
          <p:cNvSpPr txBox="1">
            <a:spLocks noGrp="1"/>
          </p:cNvSpPr>
          <p:nvPr>
            <p:ph type="subTitle" idx="1"/>
          </p:nvPr>
        </p:nvSpPr>
        <p:spPr>
          <a:xfrm>
            <a:off x="415600" y="3778833"/>
            <a:ext cx="11360800" cy="1056800"/>
          </a:xfrm>
          <a:prstGeom prst="rect">
            <a:avLst/>
          </a:prstGeom>
        </p:spPr>
        <p:txBody>
          <a:bodyPr spcFirstLastPara="1" vert="horz" wrap="square" lIns="45700" tIns="45700" rIns="45700" bIns="45700" rtlCol="0" anchor="t" anchorCtr="0">
            <a:noAutofit/>
          </a:bodyPr>
          <a:lstStyle/>
          <a:p>
            <a:pPr marL="0" indent="0"/>
            <a:endParaRPr/>
          </a:p>
        </p:txBody>
      </p:sp>
      <p:pic>
        <p:nvPicPr>
          <p:cNvPr id="3" name="Imagen 2">
            <a:extLst>
              <a:ext uri="{FF2B5EF4-FFF2-40B4-BE49-F238E27FC236}">
                <a16:creationId xmlns:a16="http://schemas.microsoft.com/office/drawing/2014/main" xmlns="" id="{14A64012-5C07-8241-8971-7554EBC390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674"/>
            <a:ext cx="12192000" cy="6854653"/>
          </a:xfrm>
          <a:prstGeom prst="rect">
            <a:avLst/>
          </a:prstGeom>
        </p:spPr>
      </p:pic>
    </p:spTree>
    <p:extLst>
      <p:ext uri="{BB962C8B-B14F-4D97-AF65-F5344CB8AC3E}">
        <p14:creationId xmlns:p14="http://schemas.microsoft.com/office/powerpoint/2010/main" val="1036148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215"/>
          <p:cNvSpPr/>
          <p:nvPr/>
        </p:nvSpPr>
        <p:spPr>
          <a:xfrm>
            <a:off x="-1" y="-67"/>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sp>
        <p:nvSpPr>
          <p:cNvPr id="1039" name="Google Shape;1039;p215"/>
          <p:cNvSpPr/>
          <p:nvPr/>
        </p:nvSpPr>
        <p:spPr>
          <a:xfrm>
            <a:off x="10591572" y="-67"/>
            <a:ext cx="1084400" cy="1446000"/>
          </a:xfrm>
          <a:prstGeom prst="rect">
            <a:avLst/>
          </a:prstGeom>
          <a:solidFill>
            <a:srgbClr val="DC1E25"/>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sp>
        <p:nvSpPr>
          <p:cNvPr id="1040" name="Google Shape;1040;p215"/>
          <p:cNvSpPr/>
          <p:nvPr/>
        </p:nvSpPr>
        <p:spPr>
          <a:xfrm>
            <a:off x="-1" y="6652000"/>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pic>
        <p:nvPicPr>
          <p:cNvPr id="1041" name="Google Shape;1041;p215" descr="Google Shape;5818;p127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33530" y="116982"/>
            <a:ext cx="1200257" cy="1211892"/>
          </a:xfrm>
          <a:prstGeom prst="rect">
            <a:avLst/>
          </a:prstGeom>
          <a:noFill/>
          <a:ln>
            <a:noFill/>
          </a:ln>
        </p:spPr>
      </p:pic>
      <p:sp>
        <p:nvSpPr>
          <p:cNvPr id="1042" name="Google Shape;1042;p215"/>
          <p:cNvSpPr/>
          <p:nvPr/>
        </p:nvSpPr>
        <p:spPr>
          <a:xfrm>
            <a:off x="4365233" y="1639332"/>
            <a:ext cx="7826800" cy="1616400"/>
          </a:xfrm>
          <a:prstGeom prst="rect">
            <a:avLst/>
          </a:prstGeom>
          <a:solidFill>
            <a:schemeClr val="lt2"/>
          </a:solidFill>
          <a:ln>
            <a:noFill/>
          </a:ln>
        </p:spPr>
        <p:txBody>
          <a:bodyPr spcFirstLastPara="1" wrap="square" lIns="45733" tIns="45733" rIns="45733" bIns="45733" anchor="ctr" anchorCtr="0">
            <a:noAutofit/>
          </a:bodyPr>
          <a:lstStyle/>
          <a:p>
            <a:endParaRPr sz="2400"/>
          </a:p>
        </p:txBody>
      </p:sp>
      <p:sp>
        <p:nvSpPr>
          <p:cNvPr id="1043" name="Google Shape;1043;p215"/>
          <p:cNvSpPr/>
          <p:nvPr/>
        </p:nvSpPr>
        <p:spPr>
          <a:xfrm>
            <a:off x="0" y="1639333"/>
            <a:ext cx="4365200" cy="5174400"/>
          </a:xfrm>
          <a:prstGeom prst="rect">
            <a:avLst/>
          </a:prstGeom>
          <a:solidFill>
            <a:srgbClr val="B7B7B7"/>
          </a:solidFill>
          <a:ln>
            <a:noFill/>
          </a:ln>
        </p:spPr>
        <p:txBody>
          <a:bodyPr spcFirstLastPara="1" wrap="square" lIns="45733" tIns="45733" rIns="45733" bIns="45733" anchor="ctr" anchorCtr="0">
            <a:noAutofit/>
          </a:bodyPr>
          <a:lstStyle/>
          <a:p>
            <a:endParaRPr sz="2400"/>
          </a:p>
        </p:txBody>
      </p:sp>
      <p:pic>
        <p:nvPicPr>
          <p:cNvPr id="1044" name="Google Shape;1044;p21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2995742">
            <a:off x="-474888" y="2345141"/>
            <a:ext cx="2981456" cy="2553216"/>
          </a:xfrm>
          <a:prstGeom prst="rect">
            <a:avLst/>
          </a:prstGeom>
          <a:noFill/>
          <a:ln>
            <a:noFill/>
          </a:ln>
        </p:spPr>
      </p:pic>
      <p:sp>
        <p:nvSpPr>
          <p:cNvPr id="1045" name="Google Shape;1045;p215"/>
          <p:cNvSpPr txBox="1"/>
          <p:nvPr/>
        </p:nvSpPr>
        <p:spPr>
          <a:xfrm>
            <a:off x="1320800" y="1732333"/>
            <a:ext cx="2946400" cy="3778800"/>
          </a:xfrm>
          <a:prstGeom prst="rect">
            <a:avLst/>
          </a:prstGeom>
          <a:noFill/>
          <a:ln>
            <a:noFill/>
          </a:ln>
        </p:spPr>
        <p:txBody>
          <a:bodyPr spcFirstLastPara="1" wrap="square" lIns="45733" tIns="45733" rIns="45733" bIns="45733" anchor="t" anchorCtr="0">
            <a:noAutofit/>
          </a:bodyPr>
          <a:lstStyle/>
          <a:p>
            <a:pPr algn="ctr">
              <a:lnSpc>
                <a:spcPct val="115000"/>
              </a:lnSpc>
            </a:pPr>
            <a:r>
              <a:rPr lang="es" sz="3733" b="1">
                <a:solidFill>
                  <a:schemeClr val="dk1"/>
                </a:solidFill>
                <a:latin typeface="Montserrat"/>
                <a:ea typeface="Montserrat"/>
                <a:cs typeface="Montserrat"/>
                <a:sym typeface="Montserrat"/>
              </a:rPr>
              <a:t>5</a:t>
            </a:r>
            <a:endParaRPr sz="3733" b="1">
              <a:solidFill>
                <a:schemeClr val="dk1"/>
              </a:solidFill>
              <a:latin typeface="Montserrat"/>
              <a:ea typeface="Montserrat"/>
              <a:cs typeface="Montserrat"/>
              <a:sym typeface="Montserrat"/>
            </a:endParaRPr>
          </a:p>
          <a:p>
            <a:pPr algn="ctr">
              <a:lnSpc>
                <a:spcPct val="115000"/>
              </a:lnSpc>
            </a:pPr>
            <a:r>
              <a:rPr lang="es" sz="2267">
                <a:solidFill>
                  <a:schemeClr val="dk1"/>
                </a:solidFill>
                <a:latin typeface="Montserrat"/>
                <a:ea typeface="Montserrat"/>
                <a:cs typeface="Montserrat"/>
                <a:sym typeface="Montserrat"/>
              </a:rPr>
              <a:t>Empresas de</a:t>
            </a:r>
            <a:r>
              <a:rPr lang="es" sz="2267" u="sng">
                <a:solidFill>
                  <a:schemeClr val="dk1"/>
                </a:solidFill>
                <a:latin typeface="Montserrat"/>
                <a:ea typeface="Montserrat"/>
                <a:cs typeface="Montserrat"/>
                <a:sym typeface="Montserrat"/>
              </a:rPr>
              <a:t> </a:t>
            </a:r>
            <a:endParaRPr sz="2267" u="sng">
              <a:solidFill>
                <a:schemeClr val="dk1"/>
              </a:solidFill>
              <a:latin typeface="Montserrat"/>
              <a:ea typeface="Montserrat"/>
              <a:cs typeface="Montserrat"/>
              <a:sym typeface="Montserrat"/>
            </a:endParaRPr>
          </a:p>
          <a:p>
            <a:pPr algn="ctr">
              <a:lnSpc>
                <a:spcPct val="115000"/>
              </a:lnSpc>
            </a:pPr>
            <a:r>
              <a:rPr lang="es" sz="2267" u="sng">
                <a:solidFill>
                  <a:schemeClr val="dk1"/>
                </a:solidFill>
                <a:latin typeface="Montserrat"/>
                <a:ea typeface="Montserrat"/>
                <a:cs typeface="Montserrat"/>
                <a:sym typeface="Montserrat"/>
              </a:rPr>
              <a:t>Regiones</a:t>
            </a:r>
            <a:endParaRPr sz="2267">
              <a:solidFill>
                <a:schemeClr val="dk1"/>
              </a:solidFill>
              <a:latin typeface="Montserrat"/>
              <a:ea typeface="Montserrat"/>
              <a:cs typeface="Montserrat"/>
              <a:sym typeface="Montserrat"/>
            </a:endParaRPr>
          </a:p>
          <a:p>
            <a:pPr algn="ctr">
              <a:lnSpc>
                <a:spcPct val="115000"/>
              </a:lnSpc>
            </a:pPr>
            <a:r>
              <a:rPr lang="es" sz="2400">
                <a:solidFill>
                  <a:schemeClr val="dk1"/>
                </a:solidFill>
                <a:latin typeface="Montserrat"/>
                <a:ea typeface="Montserrat"/>
                <a:cs typeface="Montserrat"/>
                <a:sym typeface="Montserrat"/>
              </a:rPr>
              <a:t>&amp;</a:t>
            </a:r>
            <a:endParaRPr sz="2400">
              <a:solidFill>
                <a:schemeClr val="dk1"/>
              </a:solidFill>
              <a:latin typeface="Montserrat"/>
              <a:ea typeface="Montserrat"/>
              <a:cs typeface="Montserrat"/>
              <a:sym typeface="Montserrat"/>
            </a:endParaRPr>
          </a:p>
          <a:p>
            <a:pPr algn="ctr">
              <a:lnSpc>
                <a:spcPct val="115000"/>
              </a:lnSpc>
            </a:pPr>
            <a:r>
              <a:rPr lang="es" sz="3733" b="1">
                <a:solidFill>
                  <a:schemeClr val="dk1"/>
                </a:solidFill>
                <a:latin typeface="Montserrat"/>
                <a:ea typeface="Montserrat"/>
                <a:cs typeface="Montserrat"/>
                <a:sym typeface="Montserrat"/>
              </a:rPr>
              <a:t>11</a:t>
            </a:r>
            <a:r>
              <a:rPr lang="es" sz="2400">
                <a:solidFill>
                  <a:schemeClr val="dk1"/>
                </a:solidFill>
                <a:latin typeface="Montserrat"/>
                <a:ea typeface="Montserrat"/>
                <a:cs typeface="Montserrat"/>
                <a:sym typeface="Montserrat"/>
              </a:rPr>
              <a:t> </a:t>
            </a:r>
            <a:endParaRPr sz="2400">
              <a:solidFill>
                <a:schemeClr val="dk1"/>
              </a:solidFill>
              <a:latin typeface="Montserrat"/>
              <a:ea typeface="Montserrat"/>
              <a:cs typeface="Montserrat"/>
              <a:sym typeface="Montserrat"/>
            </a:endParaRPr>
          </a:p>
          <a:p>
            <a:pPr algn="ctr">
              <a:lnSpc>
                <a:spcPct val="115000"/>
              </a:lnSpc>
            </a:pPr>
            <a:r>
              <a:rPr lang="es" sz="2267">
                <a:solidFill>
                  <a:schemeClr val="dk1"/>
                </a:solidFill>
                <a:latin typeface="Montserrat"/>
                <a:ea typeface="Montserrat"/>
                <a:cs typeface="Montserrat"/>
                <a:sym typeface="Montserrat"/>
              </a:rPr>
              <a:t>con operaciones fuera de Santiago</a:t>
            </a:r>
            <a:endParaRPr sz="2267" i="1">
              <a:solidFill>
                <a:schemeClr val="dk1"/>
              </a:solidFill>
              <a:latin typeface="Montserrat"/>
              <a:ea typeface="Montserrat"/>
              <a:cs typeface="Montserrat"/>
              <a:sym typeface="Montserrat"/>
            </a:endParaRPr>
          </a:p>
        </p:txBody>
      </p:sp>
      <p:sp>
        <p:nvSpPr>
          <p:cNvPr id="1046" name="Google Shape;1046;p215"/>
          <p:cNvSpPr txBox="1"/>
          <p:nvPr/>
        </p:nvSpPr>
        <p:spPr>
          <a:xfrm>
            <a:off x="6438225" y="1832017"/>
            <a:ext cx="729600" cy="891600"/>
          </a:xfrm>
          <a:prstGeom prst="rect">
            <a:avLst/>
          </a:prstGeom>
          <a:noFill/>
          <a:ln>
            <a:noFill/>
          </a:ln>
        </p:spPr>
        <p:txBody>
          <a:bodyPr spcFirstLastPara="1" wrap="square" lIns="45733" tIns="45733" rIns="45733" bIns="45733" anchor="t" anchorCtr="0">
            <a:noAutofit/>
          </a:bodyPr>
          <a:lstStyle/>
          <a:p>
            <a:pPr>
              <a:lnSpc>
                <a:spcPct val="115000"/>
              </a:lnSpc>
            </a:pPr>
            <a:r>
              <a:rPr lang="es" sz="6000" b="1">
                <a:solidFill>
                  <a:srgbClr val="DE1F26"/>
                </a:solidFill>
                <a:latin typeface="Montserrat"/>
                <a:ea typeface="Montserrat"/>
                <a:cs typeface="Montserrat"/>
                <a:sym typeface="Montserrat"/>
              </a:rPr>
              <a:t>9</a:t>
            </a:r>
            <a:endParaRPr sz="6000" i="1">
              <a:latin typeface="Montserrat"/>
              <a:ea typeface="Montserrat"/>
              <a:cs typeface="Montserrat"/>
              <a:sym typeface="Montserrat"/>
            </a:endParaRPr>
          </a:p>
        </p:txBody>
      </p:sp>
      <p:sp>
        <p:nvSpPr>
          <p:cNvPr id="1047" name="Google Shape;1047;p215"/>
          <p:cNvSpPr/>
          <p:nvPr/>
        </p:nvSpPr>
        <p:spPr>
          <a:xfrm>
            <a:off x="4365237" y="3230651"/>
            <a:ext cx="7826800" cy="2156400"/>
          </a:xfrm>
          <a:prstGeom prst="rect">
            <a:avLst/>
          </a:prstGeom>
          <a:solidFill>
            <a:srgbClr val="01B0BD"/>
          </a:solidFill>
          <a:ln>
            <a:noFill/>
          </a:ln>
        </p:spPr>
        <p:txBody>
          <a:bodyPr spcFirstLastPara="1" wrap="square" lIns="45733" tIns="45733" rIns="45733" bIns="45733" anchor="ctr" anchorCtr="0">
            <a:noAutofit/>
          </a:bodyPr>
          <a:lstStyle/>
          <a:p>
            <a:endParaRPr sz="2400"/>
          </a:p>
        </p:txBody>
      </p:sp>
      <p:sp>
        <p:nvSpPr>
          <p:cNvPr id="1048" name="Google Shape;1048;p215"/>
          <p:cNvSpPr/>
          <p:nvPr/>
        </p:nvSpPr>
        <p:spPr>
          <a:xfrm>
            <a:off x="4365187" y="5387151"/>
            <a:ext cx="7826800" cy="1500000"/>
          </a:xfrm>
          <a:prstGeom prst="rect">
            <a:avLst/>
          </a:prstGeom>
          <a:solidFill>
            <a:srgbClr val="403F3B"/>
          </a:solidFill>
          <a:ln>
            <a:noFill/>
          </a:ln>
        </p:spPr>
        <p:txBody>
          <a:bodyPr spcFirstLastPara="1" wrap="square" lIns="45733" tIns="45733" rIns="45733" bIns="45733" anchor="ctr" anchorCtr="0">
            <a:noAutofit/>
          </a:bodyPr>
          <a:lstStyle/>
          <a:p>
            <a:endParaRPr sz="2400"/>
          </a:p>
        </p:txBody>
      </p:sp>
      <p:sp>
        <p:nvSpPr>
          <p:cNvPr id="1049" name="Google Shape;1049;p215"/>
          <p:cNvSpPr txBox="1"/>
          <p:nvPr/>
        </p:nvSpPr>
        <p:spPr>
          <a:xfrm>
            <a:off x="6804135" y="1842000"/>
            <a:ext cx="3515600" cy="1256000"/>
          </a:xfrm>
          <a:prstGeom prst="rect">
            <a:avLst/>
          </a:prstGeom>
          <a:noFill/>
          <a:ln>
            <a:noFill/>
          </a:ln>
        </p:spPr>
        <p:txBody>
          <a:bodyPr spcFirstLastPara="1" wrap="square" lIns="45733" tIns="45733" rIns="45733" bIns="45733" anchor="t" anchorCtr="0">
            <a:noAutofit/>
          </a:bodyPr>
          <a:lstStyle/>
          <a:p>
            <a:pPr algn="ctr">
              <a:lnSpc>
                <a:spcPct val="115000"/>
              </a:lnSpc>
            </a:pPr>
            <a:r>
              <a:rPr lang="es" sz="3600" b="1">
                <a:solidFill>
                  <a:srgbClr val="DE1F26"/>
                </a:solidFill>
                <a:latin typeface="Montserrat"/>
                <a:ea typeface="Montserrat"/>
                <a:cs typeface="Montserrat"/>
                <a:sym typeface="Montserrat"/>
              </a:rPr>
              <a:t>    </a:t>
            </a:r>
            <a:r>
              <a:rPr lang="es" sz="3600" i="1">
                <a:latin typeface="Montserrat"/>
                <a:ea typeface="Montserrat"/>
                <a:cs typeface="Montserrat"/>
                <a:sym typeface="Montserrat"/>
              </a:rPr>
              <a:t>invitados de</a:t>
            </a:r>
            <a:r>
              <a:rPr lang="es" sz="3600">
                <a:latin typeface="Montserrat"/>
                <a:ea typeface="Montserrat"/>
                <a:cs typeface="Montserrat"/>
                <a:sym typeface="Montserrat"/>
              </a:rPr>
              <a:t> </a:t>
            </a:r>
            <a:endParaRPr sz="3600">
              <a:latin typeface="Montserrat"/>
              <a:ea typeface="Montserrat"/>
              <a:cs typeface="Montserrat"/>
              <a:sym typeface="Montserrat"/>
            </a:endParaRPr>
          </a:p>
          <a:p>
            <a:pPr algn="ctr">
              <a:lnSpc>
                <a:spcPct val="115000"/>
              </a:lnSpc>
            </a:pPr>
            <a:r>
              <a:rPr lang="es" sz="3067">
                <a:latin typeface="Oswald"/>
                <a:ea typeface="Oswald"/>
                <a:cs typeface="Oswald"/>
                <a:sym typeface="Oswald"/>
              </a:rPr>
              <a:t>impacto</a:t>
            </a:r>
            <a:endParaRPr sz="3067">
              <a:latin typeface="Oswald"/>
              <a:ea typeface="Oswald"/>
              <a:cs typeface="Oswald"/>
              <a:sym typeface="Oswald"/>
            </a:endParaRPr>
          </a:p>
        </p:txBody>
      </p:sp>
      <p:sp>
        <p:nvSpPr>
          <p:cNvPr id="1050" name="Google Shape;1050;p215"/>
          <p:cNvSpPr/>
          <p:nvPr/>
        </p:nvSpPr>
        <p:spPr>
          <a:xfrm>
            <a:off x="0" y="5387151"/>
            <a:ext cx="4365200" cy="1500000"/>
          </a:xfrm>
          <a:prstGeom prst="rect">
            <a:avLst/>
          </a:prstGeom>
          <a:solidFill>
            <a:srgbClr val="DE1F26"/>
          </a:solidFill>
          <a:ln>
            <a:noFill/>
          </a:ln>
        </p:spPr>
        <p:txBody>
          <a:bodyPr spcFirstLastPara="1" wrap="square" lIns="45733" tIns="45733" rIns="45733" bIns="45733" anchor="ctr" anchorCtr="0">
            <a:noAutofit/>
          </a:bodyPr>
          <a:lstStyle/>
          <a:p>
            <a:endParaRPr sz="2400"/>
          </a:p>
        </p:txBody>
      </p:sp>
      <p:sp>
        <p:nvSpPr>
          <p:cNvPr id="1051" name="Google Shape;1051;p215"/>
          <p:cNvSpPr txBox="1"/>
          <p:nvPr/>
        </p:nvSpPr>
        <p:spPr>
          <a:xfrm>
            <a:off x="1179532" y="5436375"/>
            <a:ext cx="2304000" cy="1500000"/>
          </a:xfrm>
          <a:prstGeom prst="rect">
            <a:avLst/>
          </a:prstGeom>
          <a:noFill/>
          <a:ln>
            <a:noFill/>
          </a:ln>
        </p:spPr>
        <p:txBody>
          <a:bodyPr spcFirstLastPara="1" wrap="square" lIns="45733" tIns="45733" rIns="45733" bIns="45733" anchor="t" anchorCtr="0">
            <a:noAutofit/>
          </a:bodyPr>
          <a:lstStyle/>
          <a:p>
            <a:pPr algn="ctr">
              <a:lnSpc>
                <a:spcPct val="115000"/>
              </a:lnSpc>
            </a:pPr>
            <a:endParaRPr sz="1867" i="1">
              <a:solidFill>
                <a:srgbClr val="FFFFFF"/>
              </a:solidFill>
              <a:latin typeface="Montserrat"/>
              <a:ea typeface="Montserrat"/>
              <a:cs typeface="Montserrat"/>
              <a:sym typeface="Montserrat"/>
            </a:endParaRPr>
          </a:p>
        </p:txBody>
      </p:sp>
      <p:sp>
        <p:nvSpPr>
          <p:cNvPr id="1052" name="Google Shape;1052;p215"/>
          <p:cNvSpPr txBox="1"/>
          <p:nvPr/>
        </p:nvSpPr>
        <p:spPr>
          <a:xfrm>
            <a:off x="4571333" y="3637584"/>
            <a:ext cx="4668000" cy="1616400"/>
          </a:xfrm>
          <a:prstGeom prst="rect">
            <a:avLst/>
          </a:prstGeom>
          <a:noFill/>
          <a:ln>
            <a:noFill/>
          </a:ln>
        </p:spPr>
        <p:txBody>
          <a:bodyPr spcFirstLastPara="1" wrap="square" lIns="121900" tIns="121900" rIns="121900" bIns="121900" anchor="t" anchorCtr="0">
            <a:noAutofit/>
          </a:bodyPr>
          <a:lstStyle/>
          <a:p>
            <a:pPr marL="237061" algn="r">
              <a:lnSpc>
                <a:spcPct val="115000"/>
              </a:lnSpc>
            </a:pPr>
            <a:r>
              <a:rPr lang="es" sz="2800" b="1" u="sng">
                <a:latin typeface="Montserrat"/>
                <a:ea typeface="Montserrat"/>
                <a:cs typeface="Montserrat"/>
                <a:sym typeface="Montserrat"/>
              </a:rPr>
              <a:t>Asistencia</a:t>
            </a:r>
            <a:r>
              <a:rPr lang="es" sz="2800" b="1">
                <a:latin typeface="Montserrat"/>
                <a:ea typeface="Montserrat"/>
                <a:cs typeface="Montserrat"/>
                <a:sym typeface="Montserrat"/>
              </a:rPr>
              <a:t> de Empresas a talleres</a:t>
            </a:r>
            <a:endParaRPr sz="2400"/>
          </a:p>
        </p:txBody>
      </p:sp>
      <p:sp>
        <p:nvSpPr>
          <p:cNvPr id="1053" name="Google Shape;1053;p215"/>
          <p:cNvSpPr txBox="1"/>
          <p:nvPr/>
        </p:nvSpPr>
        <p:spPr>
          <a:xfrm>
            <a:off x="9048836" y="3708633"/>
            <a:ext cx="2057200" cy="1438400"/>
          </a:xfrm>
          <a:prstGeom prst="rect">
            <a:avLst/>
          </a:prstGeom>
          <a:noFill/>
          <a:ln>
            <a:noFill/>
          </a:ln>
        </p:spPr>
        <p:txBody>
          <a:bodyPr spcFirstLastPara="1" wrap="square" lIns="121900" tIns="121900" rIns="121900" bIns="121900" anchor="t" anchorCtr="0">
            <a:noAutofit/>
          </a:bodyPr>
          <a:lstStyle/>
          <a:p>
            <a:pPr marL="237061" algn="ctr">
              <a:lnSpc>
                <a:spcPct val="115000"/>
              </a:lnSpc>
            </a:pPr>
            <a:r>
              <a:rPr lang="es" sz="5333" b="1">
                <a:solidFill>
                  <a:srgbClr val="FFFFFF"/>
                </a:solidFill>
                <a:latin typeface="Oswald"/>
                <a:ea typeface="Oswald"/>
                <a:cs typeface="Oswald"/>
                <a:sym typeface="Oswald"/>
              </a:rPr>
              <a:t>85%</a:t>
            </a:r>
            <a:endParaRPr sz="4000">
              <a:solidFill>
                <a:schemeClr val="dk1"/>
              </a:solidFill>
              <a:latin typeface="Oswald"/>
              <a:ea typeface="Oswald"/>
              <a:cs typeface="Oswald"/>
              <a:sym typeface="Oswald"/>
            </a:endParaRPr>
          </a:p>
          <a:p>
            <a:endParaRPr sz="2400">
              <a:latin typeface="Montserrat"/>
              <a:ea typeface="Montserrat"/>
              <a:cs typeface="Montserrat"/>
              <a:sym typeface="Montserrat"/>
            </a:endParaRPr>
          </a:p>
        </p:txBody>
      </p:sp>
      <p:sp>
        <p:nvSpPr>
          <p:cNvPr id="1054" name="Google Shape;1054;p215"/>
          <p:cNvSpPr txBox="1"/>
          <p:nvPr/>
        </p:nvSpPr>
        <p:spPr>
          <a:xfrm>
            <a:off x="6563333" y="5722933"/>
            <a:ext cx="3650400" cy="744800"/>
          </a:xfrm>
          <a:prstGeom prst="rect">
            <a:avLst/>
          </a:prstGeom>
          <a:noFill/>
          <a:ln>
            <a:noFill/>
          </a:ln>
        </p:spPr>
        <p:txBody>
          <a:bodyPr spcFirstLastPara="1" wrap="square" lIns="45733" tIns="45733" rIns="45733" bIns="45733" anchor="t" anchorCtr="0">
            <a:noAutofit/>
          </a:bodyPr>
          <a:lstStyle/>
          <a:p>
            <a:pPr algn="ctr"/>
            <a:r>
              <a:rPr lang="es" sz="2000" b="1">
                <a:solidFill>
                  <a:srgbClr val="FFFFFF"/>
                </a:solidFill>
                <a:latin typeface="Montserrat"/>
                <a:ea typeface="Montserrat"/>
                <a:cs typeface="Montserrat"/>
                <a:sym typeface="Montserrat"/>
              </a:rPr>
              <a:t>Promedio de Completación</a:t>
            </a:r>
            <a:endParaRPr sz="2000" b="1">
              <a:solidFill>
                <a:srgbClr val="FFFFFF"/>
              </a:solidFill>
              <a:latin typeface="Montserrat"/>
              <a:ea typeface="Montserrat"/>
              <a:cs typeface="Montserrat"/>
              <a:sym typeface="Montserrat"/>
            </a:endParaRPr>
          </a:p>
          <a:p>
            <a:pPr algn="ctr"/>
            <a:r>
              <a:rPr lang="es" sz="2000" b="1">
                <a:solidFill>
                  <a:srgbClr val="FFFFFF"/>
                </a:solidFill>
                <a:latin typeface="Montserrat"/>
                <a:ea typeface="Montserrat"/>
                <a:cs typeface="Montserrat"/>
                <a:sym typeface="Montserrat"/>
              </a:rPr>
              <a:t> </a:t>
            </a:r>
            <a:r>
              <a:rPr lang="es" sz="1333" b="1" i="1">
                <a:solidFill>
                  <a:srgbClr val="FFFFFF"/>
                </a:solidFill>
                <a:latin typeface="Montserrat"/>
                <a:ea typeface="Montserrat"/>
                <a:cs typeface="Montserrat"/>
                <a:sym typeface="Montserrat"/>
              </a:rPr>
              <a:t>Evaluación de Impacto B</a:t>
            </a:r>
            <a:endParaRPr sz="3067">
              <a:solidFill>
                <a:srgbClr val="FFFFFF"/>
              </a:solidFill>
              <a:latin typeface="Montserrat"/>
              <a:ea typeface="Montserrat"/>
              <a:cs typeface="Montserrat"/>
              <a:sym typeface="Montserrat"/>
            </a:endParaRPr>
          </a:p>
        </p:txBody>
      </p:sp>
      <p:sp>
        <p:nvSpPr>
          <p:cNvPr id="1055" name="Google Shape;1055;p215"/>
          <p:cNvSpPr txBox="1"/>
          <p:nvPr/>
        </p:nvSpPr>
        <p:spPr>
          <a:xfrm>
            <a:off x="612863" y="429397"/>
            <a:ext cx="9954000" cy="744800"/>
          </a:xfrm>
          <a:prstGeom prst="rect">
            <a:avLst/>
          </a:prstGeom>
          <a:noFill/>
          <a:ln>
            <a:noFill/>
          </a:ln>
        </p:spPr>
        <p:txBody>
          <a:bodyPr spcFirstLastPara="1" wrap="square" lIns="35700" tIns="35700" rIns="35700" bIns="35700" anchor="ctr" anchorCtr="0">
            <a:noAutofit/>
          </a:bodyPr>
          <a:lstStyle/>
          <a:p>
            <a:pPr>
              <a:buClr>
                <a:srgbClr val="000000"/>
              </a:buClr>
              <a:buSzPts val="3200"/>
            </a:pPr>
            <a:r>
              <a:rPr lang="es" sz="4000" b="1">
                <a:latin typeface="Montserrat"/>
                <a:ea typeface="Montserrat"/>
                <a:cs typeface="Montserrat"/>
                <a:sym typeface="Montserrat"/>
              </a:rPr>
              <a:t>Resultados</a:t>
            </a:r>
            <a:endParaRPr sz="4000" b="1">
              <a:latin typeface="Montserrat"/>
              <a:ea typeface="Montserrat"/>
              <a:cs typeface="Montserrat"/>
              <a:sym typeface="Montserrat"/>
            </a:endParaRPr>
          </a:p>
        </p:txBody>
      </p:sp>
      <p:pic>
        <p:nvPicPr>
          <p:cNvPr id="1056" name="Google Shape;1056;p21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0078267" y="5599933"/>
            <a:ext cx="1597695" cy="1001800"/>
          </a:xfrm>
          <a:prstGeom prst="rect">
            <a:avLst/>
          </a:prstGeom>
          <a:noFill/>
          <a:ln>
            <a:noFill/>
          </a:ln>
        </p:spPr>
      </p:pic>
      <p:sp>
        <p:nvSpPr>
          <p:cNvPr id="1057" name="Google Shape;1057;p215"/>
          <p:cNvSpPr txBox="1"/>
          <p:nvPr/>
        </p:nvSpPr>
        <p:spPr>
          <a:xfrm>
            <a:off x="5160767" y="5740567"/>
            <a:ext cx="1486400" cy="891600"/>
          </a:xfrm>
          <a:prstGeom prst="rect">
            <a:avLst/>
          </a:prstGeom>
          <a:noFill/>
          <a:ln>
            <a:noFill/>
          </a:ln>
        </p:spPr>
        <p:txBody>
          <a:bodyPr spcFirstLastPara="1" wrap="square" lIns="121900" tIns="121900" rIns="121900" bIns="121900" anchor="t" anchorCtr="0">
            <a:noAutofit/>
          </a:bodyPr>
          <a:lstStyle/>
          <a:p>
            <a:pPr algn="ctr">
              <a:lnSpc>
                <a:spcPct val="115000"/>
              </a:lnSpc>
            </a:pPr>
            <a:r>
              <a:rPr lang="es" sz="3467">
                <a:solidFill>
                  <a:schemeClr val="lt1"/>
                </a:solidFill>
                <a:latin typeface="Montserrat"/>
                <a:ea typeface="Montserrat"/>
                <a:cs typeface="Montserrat"/>
                <a:sym typeface="Montserrat"/>
              </a:rPr>
              <a:t>98%</a:t>
            </a:r>
            <a:endParaRPr sz="2267"/>
          </a:p>
        </p:txBody>
      </p:sp>
      <p:pic>
        <p:nvPicPr>
          <p:cNvPr id="1058" name="Google Shape;1058;p215"/>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658516" y="1774585"/>
            <a:ext cx="1486400" cy="1262633"/>
          </a:xfrm>
          <a:prstGeom prst="rect">
            <a:avLst/>
          </a:prstGeom>
          <a:noFill/>
          <a:ln>
            <a:noFill/>
          </a:ln>
        </p:spPr>
      </p:pic>
    </p:spTree>
    <p:extLst>
      <p:ext uri="{BB962C8B-B14F-4D97-AF65-F5344CB8AC3E}">
        <p14:creationId xmlns:p14="http://schemas.microsoft.com/office/powerpoint/2010/main" val="161664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p216"/>
          <p:cNvSpPr/>
          <p:nvPr/>
        </p:nvSpPr>
        <p:spPr>
          <a:xfrm>
            <a:off x="-1" y="-67"/>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sp>
        <p:nvSpPr>
          <p:cNvPr id="1064" name="Google Shape;1064;p216"/>
          <p:cNvSpPr/>
          <p:nvPr/>
        </p:nvSpPr>
        <p:spPr>
          <a:xfrm>
            <a:off x="10591572" y="-67"/>
            <a:ext cx="1084400" cy="1446000"/>
          </a:xfrm>
          <a:prstGeom prst="rect">
            <a:avLst/>
          </a:prstGeom>
          <a:solidFill>
            <a:srgbClr val="DC1E25"/>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pic>
        <p:nvPicPr>
          <p:cNvPr id="1065" name="Google Shape;1065;p216" descr="Google Shape;5818;p127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33530" y="116982"/>
            <a:ext cx="1200257" cy="1211892"/>
          </a:xfrm>
          <a:prstGeom prst="rect">
            <a:avLst/>
          </a:prstGeom>
          <a:noFill/>
          <a:ln>
            <a:noFill/>
          </a:ln>
        </p:spPr>
      </p:pic>
      <p:sp>
        <p:nvSpPr>
          <p:cNvPr id="1066" name="Google Shape;1066;p216"/>
          <p:cNvSpPr/>
          <p:nvPr/>
        </p:nvSpPr>
        <p:spPr>
          <a:xfrm>
            <a:off x="-1" y="6652000"/>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pic>
        <p:nvPicPr>
          <p:cNvPr id="1067" name="Google Shape;1067;p21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98134" y="2694981"/>
            <a:ext cx="3434732" cy="3232687"/>
          </a:xfrm>
          <a:prstGeom prst="rect">
            <a:avLst/>
          </a:prstGeom>
          <a:noFill/>
          <a:ln>
            <a:noFill/>
          </a:ln>
        </p:spPr>
      </p:pic>
      <p:pic>
        <p:nvPicPr>
          <p:cNvPr id="1068" name="Google Shape;1068;p21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632867" y="3750334"/>
            <a:ext cx="2769000" cy="1121967"/>
          </a:xfrm>
          <a:prstGeom prst="rect">
            <a:avLst/>
          </a:prstGeom>
          <a:noFill/>
          <a:ln>
            <a:noFill/>
          </a:ln>
        </p:spPr>
      </p:pic>
      <p:sp>
        <p:nvSpPr>
          <p:cNvPr id="1069" name="Google Shape;1069;p216"/>
          <p:cNvSpPr txBox="1"/>
          <p:nvPr/>
        </p:nvSpPr>
        <p:spPr>
          <a:xfrm>
            <a:off x="590945" y="403747"/>
            <a:ext cx="9954000" cy="744800"/>
          </a:xfrm>
          <a:prstGeom prst="rect">
            <a:avLst/>
          </a:prstGeom>
          <a:noFill/>
          <a:ln>
            <a:noFill/>
          </a:ln>
        </p:spPr>
        <p:txBody>
          <a:bodyPr spcFirstLastPara="1" wrap="square" lIns="35700" tIns="35700" rIns="35700" bIns="35700" anchor="ctr" anchorCtr="0">
            <a:noAutofit/>
          </a:bodyPr>
          <a:lstStyle/>
          <a:p>
            <a:pPr>
              <a:buClr>
                <a:srgbClr val="000000"/>
              </a:buClr>
              <a:buSzPts val="3200"/>
            </a:pPr>
            <a:r>
              <a:rPr lang="es" sz="4000" b="1">
                <a:latin typeface="Montserrat"/>
                <a:ea typeface="Montserrat"/>
                <a:cs typeface="Montserrat"/>
                <a:sym typeface="Montserrat"/>
              </a:rPr>
              <a:t>Resultados |</a:t>
            </a:r>
            <a:r>
              <a:rPr lang="es" sz="4267" b="1">
                <a:latin typeface="Montserrat"/>
                <a:ea typeface="Montserrat"/>
                <a:cs typeface="Montserrat"/>
                <a:sym typeface="Montserrat"/>
              </a:rPr>
              <a:t> </a:t>
            </a:r>
            <a:r>
              <a:rPr lang="es" sz="1600" i="1">
                <a:latin typeface="Montserrat"/>
                <a:ea typeface="Montserrat"/>
                <a:cs typeface="Montserrat"/>
                <a:sym typeface="Montserrat"/>
              </a:rPr>
              <a:t>Reporte General</a:t>
            </a:r>
            <a:endParaRPr sz="1600" i="1">
              <a:latin typeface="Montserrat"/>
              <a:ea typeface="Montserrat"/>
              <a:cs typeface="Montserrat"/>
              <a:sym typeface="Montserrat"/>
            </a:endParaRPr>
          </a:p>
        </p:txBody>
      </p:sp>
      <p:pic>
        <p:nvPicPr>
          <p:cNvPr id="1070" name="Google Shape;1070;p216"/>
          <p:cNvPicPr preferRelativeResize="0"/>
          <p:nvPr/>
        </p:nvPicPr>
        <p:blipFill rotWithShape="1">
          <a:blip r:embed="rId6" cstate="email">
            <a:alphaModFix/>
            <a:extLst>
              <a:ext uri="{28A0092B-C50C-407E-A947-70E740481C1C}">
                <a14:useLocalDpi xmlns:a14="http://schemas.microsoft.com/office/drawing/2010/main"/>
              </a:ext>
            </a:extLst>
          </a:blip>
          <a:srcRect l="14672" r="6655"/>
          <a:stretch/>
        </p:blipFill>
        <p:spPr>
          <a:xfrm>
            <a:off x="6734118" y="2529800"/>
            <a:ext cx="3434767" cy="3437667"/>
          </a:xfrm>
          <a:prstGeom prst="rect">
            <a:avLst/>
          </a:prstGeom>
          <a:noFill/>
          <a:ln>
            <a:noFill/>
          </a:ln>
        </p:spPr>
      </p:pic>
      <p:pic>
        <p:nvPicPr>
          <p:cNvPr id="1071" name="Google Shape;1071;p216"/>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10303100" y="3781517"/>
            <a:ext cx="1200267" cy="1456705"/>
          </a:xfrm>
          <a:prstGeom prst="rect">
            <a:avLst/>
          </a:prstGeom>
          <a:noFill/>
          <a:ln>
            <a:noFill/>
          </a:ln>
        </p:spPr>
      </p:pic>
      <p:sp>
        <p:nvSpPr>
          <p:cNvPr id="1072" name="Google Shape;1072;p216"/>
          <p:cNvSpPr txBox="1"/>
          <p:nvPr/>
        </p:nvSpPr>
        <p:spPr>
          <a:xfrm>
            <a:off x="485864" y="1554933"/>
            <a:ext cx="4666400" cy="744800"/>
          </a:xfrm>
          <a:prstGeom prst="rect">
            <a:avLst/>
          </a:prstGeom>
          <a:noFill/>
          <a:ln>
            <a:noFill/>
          </a:ln>
        </p:spPr>
        <p:txBody>
          <a:bodyPr spcFirstLastPara="1" wrap="square" lIns="35700" tIns="35700" rIns="35700" bIns="35700" anchor="ctr" anchorCtr="0">
            <a:noAutofit/>
          </a:bodyPr>
          <a:lstStyle/>
          <a:p>
            <a:pPr>
              <a:buClr>
                <a:srgbClr val="000000"/>
              </a:buClr>
              <a:buSzPts val="3200"/>
            </a:pPr>
            <a:r>
              <a:rPr lang="es" sz="1733" b="1" i="1">
                <a:solidFill>
                  <a:srgbClr val="10B0BC"/>
                </a:solidFill>
                <a:latin typeface="Montserrat"/>
                <a:ea typeface="Montserrat"/>
                <a:cs typeface="Montserrat"/>
                <a:sym typeface="Montserrat"/>
              </a:rPr>
              <a:t>Porcentaje Empresas por Sector:</a:t>
            </a:r>
            <a:endParaRPr sz="1733" b="1" i="1">
              <a:solidFill>
                <a:srgbClr val="10B0BC"/>
              </a:solidFill>
              <a:latin typeface="Montserrat"/>
              <a:ea typeface="Montserrat"/>
              <a:cs typeface="Montserrat"/>
              <a:sym typeface="Montserrat"/>
            </a:endParaRPr>
          </a:p>
        </p:txBody>
      </p:sp>
      <p:sp>
        <p:nvSpPr>
          <p:cNvPr id="1073" name="Google Shape;1073;p216"/>
          <p:cNvSpPr txBox="1"/>
          <p:nvPr/>
        </p:nvSpPr>
        <p:spPr>
          <a:xfrm>
            <a:off x="6401868" y="1656533"/>
            <a:ext cx="4424800" cy="744800"/>
          </a:xfrm>
          <a:prstGeom prst="rect">
            <a:avLst/>
          </a:prstGeom>
          <a:noFill/>
          <a:ln>
            <a:noFill/>
          </a:ln>
        </p:spPr>
        <p:txBody>
          <a:bodyPr spcFirstLastPara="1" wrap="square" lIns="35700" tIns="35700" rIns="35700" bIns="35700" anchor="ctr" anchorCtr="0">
            <a:noAutofit/>
          </a:bodyPr>
          <a:lstStyle/>
          <a:p>
            <a:pPr>
              <a:buClr>
                <a:srgbClr val="000000"/>
              </a:buClr>
              <a:buSzPts val="3200"/>
            </a:pPr>
            <a:r>
              <a:rPr lang="es" sz="1733" b="1" i="1">
                <a:solidFill>
                  <a:srgbClr val="10B0BC"/>
                </a:solidFill>
                <a:latin typeface="Montserrat"/>
                <a:ea typeface="Montserrat"/>
                <a:cs typeface="Montserrat"/>
                <a:sym typeface="Montserrat"/>
              </a:rPr>
              <a:t>Porcentaje Empresas por Número de Trabajadores:</a:t>
            </a:r>
            <a:endParaRPr sz="1733" b="1" i="1">
              <a:solidFill>
                <a:srgbClr val="10B0BC"/>
              </a:solidFill>
              <a:latin typeface="Montserrat"/>
              <a:ea typeface="Montserrat"/>
              <a:cs typeface="Montserrat"/>
              <a:sym typeface="Montserrat"/>
            </a:endParaRPr>
          </a:p>
        </p:txBody>
      </p:sp>
    </p:spTree>
    <p:extLst>
      <p:ext uri="{BB962C8B-B14F-4D97-AF65-F5344CB8AC3E}">
        <p14:creationId xmlns:p14="http://schemas.microsoft.com/office/powerpoint/2010/main" val="1413151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Google Shape;1078;p217"/>
          <p:cNvSpPr/>
          <p:nvPr/>
        </p:nvSpPr>
        <p:spPr>
          <a:xfrm>
            <a:off x="718267" y="1966067"/>
            <a:ext cx="3338800" cy="3552800"/>
          </a:xfrm>
          <a:prstGeom prst="rect">
            <a:avLst/>
          </a:prstGeom>
          <a:solidFill>
            <a:srgbClr val="F3F3F3"/>
          </a:solidFill>
          <a:ln>
            <a:noFill/>
          </a:ln>
        </p:spPr>
        <p:txBody>
          <a:bodyPr spcFirstLastPara="1" wrap="square" lIns="121900" tIns="121900" rIns="121900" bIns="121900" anchor="ctr" anchorCtr="0">
            <a:noAutofit/>
          </a:bodyPr>
          <a:lstStyle/>
          <a:p>
            <a:endParaRPr sz="2400"/>
          </a:p>
        </p:txBody>
      </p:sp>
      <p:sp>
        <p:nvSpPr>
          <p:cNvPr id="1079" name="Google Shape;1079;p217"/>
          <p:cNvSpPr/>
          <p:nvPr/>
        </p:nvSpPr>
        <p:spPr>
          <a:xfrm>
            <a:off x="-1" y="-67"/>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sp>
        <p:nvSpPr>
          <p:cNvPr id="1080" name="Google Shape;1080;p217"/>
          <p:cNvSpPr/>
          <p:nvPr/>
        </p:nvSpPr>
        <p:spPr>
          <a:xfrm>
            <a:off x="10591572" y="-67"/>
            <a:ext cx="1084400" cy="1446000"/>
          </a:xfrm>
          <a:prstGeom prst="rect">
            <a:avLst/>
          </a:prstGeom>
          <a:solidFill>
            <a:srgbClr val="DC1E25"/>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pic>
        <p:nvPicPr>
          <p:cNvPr id="1081" name="Google Shape;1081;p217" descr="Google Shape;5818;p127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33530" y="116982"/>
            <a:ext cx="1200257" cy="1211892"/>
          </a:xfrm>
          <a:prstGeom prst="rect">
            <a:avLst/>
          </a:prstGeom>
          <a:noFill/>
          <a:ln>
            <a:noFill/>
          </a:ln>
        </p:spPr>
      </p:pic>
      <p:sp>
        <p:nvSpPr>
          <p:cNvPr id="1082" name="Google Shape;1082;p217"/>
          <p:cNvSpPr txBox="1"/>
          <p:nvPr/>
        </p:nvSpPr>
        <p:spPr>
          <a:xfrm>
            <a:off x="4523600" y="4490633"/>
            <a:ext cx="1912800" cy="434400"/>
          </a:xfrm>
          <a:prstGeom prst="rect">
            <a:avLst/>
          </a:prstGeom>
          <a:noFill/>
          <a:ln>
            <a:noFill/>
          </a:ln>
        </p:spPr>
        <p:txBody>
          <a:bodyPr spcFirstLastPara="1" wrap="square" lIns="121900" tIns="121900" rIns="121900" bIns="121900" anchor="b" anchorCtr="0">
            <a:noAutofit/>
          </a:bodyPr>
          <a:lstStyle/>
          <a:p>
            <a:pPr algn="ctr"/>
            <a:r>
              <a:rPr lang="es" sz="1600" b="1">
                <a:latin typeface="Montserrat"/>
                <a:ea typeface="Montserrat"/>
                <a:cs typeface="Montserrat"/>
                <a:sym typeface="Montserrat"/>
              </a:rPr>
              <a:t>Empresas en Chile</a:t>
            </a:r>
            <a:endParaRPr sz="1600" b="1">
              <a:latin typeface="Montserrat"/>
              <a:ea typeface="Montserrat"/>
              <a:cs typeface="Montserrat"/>
              <a:sym typeface="Montserrat"/>
            </a:endParaRPr>
          </a:p>
        </p:txBody>
      </p:sp>
      <p:sp>
        <p:nvSpPr>
          <p:cNvPr id="1083" name="Google Shape;1083;p217"/>
          <p:cNvSpPr txBox="1"/>
          <p:nvPr/>
        </p:nvSpPr>
        <p:spPr>
          <a:xfrm>
            <a:off x="6711200" y="4133900"/>
            <a:ext cx="2024000" cy="809200"/>
          </a:xfrm>
          <a:prstGeom prst="rect">
            <a:avLst/>
          </a:prstGeom>
          <a:noFill/>
          <a:ln>
            <a:noFill/>
          </a:ln>
        </p:spPr>
        <p:txBody>
          <a:bodyPr spcFirstLastPara="1" wrap="square" lIns="121900" tIns="121900" rIns="121900" bIns="121900" anchor="b" anchorCtr="0">
            <a:noAutofit/>
          </a:bodyPr>
          <a:lstStyle/>
          <a:p>
            <a:pPr algn="ctr"/>
            <a:r>
              <a:rPr lang="es" sz="1600" b="1">
                <a:solidFill>
                  <a:srgbClr val="000000"/>
                </a:solidFill>
                <a:latin typeface="Montserrat"/>
                <a:ea typeface="Montserrat"/>
                <a:cs typeface="Montserrat"/>
                <a:sym typeface="Montserrat"/>
              </a:rPr>
              <a:t>Empresas</a:t>
            </a:r>
            <a:r>
              <a:rPr lang="es" sz="1600" b="1">
                <a:latin typeface="Montserrat"/>
                <a:ea typeface="Montserrat"/>
                <a:cs typeface="Montserrat"/>
                <a:sym typeface="Montserrat"/>
              </a:rPr>
              <a:t> </a:t>
            </a:r>
            <a:r>
              <a:rPr lang="es" sz="1600" b="1">
                <a:solidFill>
                  <a:srgbClr val="000000"/>
                </a:solidFill>
                <a:latin typeface="Montserrat"/>
                <a:ea typeface="Montserrat"/>
                <a:cs typeface="Montserrat"/>
                <a:sym typeface="Montserrat"/>
              </a:rPr>
              <a:t>en </a:t>
            </a:r>
            <a:endParaRPr sz="1600" b="1">
              <a:solidFill>
                <a:srgbClr val="000000"/>
              </a:solidFill>
              <a:latin typeface="Montserrat"/>
              <a:ea typeface="Montserrat"/>
              <a:cs typeface="Montserrat"/>
              <a:sym typeface="Montserrat"/>
            </a:endParaRPr>
          </a:p>
          <a:p>
            <a:pPr algn="ctr"/>
            <a:r>
              <a:rPr lang="es" sz="1600" b="1">
                <a:solidFill>
                  <a:srgbClr val="000000"/>
                </a:solidFill>
                <a:latin typeface="Montserrat"/>
                <a:ea typeface="Montserrat"/>
                <a:cs typeface="Montserrat"/>
                <a:sym typeface="Montserrat"/>
              </a:rPr>
              <a:t>Latam</a:t>
            </a:r>
            <a:endParaRPr sz="1600" b="1">
              <a:solidFill>
                <a:srgbClr val="000000"/>
              </a:solidFill>
              <a:latin typeface="Montserrat"/>
              <a:ea typeface="Montserrat"/>
              <a:cs typeface="Montserrat"/>
              <a:sym typeface="Montserrat"/>
            </a:endParaRPr>
          </a:p>
        </p:txBody>
      </p:sp>
      <p:sp>
        <p:nvSpPr>
          <p:cNvPr id="1084" name="Google Shape;1084;p217"/>
          <p:cNvSpPr txBox="1"/>
          <p:nvPr/>
        </p:nvSpPr>
        <p:spPr>
          <a:xfrm>
            <a:off x="9203633" y="4098700"/>
            <a:ext cx="1781200" cy="879600"/>
          </a:xfrm>
          <a:prstGeom prst="rect">
            <a:avLst/>
          </a:prstGeom>
          <a:noFill/>
          <a:ln>
            <a:noFill/>
          </a:ln>
        </p:spPr>
        <p:txBody>
          <a:bodyPr spcFirstLastPara="1" wrap="square" lIns="121900" tIns="121900" rIns="121900" bIns="121900" anchor="b" anchorCtr="0">
            <a:noAutofit/>
          </a:bodyPr>
          <a:lstStyle/>
          <a:p>
            <a:pPr algn="ctr"/>
            <a:r>
              <a:rPr lang="es" sz="1600" b="1">
                <a:solidFill>
                  <a:srgbClr val="000000"/>
                </a:solidFill>
                <a:latin typeface="Montserrat"/>
                <a:ea typeface="Montserrat"/>
                <a:cs typeface="Montserrat"/>
                <a:sym typeface="Montserrat"/>
              </a:rPr>
              <a:t>Empresas en el mundo</a:t>
            </a:r>
            <a:endParaRPr sz="1600" b="1">
              <a:latin typeface="Montserrat"/>
              <a:ea typeface="Montserrat"/>
              <a:cs typeface="Montserrat"/>
              <a:sym typeface="Montserrat"/>
            </a:endParaRPr>
          </a:p>
        </p:txBody>
      </p:sp>
      <p:sp>
        <p:nvSpPr>
          <p:cNvPr id="1085" name="Google Shape;1085;p217"/>
          <p:cNvSpPr/>
          <p:nvPr/>
        </p:nvSpPr>
        <p:spPr>
          <a:xfrm>
            <a:off x="-1" y="6705533"/>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graphicFrame>
        <p:nvGraphicFramePr>
          <p:cNvPr id="1086" name="Google Shape;1086;p217"/>
          <p:cNvGraphicFramePr/>
          <p:nvPr/>
        </p:nvGraphicFramePr>
        <p:xfrm>
          <a:off x="1590209" y="4038599"/>
          <a:ext cx="1494800" cy="881109"/>
        </p:xfrm>
        <a:graphic>
          <a:graphicData uri="http://schemas.openxmlformats.org/drawingml/2006/table">
            <a:tbl>
              <a:tblPr>
                <a:noFill/>
              </a:tblPr>
              <a:tblGrid>
                <a:gridCol w="1494800">
                  <a:extLst>
                    <a:ext uri="{9D8B030D-6E8A-4147-A177-3AD203B41FA5}">
                      <a16:colId xmlns:a16="http://schemas.microsoft.com/office/drawing/2014/main" xmlns="" val="20000"/>
                    </a:ext>
                  </a:extLst>
                </a:gridCol>
              </a:tblGrid>
              <a:tr h="532367">
                <a:tc>
                  <a:txBody>
                    <a:bodyPr/>
                    <a:lstStyle/>
                    <a:p>
                      <a:pPr marL="0" lvl="0" indent="0" algn="ctr" rtl="0">
                        <a:lnSpc>
                          <a:spcPct val="115000"/>
                        </a:lnSpc>
                        <a:spcBef>
                          <a:spcPts val="0"/>
                        </a:spcBef>
                        <a:spcAft>
                          <a:spcPts val="0"/>
                        </a:spcAft>
                        <a:buNone/>
                      </a:pPr>
                      <a:r>
                        <a:rPr lang="es" sz="2700" b="1">
                          <a:solidFill>
                            <a:srgbClr val="0093B2"/>
                          </a:solidFill>
                          <a:latin typeface="Montserrat"/>
                          <a:ea typeface="Montserrat"/>
                          <a:cs typeface="Montserrat"/>
                          <a:sym typeface="Montserrat"/>
                        </a:rPr>
                        <a:t>65,3 pts</a:t>
                      </a:r>
                      <a:endParaRPr sz="2700" b="1">
                        <a:solidFill>
                          <a:srgbClr val="0093B2"/>
                        </a:solidFill>
                        <a:latin typeface="Montserrat"/>
                        <a:ea typeface="Montserrat"/>
                        <a:cs typeface="Montserrat"/>
                        <a:sym typeface="Montserrat"/>
                      </a:endParaRPr>
                    </a:p>
                  </a:txBody>
                  <a:tcPr marL="38100" marR="38100" marT="25400" marB="25400" anchor="b"/>
                </a:tc>
                <a:extLst>
                  <a:ext uri="{0D108BD9-81ED-4DB2-BD59-A6C34878D82A}">
                    <a16:rowId xmlns:a16="http://schemas.microsoft.com/office/drawing/2014/main" xmlns="" val="10000"/>
                  </a:ext>
                </a:extLst>
              </a:tr>
              <a:tr h="336720">
                <a:tc>
                  <a:txBody>
                    <a:bodyPr/>
                    <a:lstStyle/>
                    <a:p>
                      <a:pPr marL="0" lvl="0" indent="0" algn="ctr" rtl="0">
                        <a:lnSpc>
                          <a:spcPct val="115000"/>
                        </a:lnSpc>
                        <a:spcBef>
                          <a:spcPts val="0"/>
                        </a:spcBef>
                        <a:spcAft>
                          <a:spcPts val="0"/>
                        </a:spcAft>
                        <a:buNone/>
                      </a:pPr>
                      <a:endParaRPr sz="1700" b="1">
                        <a:solidFill>
                          <a:srgbClr val="0093B2"/>
                        </a:solidFill>
                        <a:latin typeface="Montserrat"/>
                        <a:ea typeface="Montserrat"/>
                        <a:cs typeface="Montserrat"/>
                        <a:sym typeface="Montserrat"/>
                      </a:endParaRPr>
                    </a:p>
                  </a:txBody>
                  <a:tcPr marL="38100" marR="38100" marT="25400" marB="25400" anchor="b"/>
                </a:tc>
                <a:extLst>
                  <a:ext uri="{0D108BD9-81ED-4DB2-BD59-A6C34878D82A}">
                    <a16:rowId xmlns:a16="http://schemas.microsoft.com/office/drawing/2014/main" xmlns="" val="10001"/>
                  </a:ext>
                </a:extLst>
              </a:tr>
            </a:tbl>
          </a:graphicData>
        </a:graphic>
      </p:graphicFrame>
      <p:sp>
        <p:nvSpPr>
          <p:cNvPr id="1087" name="Google Shape;1087;p217"/>
          <p:cNvSpPr txBox="1"/>
          <p:nvPr/>
        </p:nvSpPr>
        <p:spPr>
          <a:xfrm>
            <a:off x="7118700" y="3661867"/>
            <a:ext cx="1380400" cy="643600"/>
          </a:xfrm>
          <a:prstGeom prst="rect">
            <a:avLst/>
          </a:prstGeom>
          <a:noFill/>
          <a:ln>
            <a:noFill/>
          </a:ln>
        </p:spPr>
        <p:txBody>
          <a:bodyPr spcFirstLastPara="1" wrap="square" lIns="121900" tIns="121900" rIns="121900" bIns="121900" anchor="ctr" anchorCtr="0">
            <a:noAutofit/>
          </a:bodyPr>
          <a:lstStyle/>
          <a:p>
            <a:r>
              <a:rPr lang="es" sz="2133" b="1">
                <a:solidFill>
                  <a:srgbClr val="10B0BC"/>
                </a:solidFill>
                <a:latin typeface="Montserrat"/>
                <a:ea typeface="Montserrat"/>
                <a:cs typeface="Montserrat"/>
                <a:sym typeface="Montserrat"/>
              </a:rPr>
              <a:t>59,5 pts</a:t>
            </a:r>
            <a:endParaRPr sz="2000" b="1">
              <a:solidFill>
                <a:srgbClr val="666666"/>
              </a:solidFill>
              <a:latin typeface="Montserrat"/>
              <a:ea typeface="Montserrat"/>
              <a:cs typeface="Montserrat"/>
              <a:sym typeface="Montserrat"/>
            </a:endParaRPr>
          </a:p>
        </p:txBody>
      </p:sp>
      <p:sp>
        <p:nvSpPr>
          <p:cNvPr id="1088" name="Google Shape;1088;p217"/>
          <p:cNvSpPr txBox="1"/>
          <p:nvPr/>
        </p:nvSpPr>
        <p:spPr>
          <a:xfrm>
            <a:off x="9245235" y="3661867"/>
            <a:ext cx="1494800" cy="643600"/>
          </a:xfrm>
          <a:prstGeom prst="rect">
            <a:avLst/>
          </a:prstGeom>
          <a:noFill/>
          <a:ln>
            <a:noFill/>
          </a:ln>
        </p:spPr>
        <p:txBody>
          <a:bodyPr spcFirstLastPara="1" wrap="square" lIns="121900" tIns="121900" rIns="121900" bIns="121900" anchor="ctr" anchorCtr="0">
            <a:noAutofit/>
          </a:bodyPr>
          <a:lstStyle/>
          <a:p>
            <a:pPr algn="r"/>
            <a:r>
              <a:rPr lang="es" sz="2133" b="1">
                <a:solidFill>
                  <a:srgbClr val="10B0BC"/>
                </a:solidFill>
                <a:latin typeface="Montserrat"/>
                <a:ea typeface="Montserrat"/>
                <a:cs typeface="Montserrat"/>
                <a:sym typeface="Montserrat"/>
              </a:rPr>
              <a:t>58,4 pts</a:t>
            </a:r>
            <a:endParaRPr sz="2133" b="1">
              <a:solidFill>
                <a:srgbClr val="10B0BC"/>
              </a:solidFill>
              <a:latin typeface="Montserrat"/>
              <a:ea typeface="Montserrat"/>
              <a:cs typeface="Montserrat"/>
              <a:sym typeface="Montserrat"/>
            </a:endParaRPr>
          </a:p>
        </p:txBody>
      </p:sp>
      <p:sp>
        <p:nvSpPr>
          <p:cNvPr id="1089" name="Google Shape;1089;p217"/>
          <p:cNvSpPr txBox="1"/>
          <p:nvPr/>
        </p:nvSpPr>
        <p:spPr>
          <a:xfrm>
            <a:off x="4636700" y="3661867"/>
            <a:ext cx="1494800" cy="643600"/>
          </a:xfrm>
          <a:prstGeom prst="rect">
            <a:avLst/>
          </a:prstGeom>
          <a:noFill/>
          <a:ln>
            <a:noFill/>
          </a:ln>
        </p:spPr>
        <p:txBody>
          <a:bodyPr spcFirstLastPara="1" wrap="square" lIns="121900" tIns="121900" rIns="121900" bIns="121900" anchor="ctr" anchorCtr="0">
            <a:noAutofit/>
          </a:bodyPr>
          <a:lstStyle/>
          <a:p>
            <a:pPr algn="r"/>
            <a:r>
              <a:rPr lang="es" sz="2133" b="1">
                <a:solidFill>
                  <a:srgbClr val="10B0BC"/>
                </a:solidFill>
                <a:latin typeface="Montserrat"/>
                <a:ea typeface="Montserrat"/>
                <a:cs typeface="Montserrat"/>
                <a:sym typeface="Montserrat"/>
              </a:rPr>
              <a:t>43,9 pts</a:t>
            </a:r>
            <a:endParaRPr sz="2133" b="1">
              <a:solidFill>
                <a:srgbClr val="10B0BC"/>
              </a:solidFill>
              <a:latin typeface="Montserrat"/>
              <a:ea typeface="Montserrat"/>
              <a:cs typeface="Montserrat"/>
              <a:sym typeface="Montserrat"/>
            </a:endParaRPr>
          </a:p>
        </p:txBody>
      </p:sp>
      <p:sp>
        <p:nvSpPr>
          <p:cNvPr id="1090" name="Google Shape;1090;p217"/>
          <p:cNvSpPr txBox="1"/>
          <p:nvPr/>
        </p:nvSpPr>
        <p:spPr>
          <a:xfrm>
            <a:off x="1368600" y="4404820"/>
            <a:ext cx="2121600" cy="809200"/>
          </a:xfrm>
          <a:prstGeom prst="rect">
            <a:avLst/>
          </a:prstGeom>
          <a:noFill/>
          <a:ln>
            <a:noFill/>
          </a:ln>
        </p:spPr>
        <p:txBody>
          <a:bodyPr spcFirstLastPara="1" wrap="square" lIns="121900" tIns="121900" rIns="121900" bIns="121900" anchor="b" anchorCtr="0">
            <a:noAutofit/>
          </a:bodyPr>
          <a:lstStyle/>
          <a:p>
            <a:r>
              <a:rPr lang="es" sz="1467" b="1">
                <a:latin typeface="Montserrat"/>
                <a:ea typeface="Montserrat"/>
                <a:cs typeface="Montserrat"/>
                <a:sym typeface="Montserrat"/>
              </a:rPr>
              <a:t>Resultado General </a:t>
            </a:r>
            <a:endParaRPr sz="1467" b="1">
              <a:latin typeface="Montserrat"/>
              <a:ea typeface="Montserrat"/>
              <a:cs typeface="Montserrat"/>
              <a:sym typeface="Montserrat"/>
            </a:endParaRPr>
          </a:p>
          <a:p>
            <a:r>
              <a:rPr lang="es" sz="1467" b="1">
                <a:latin typeface="Montserrat"/>
                <a:ea typeface="Montserrat"/>
                <a:cs typeface="Montserrat"/>
                <a:sym typeface="Montserrat"/>
              </a:rPr>
              <a:t>Invest Chile</a:t>
            </a:r>
            <a:endParaRPr sz="1467" b="1">
              <a:latin typeface="Montserrat"/>
              <a:ea typeface="Montserrat"/>
              <a:cs typeface="Montserrat"/>
              <a:sym typeface="Montserrat"/>
            </a:endParaRPr>
          </a:p>
        </p:txBody>
      </p:sp>
      <p:sp>
        <p:nvSpPr>
          <p:cNvPr id="1091" name="Google Shape;1091;p217"/>
          <p:cNvSpPr txBox="1"/>
          <p:nvPr/>
        </p:nvSpPr>
        <p:spPr>
          <a:xfrm>
            <a:off x="304400" y="1146533"/>
            <a:ext cx="9334000" cy="434400"/>
          </a:xfrm>
          <a:prstGeom prst="rect">
            <a:avLst/>
          </a:prstGeom>
          <a:noFill/>
          <a:ln>
            <a:noFill/>
          </a:ln>
        </p:spPr>
        <p:txBody>
          <a:bodyPr spcFirstLastPara="1" wrap="square" lIns="121900" tIns="121900" rIns="121900" bIns="121900" anchor="b" anchorCtr="0">
            <a:noAutofit/>
          </a:bodyPr>
          <a:lstStyle/>
          <a:p>
            <a:r>
              <a:rPr lang="es" sz="2400" b="1" i="1">
                <a:solidFill>
                  <a:srgbClr val="00B0BD"/>
                </a:solidFill>
                <a:latin typeface="Montserrat"/>
                <a:ea typeface="Montserrat"/>
                <a:cs typeface="Montserrat"/>
                <a:sym typeface="Montserrat"/>
              </a:rPr>
              <a:t>Comparativo resultados mediciones</a:t>
            </a:r>
            <a:endParaRPr sz="2400" b="1" i="1">
              <a:solidFill>
                <a:srgbClr val="00B0BD"/>
              </a:solidFill>
              <a:latin typeface="Montserrat"/>
              <a:ea typeface="Montserrat"/>
              <a:cs typeface="Montserrat"/>
              <a:sym typeface="Montserrat"/>
            </a:endParaRPr>
          </a:p>
        </p:txBody>
      </p:sp>
      <p:sp>
        <p:nvSpPr>
          <p:cNvPr id="1092" name="Google Shape;1092;p217"/>
          <p:cNvSpPr txBox="1"/>
          <p:nvPr/>
        </p:nvSpPr>
        <p:spPr>
          <a:xfrm>
            <a:off x="718267" y="5590179"/>
            <a:ext cx="3968400" cy="434400"/>
          </a:xfrm>
          <a:prstGeom prst="rect">
            <a:avLst/>
          </a:prstGeom>
          <a:noFill/>
          <a:ln>
            <a:noFill/>
          </a:ln>
        </p:spPr>
        <p:txBody>
          <a:bodyPr spcFirstLastPara="1" wrap="square" lIns="121900" tIns="121900" rIns="121900" bIns="121900" anchor="t" anchorCtr="0">
            <a:noAutofit/>
          </a:bodyPr>
          <a:lstStyle/>
          <a:p>
            <a:pPr algn="ctr"/>
            <a:r>
              <a:rPr lang="es" sz="1467" b="1" i="1">
                <a:solidFill>
                  <a:srgbClr val="0093B2"/>
                </a:solidFill>
              </a:rPr>
              <a:t>* de un máximo de 200 puntos posibles</a:t>
            </a:r>
            <a:endParaRPr sz="933" i="1">
              <a:solidFill>
                <a:srgbClr val="0093B2"/>
              </a:solidFill>
            </a:endParaRPr>
          </a:p>
        </p:txBody>
      </p:sp>
      <p:pic>
        <p:nvPicPr>
          <p:cNvPr id="1093" name="Google Shape;1093;p21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017100" y="2155817"/>
            <a:ext cx="1578000" cy="1577967"/>
          </a:xfrm>
          <a:prstGeom prst="rect">
            <a:avLst/>
          </a:prstGeom>
          <a:noFill/>
          <a:ln>
            <a:noFill/>
          </a:ln>
        </p:spPr>
      </p:pic>
      <p:pic>
        <p:nvPicPr>
          <p:cNvPr id="1094" name="Google Shape;1094;p21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9306867" y="2155812"/>
            <a:ext cx="1578000" cy="1578000"/>
          </a:xfrm>
          <a:prstGeom prst="rect">
            <a:avLst/>
          </a:prstGeom>
          <a:noFill/>
          <a:ln>
            <a:noFill/>
          </a:ln>
        </p:spPr>
      </p:pic>
      <p:pic>
        <p:nvPicPr>
          <p:cNvPr id="1095" name="Google Shape;1095;p217"/>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447001" y="2257404"/>
            <a:ext cx="1781201" cy="1781201"/>
          </a:xfrm>
          <a:prstGeom prst="rect">
            <a:avLst/>
          </a:prstGeom>
          <a:noFill/>
          <a:ln>
            <a:noFill/>
          </a:ln>
        </p:spPr>
      </p:pic>
      <p:pic>
        <p:nvPicPr>
          <p:cNvPr id="1096" name="Google Shape;1096;p21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680300" y="2155817"/>
            <a:ext cx="1578000" cy="1577967"/>
          </a:xfrm>
          <a:prstGeom prst="rect">
            <a:avLst/>
          </a:prstGeom>
          <a:noFill/>
          <a:ln>
            <a:noFill/>
          </a:ln>
        </p:spPr>
      </p:pic>
      <p:pic>
        <p:nvPicPr>
          <p:cNvPr id="1097" name="Google Shape;1097;p217"/>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5661733" y="2198013"/>
            <a:ext cx="643600" cy="643600"/>
          </a:xfrm>
          <a:prstGeom prst="rect">
            <a:avLst/>
          </a:prstGeom>
          <a:noFill/>
          <a:ln>
            <a:noFill/>
          </a:ln>
        </p:spPr>
      </p:pic>
      <p:sp>
        <p:nvSpPr>
          <p:cNvPr id="1098" name="Google Shape;1098;p217"/>
          <p:cNvSpPr txBox="1"/>
          <p:nvPr/>
        </p:nvSpPr>
        <p:spPr>
          <a:xfrm>
            <a:off x="387745" y="403747"/>
            <a:ext cx="9954000" cy="744800"/>
          </a:xfrm>
          <a:prstGeom prst="rect">
            <a:avLst/>
          </a:prstGeom>
          <a:noFill/>
          <a:ln>
            <a:noFill/>
          </a:ln>
        </p:spPr>
        <p:txBody>
          <a:bodyPr spcFirstLastPara="1" wrap="square" lIns="35700" tIns="35700" rIns="35700" bIns="35700" anchor="ctr" anchorCtr="0">
            <a:noAutofit/>
          </a:bodyPr>
          <a:lstStyle/>
          <a:p>
            <a:pPr>
              <a:buClr>
                <a:srgbClr val="000000"/>
              </a:buClr>
              <a:buSzPts val="3200"/>
            </a:pPr>
            <a:r>
              <a:rPr lang="es" sz="4000" b="1">
                <a:latin typeface="Montserrat"/>
                <a:ea typeface="Montserrat"/>
                <a:cs typeface="Montserrat"/>
                <a:sym typeface="Montserrat"/>
              </a:rPr>
              <a:t>Resultados |</a:t>
            </a:r>
            <a:r>
              <a:rPr lang="es" sz="4267" b="1">
                <a:latin typeface="Montserrat"/>
                <a:ea typeface="Montserrat"/>
                <a:cs typeface="Montserrat"/>
                <a:sym typeface="Montserrat"/>
              </a:rPr>
              <a:t> </a:t>
            </a:r>
            <a:r>
              <a:rPr lang="es" sz="1600" i="1">
                <a:latin typeface="Montserrat"/>
                <a:ea typeface="Montserrat"/>
                <a:cs typeface="Montserrat"/>
                <a:sym typeface="Montserrat"/>
              </a:rPr>
              <a:t>Reporte General</a:t>
            </a:r>
            <a:endParaRPr sz="1600" i="1">
              <a:latin typeface="Montserrat"/>
              <a:ea typeface="Montserrat"/>
              <a:cs typeface="Montserrat"/>
              <a:sym typeface="Montserrat"/>
            </a:endParaRPr>
          </a:p>
        </p:txBody>
      </p:sp>
      <p:sp>
        <p:nvSpPr>
          <p:cNvPr id="1099" name="Google Shape;1099;p217"/>
          <p:cNvSpPr txBox="1"/>
          <p:nvPr/>
        </p:nvSpPr>
        <p:spPr>
          <a:xfrm>
            <a:off x="4702733" y="4754421"/>
            <a:ext cx="1578000" cy="885200"/>
          </a:xfrm>
          <a:prstGeom prst="rect">
            <a:avLst/>
          </a:prstGeom>
          <a:noFill/>
          <a:ln>
            <a:noFill/>
          </a:ln>
        </p:spPr>
        <p:txBody>
          <a:bodyPr spcFirstLastPara="1" wrap="square" lIns="121900" tIns="121900" rIns="121900" bIns="121900" anchor="ctr" anchorCtr="0">
            <a:noAutofit/>
          </a:bodyPr>
          <a:lstStyle/>
          <a:p>
            <a:pPr algn="ctr"/>
            <a:r>
              <a:rPr lang="es" sz="1200">
                <a:solidFill>
                  <a:srgbClr val="666666"/>
                </a:solidFill>
                <a:latin typeface="Montserrat"/>
                <a:ea typeface="Montserrat"/>
                <a:cs typeface="Montserrat"/>
                <a:sym typeface="Montserrat"/>
              </a:rPr>
              <a:t>Nº empresas en el </a:t>
            </a:r>
            <a:r>
              <a:rPr lang="es" sz="1200" i="1">
                <a:solidFill>
                  <a:srgbClr val="666666"/>
                </a:solidFill>
                <a:latin typeface="Montserrat"/>
                <a:ea typeface="Montserrat"/>
                <a:cs typeface="Montserrat"/>
                <a:sym typeface="Montserrat"/>
              </a:rPr>
              <a:t>benchmark</a:t>
            </a:r>
            <a:r>
              <a:rPr lang="es" sz="1200">
                <a:solidFill>
                  <a:srgbClr val="666666"/>
                </a:solidFill>
                <a:latin typeface="Montserrat"/>
                <a:ea typeface="Montserrat"/>
                <a:cs typeface="Montserrat"/>
                <a:sym typeface="Montserrat"/>
              </a:rPr>
              <a:t>: </a:t>
            </a:r>
            <a:endParaRPr sz="1200">
              <a:solidFill>
                <a:srgbClr val="666666"/>
              </a:solidFill>
              <a:latin typeface="Montserrat"/>
              <a:ea typeface="Montserrat"/>
              <a:cs typeface="Montserrat"/>
              <a:sym typeface="Montserrat"/>
            </a:endParaRPr>
          </a:p>
          <a:p>
            <a:pPr algn="ctr"/>
            <a:r>
              <a:rPr lang="es" sz="1200">
                <a:solidFill>
                  <a:srgbClr val="666666"/>
                </a:solidFill>
                <a:latin typeface="Montserrat"/>
                <a:ea typeface="Montserrat"/>
                <a:cs typeface="Montserrat"/>
                <a:sym typeface="Montserrat"/>
              </a:rPr>
              <a:t>1,129</a:t>
            </a:r>
            <a:endParaRPr sz="1200">
              <a:solidFill>
                <a:srgbClr val="666666"/>
              </a:solidFill>
              <a:latin typeface="Montserrat"/>
              <a:ea typeface="Montserrat"/>
              <a:cs typeface="Montserrat"/>
              <a:sym typeface="Montserrat"/>
            </a:endParaRPr>
          </a:p>
        </p:txBody>
      </p:sp>
      <p:sp>
        <p:nvSpPr>
          <p:cNvPr id="1100" name="Google Shape;1100;p217"/>
          <p:cNvSpPr txBox="1"/>
          <p:nvPr/>
        </p:nvSpPr>
        <p:spPr>
          <a:xfrm>
            <a:off x="6937933" y="4754421"/>
            <a:ext cx="1578000" cy="885200"/>
          </a:xfrm>
          <a:prstGeom prst="rect">
            <a:avLst/>
          </a:prstGeom>
          <a:noFill/>
          <a:ln>
            <a:noFill/>
          </a:ln>
        </p:spPr>
        <p:txBody>
          <a:bodyPr spcFirstLastPara="1" wrap="square" lIns="121900" tIns="121900" rIns="121900" bIns="121900" anchor="ctr" anchorCtr="0">
            <a:noAutofit/>
          </a:bodyPr>
          <a:lstStyle/>
          <a:p>
            <a:pPr algn="ctr"/>
            <a:r>
              <a:rPr lang="es" sz="1200">
                <a:solidFill>
                  <a:srgbClr val="666666"/>
                </a:solidFill>
                <a:latin typeface="Montserrat"/>
                <a:ea typeface="Montserrat"/>
                <a:cs typeface="Montserrat"/>
                <a:sym typeface="Montserrat"/>
              </a:rPr>
              <a:t>Nº empresas en el</a:t>
            </a:r>
            <a:r>
              <a:rPr lang="es" sz="1067" i="1">
                <a:solidFill>
                  <a:srgbClr val="666666"/>
                </a:solidFill>
                <a:latin typeface="Montserrat"/>
                <a:ea typeface="Montserrat"/>
                <a:cs typeface="Montserrat"/>
                <a:sym typeface="Montserrat"/>
              </a:rPr>
              <a:t> </a:t>
            </a:r>
            <a:r>
              <a:rPr lang="es" sz="1067">
                <a:solidFill>
                  <a:srgbClr val="666666"/>
                </a:solidFill>
                <a:latin typeface="Montserrat"/>
                <a:ea typeface="Montserrat"/>
                <a:cs typeface="Montserrat"/>
                <a:sym typeface="Montserrat"/>
              </a:rPr>
              <a:t>benchmark</a:t>
            </a:r>
            <a:r>
              <a:rPr lang="es" sz="1200">
                <a:solidFill>
                  <a:srgbClr val="666666"/>
                </a:solidFill>
                <a:latin typeface="Montserrat"/>
                <a:ea typeface="Montserrat"/>
                <a:cs typeface="Montserrat"/>
                <a:sym typeface="Montserrat"/>
              </a:rPr>
              <a:t>: </a:t>
            </a:r>
            <a:endParaRPr sz="1200">
              <a:solidFill>
                <a:srgbClr val="666666"/>
              </a:solidFill>
              <a:latin typeface="Montserrat"/>
              <a:ea typeface="Montserrat"/>
              <a:cs typeface="Montserrat"/>
              <a:sym typeface="Montserrat"/>
            </a:endParaRPr>
          </a:p>
          <a:p>
            <a:pPr algn="ctr"/>
            <a:r>
              <a:rPr lang="es" sz="1200">
                <a:solidFill>
                  <a:srgbClr val="666666"/>
                </a:solidFill>
                <a:latin typeface="Montserrat"/>
                <a:ea typeface="Montserrat"/>
                <a:cs typeface="Montserrat"/>
                <a:sym typeface="Montserrat"/>
              </a:rPr>
              <a:t>3,350</a:t>
            </a:r>
            <a:endParaRPr sz="1200">
              <a:solidFill>
                <a:srgbClr val="666666"/>
              </a:solidFill>
              <a:latin typeface="Montserrat"/>
              <a:ea typeface="Montserrat"/>
              <a:cs typeface="Montserrat"/>
              <a:sym typeface="Montserrat"/>
            </a:endParaRPr>
          </a:p>
        </p:txBody>
      </p:sp>
      <p:sp>
        <p:nvSpPr>
          <p:cNvPr id="1101" name="Google Shape;1101;p217"/>
          <p:cNvSpPr txBox="1"/>
          <p:nvPr/>
        </p:nvSpPr>
        <p:spPr>
          <a:xfrm>
            <a:off x="9305233" y="4763921"/>
            <a:ext cx="1578000" cy="885200"/>
          </a:xfrm>
          <a:prstGeom prst="rect">
            <a:avLst/>
          </a:prstGeom>
          <a:noFill/>
          <a:ln>
            <a:noFill/>
          </a:ln>
        </p:spPr>
        <p:txBody>
          <a:bodyPr spcFirstLastPara="1" wrap="square" lIns="121900" tIns="121900" rIns="121900" bIns="121900" anchor="ctr" anchorCtr="0">
            <a:noAutofit/>
          </a:bodyPr>
          <a:lstStyle/>
          <a:p>
            <a:pPr algn="ctr"/>
            <a:r>
              <a:rPr lang="es" sz="1067">
                <a:solidFill>
                  <a:srgbClr val="666666"/>
                </a:solidFill>
                <a:latin typeface="Montserrat"/>
                <a:ea typeface="Montserrat"/>
                <a:cs typeface="Montserrat"/>
                <a:sym typeface="Montserrat"/>
              </a:rPr>
              <a:t>Nº empresas en el </a:t>
            </a:r>
            <a:r>
              <a:rPr lang="es" sz="1067" i="1">
                <a:solidFill>
                  <a:srgbClr val="666666"/>
                </a:solidFill>
                <a:latin typeface="Montserrat"/>
                <a:ea typeface="Montserrat"/>
                <a:cs typeface="Montserrat"/>
                <a:sym typeface="Montserrat"/>
              </a:rPr>
              <a:t>benchmark</a:t>
            </a:r>
            <a:r>
              <a:rPr lang="es" sz="1067">
                <a:solidFill>
                  <a:srgbClr val="666666"/>
                </a:solidFill>
                <a:latin typeface="Montserrat"/>
                <a:ea typeface="Montserrat"/>
                <a:cs typeface="Montserrat"/>
                <a:sym typeface="Montserrat"/>
              </a:rPr>
              <a:t>: </a:t>
            </a:r>
            <a:endParaRPr sz="1067">
              <a:solidFill>
                <a:srgbClr val="666666"/>
              </a:solidFill>
              <a:latin typeface="Montserrat"/>
              <a:ea typeface="Montserrat"/>
              <a:cs typeface="Montserrat"/>
              <a:sym typeface="Montserrat"/>
            </a:endParaRPr>
          </a:p>
          <a:p>
            <a:pPr algn="ctr"/>
            <a:r>
              <a:rPr lang="es" sz="1067">
                <a:solidFill>
                  <a:srgbClr val="666666"/>
                </a:solidFill>
                <a:latin typeface="Montserrat"/>
                <a:ea typeface="Montserrat"/>
                <a:cs typeface="Montserrat"/>
                <a:sym typeface="Montserrat"/>
              </a:rPr>
              <a:t>25,854</a:t>
            </a:r>
            <a:endParaRPr sz="1067">
              <a:solidFill>
                <a:srgbClr val="666666"/>
              </a:solidFill>
              <a:latin typeface="Montserrat"/>
              <a:ea typeface="Montserrat"/>
              <a:cs typeface="Montserrat"/>
              <a:sym typeface="Montserrat"/>
            </a:endParaRPr>
          </a:p>
        </p:txBody>
      </p:sp>
    </p:spTree>
    <p:extLst>
      <p:ext uri="{BB962C8B-B14F-4D97-AF65-F5344CB8AC3E}">
        <p14:creationId xmlns:p14="http://schemas.microsoft.com/office/powerpoint/2010/main" val="2964442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218"/>
          <p:cNvSpPr/>
          <p:nvPr/>
        </p:nvSpPr>
        <p:spPr>
          <a:xfrm>
            <a:off x="-1" y="-67"/>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sp>
        <p:nvSpPr>
          <p:cNvPr id="1107" name="Google Shape;1107;p218"/>
          <p:cNvSpPr txBox="1"/>
          <p:nvPr/>
        </p:nvSpPr>
        <p:spPr>
          <a:xfrm>
            <a:off x="612864" y="-78600"/>
            <a:ext cx="4624800" cy="744800"/>
          </a:xfrm>
          <a:prstGeom prst="rect">
            <a:avLst/>
          </a:prstGeom>
          <a:noFill/>
          <a:ln>
            <a:noFill/>
          </a:ln>
        </p:spPr>
        <p:txBody>
          <a:bodyPr spcFirstLastPara="1" wrap="square" lIns="35700" tIns="35700" rIns="35700" bIns="35700" anchor="ctr" anchorCtr="0">
            <a:noAutofit/>
          </a:bodyPr>
          <a:lstStyle/>
          <a:p>
            <a:pPr>
              <a:buClr>
                <a:srgbClr val="000000"/>
              </a:buClr>
              <a:buSzPts val="3200"/>
            </a:pPr>
            <a:endParaRPr sz="4000" b="1">
              <a:latin typeface="Montserrat"/>
              <a:ea typeface="Montserrat"/>
              <a:cs typeface="Montserrat"/>
              <a:sym typeface="Montserrat"/>
            </a:endParaRPr>
          </a:p>
        </p:txBody>
      </p:sp>
      <p:sp>
        <p:nvSpPr>
          <p:cNvPr id="1108" name="Google Shape;1108;p218"/>
          <p:cNvSpPr/>
          <p:nvPr/>
        </p:nvSpPr>
        <p:spPr>
          <a:xfrm>
            <a:off x="3793967" y="1655200"/>
            <a:ext cx="4221200" cy="5029200"/>
          </a:xfrm>
          <a:prstGeom prst="rect">
            <a:avLst/>
          </a:prstGeom>
          <a:solidFill>
            <a:srgbClr val="F3F3F3"/>
          </a:solidFill>
          <a:ln>
            <a:noFill/>
          </a:ln>
        </p:spPr>
        <p:txBody>
          <a:bodyPr spcFirstLastPara="1" wrap="square" lIns="121900" tIns="121900" rIns="121900" bIns="121900" anchor="ctr" anchorCtr="0">
            <a:noAutofit/>
          </a:bodyPr>
          <a:lstStyle/>
          <a:p>
            <a:endParaRPr sz="2400"/>
          </a:p>
        </p:txBody>
      </p:sp>
      <p:pic>
        <p:nvPicPr>
          <p:cNvPr id="1109" name="Google Shape;1109;p218" title="Gráfico"/>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664584" y="2561301"/>
            <a:ext cx="865333" cy="979017"/>
          </a:xfrm>
          <a:prstGeom prst="rect">
            <a:avLst/>
          </a:prstGeom>
          <a:noFill/>
          <a:ln>
            <a:noFill/>
          </a:ln>
        </p:spPr>
      </p:pic>
      <p:pic>
        <p:nvPicPr>
          <p:cNvPr id="1110" name="Google Shape;1110;p218" title="Gráfico"/>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657634" y="4653600"/>
            <a:ext cx="846833" cy="958085"/>
          </a:xfrm>
          <a:prstGeom prst="rect">
            <a:avLst/>
          </a:prstGeom>
          <a:noFill/>
          <a:ln>
            <a:noFill/>
          </a:ln>
        </p:spPr>
      </p:pic>
      <p:pic>
        <p:nvPicPr>
          <p:cNvPr id="1111" name="Google Shape;1111;p218" title="Gráfico"/>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657634" y="3675701"/>
            <a:ext cx="865333" cy="979017"/>
          </a:xfrm>
          <a:prstGeom prst="rect">
            <a:avLst/>
          </a:prstGeom>
          <a:noFill/>
          <a:ln>
            <a:noFill/>
          </a:ln>
        </p:spPr>
      </p:pic>
      <p:pic>
        <p:nvPicPr>
          <p:cNvPr id="1112" name="Google Shape;1112;p218" title="Gráfico"/>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5634467" y="1625999"/>
            <a:ext cx="865333" cy="979007"/>
          </a:xfrm>
          <a:prstGeom prst="rect">
            <a:avLst/>
          </a:prstGeom>
          <a:noFill/>
          <a:ln>
            <a:noFill/>
          </a:ln>
        </p:spPr>
      </p:pic>
      <p:pic>
        <p:nvPicPr>
          <p:cNvPr id="1113" name="Google Shape;1113;p218" title="Gráfico"/>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5689867" y="5705552"/>
            <a:ext cx="865333" cy="979017"/>
          </a:xfrm>
          <a:prstGeom prst="rect">
            <a:avLst/>
          </a:prstGeom>
          <a:noFill/>
          <a:ln>
            <a:noFill/>
          </a:ln>
        </p:spPr>
      </p:pic>
      <p:sp>
        <p:nvSpPr>
          <p:cNvPr id="1114" name="Google Shape;1114;p218"/>
          <p:cNvSpPr txBox="1"/>
          <p:nvPr/>
        </p:nvSpPr>
        <p:spPr>
          <a:xfrm>
            <a:off x="3639267" y="5795227"/>
            <a:ext cx="1785600" cy="643600"/>
          </a:xfrm>
          <a:prstGeom prst="rect">
            <a:avLst/>
          </a:prstGeom>
          <a:noFill/>
          <a:ln>
            <a:noFill/>
          </a:ln>
        </p:spPr>
        <p:txBody>
          <a:bodyPr spcFirstLastPara="1" wrap="square" lIns="121900" tIns="121900" rIns="121900" bIns="121900" anchor="ctr" anchorCtr="0">
            <a:noAutofit/>
          </a:bodyPr>
          <a:lstStyle/>
          <a:p>
            <a:pPr algn="r"/>
            <a:r>
              <a:rPr lang="es" sz="1333" b="1">
                <a:solidFill>
                  <a:srgbClr val="F4790F"/>
                </a:solidFill>
                <a:latin typeface="Montserrat"/>
                <a:ea typeface="Montserrat"/>
                <a:cs typeface="Montserrat"/>
                <a:sym typeface="Montserrat"/>
              </a:rPr>
              <a:t>Gobernanza</a:t>
            </a:r>
            <a:endParaRPr sz="1333" b="1">
              <a:solidFill>
                <a:srgbClr val="F4790F"/>
              </a:solidFill>
              <a:latin typeface="Montserrat"/>
              <a:ea typeface="Montserrat"/>
              <a:cs typeface="Montserrat"/>
              <a:sym typeface="Montserrat"/>
            </a:endParaRPr>
          </a:p>
        </p:txBody>
      </p:sp>
      <p:sp>
        <p:nvSpPr>
          <p:cNvPr id="1115" name="Google Shape;1115;p218"/>
          <p:cNvSpPr txBox="1"/>
          <p:nvPr/>
        </p:nvSpPr>
        <p:spPr>
          <a:xfrm>
            <a:off x="3774167" y="1937933"/>
            <a:ext cx="1785600" cy="520800"/>
          </a:xfrm>
          <a:prstGeom prst="rect">
            <a:avLst/>
          </a:prstGeom>
          <a:noFill/>
          <a:ln>
            <a:noFill/>
          </a:ln>
        </p:spPr>
        <p:txBody>
          <a:bodyPr spcFirstLastPara="1" wrap="square" lIns="121900" tIns="121900" rIns="121900" bIns="121900" anchor="ctr" anchorCtr="0">
            <a:noAutofit/>
          </a:bodyPr>
          <a:lstStyle/>
          <a:p>
            <a:pPr algn="r"/>
            <a:r>
              <a:rPr lang="es" sz="1333" b="1">
                <a:solidFill>
                  <a:srgbClr val="0B5394"/>
                </a:solidFill>
                <a:latin typeface="Montserrat"/>
                <a:ea typeface="Montserrat"/>
                <a:cs typeface="Montserrat"/>
                <a:sym typeface="Montserrat"/>
              </a:rPr>
              <a:t>Trabajadores</a:t>
            </a:r>
            <a:endParaRPr sz="1333" b="1">
              <a:solidFill>
                <a:srgbClr val="0B5394"/>
              </a:solidFill>
              <a:latin typeface="Montserrat"/>
              <a:ea typeface="Montserrat"/>
              <a:cs typeface="Montserrat"/>
              <a:sym typeface="Montserrat"/>
            </a:endParaRPr>
          </a:p>
        </p:txBody>
      </p:sp>
      <p:sp>
        <p:nvSpPr>
          <p:cNvPr id="1116" name="Google Shape;1116;p218"/>
          <p:cNvSpPr txBox="1"/>
          <p:nvPr/>
        </p:nvSpPr>
        <p:spPr>
          <a:xfrm>
            <a:off x="3607033" y="3965600"/>
            <a:ext cx="1785600" cy="319200"/>
          </a:xfrm>
          <a:prstGeom prst="rect">
            <a:avLst/>
          </a:prstGeom>
          <a:noFill/>
          <a:ln>
            <a:noFill/>
          </a:ln>
        </p:spPr>
        <p:txBody>
          <a:bodyPr spcFirstLastPara="1" wrap="square" lIns="121900" tIns="121900" rIns="121900" bIns="121900" anchor="ctr" anchorCtr="0">
            <a:noAutofit/>
          </a:bodyPr>
          <a:lstStyle/>
          <a:p>
            <a:pPr algn="r"/>
            <a:r>
              <a:rPr lang="es" sz="1333" b="1">
                <a:solidFill>
                  <a:srgbClr val="674EA7"/>
                </a:solidFill>
                <a:latin typeface="Montserrat"/>
                <a:ea typeface="Montserrat"/>
                <a:cs typeface="Montserrat"/>
                <a:sym typeface="Montserrat"/>
              </a:rPr>
              <a:t>Comunidad</a:t>
            </a:r>
            <a:endParaRPr sz="1333" b="1">
              <a:solidFill>
                <a:srgbClr val="7D60A9"/>
              </a:solidFill>
              <a:latin typeface="Montserrat"/>
              <a:ea typeface="Montserrat"/>
              <a:cs typeface="Montserrat"/>
              <a:sym typeface="Montserrat"/>
            </a:endParaRPr>
          </a:p>
        </p:txBody>
      </p:sp>
      <p:sp>
        <p:nvSpPr>
          <p:cNvPr id="1117" name="Google Shape;1117;p218"/>
          <p:cNvSpPr txBox="1"/>
          <p:nvPr/>
        </p:nvSpPr>
        <p:spPr>
          <a:xfrm>
            <a:off x="3810233" y="4706200"/>
            <a:ext cx="1785600" cy="773200"/>
          </a:xfrm>
          <a:prstGeom prst="rect">
            <a:avLst/>
          </a:prstGeom>
          <a:noFill/>
          <a:ln>
            <a:noFill/>
          </a:ln>
        </p:spPr>
        <p:txBody>
          <a:bodyPr spcFirstLastPara="1" wrap="square" lIns="121900" tIns="121900" rIns="121900" bIns="121900" anchor="ctr" anchorCtr="0">
            <a:noAutofit/>
          </a:bodyPr>
          <a:lstStyle/>
          <a:p>
            <a:pPr algn="r"/>
            <a:r>
              <a:rPr lang="es" sz="1333" b="1">
                <a:solidFill>
                  <a:srgbClr val="24693D"/>
                </a:solidFill>
                <a:latin typeface="Montserrat"/>
                <a:ea typeface="Montserrat"/>
                <a:cs typeface="Montserrat"/>
                <a:sym typeface="Montserrat"/>
              </a:rPr>
              <a:t>Medio Ambiente</a:t>
            </a:r>
            <a:endParaRPr sz="1333" b="1">
              <a:solidFill>
                <a:srgbClr val="24693D"/>
              </a:solidFill>
              <a:latin typeface="Montserrat"/>
              <a:ea typeface="Montserrat"/>
              <a:cs typeface="Montserrat"/>
              <a:sym typeface="Montserrat"/>
            </a:endParaRPr>
          </a:p>
        </p:txBody>
      </p:sp>
      <p:pic>
        <p:nvPicPr>
          <p:cNvPr id="1118" name="Google Shape;1118;p218" descr="BIA-Governance-192.png"/>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5933700" y="5959125"/>
            <a:ext cx="427133" cy="420676"/>
          </a:xfrm>
          <a:prstGeom prst="rect">
            <a:avLst/>
          </a:prstGeom>
          <a:noFill/>
          <a:ln>
            <a:noFill/>
          </a:ln>
        </p:spPr>
      </p:pic>
      <p:pic>
        <p:nvPicPr>
          <p:cNvPr id="1119" name="Google Shape;1119;p218" descr="BIA-Workers-192.png"/>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5899368" y="1900333"/>
            <a:ext cx="425633" cy="419200"/>
          </a:xfrm>
          <a:prstGeom prst="rect">
            <a:avLst/>
          </a:prstGeom>
          <a:noFill/>
          <a:ln>
            <a:noFill/>
          </a:ln>
        </p:spPr>
      </p:pic>
      <p:pic>
        <p:nvPicPr>
          <p:cNvPr id="1120" name="Google Shape;1120;p218" descr="BIA-Community-192.png"/>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5920968" y="3931950"/>
            <a:ext cx="425633" cy="419284"/>
          </a:xfrm>
          <a:prstGeom prst="rect">
            <a:avLst/>
          </a:prstGeom>
          <a:noFill/>
          <a:ln>
            <a:noFill/>
          </a:ln>
        </p:spPr>
      </p:pic>
      <p:pic>
        <p:nvPicPr>
          <p:cNvPr id="1121" name="Google Shape;1121;p218" descr="BIA-Environment-192.png"/>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5865734" y="4944064"/>
            <a:ext cx="427133" cy="420672"/>
          </a:xfrm>
          <a:prstGeom prst="rect">
            <a:avLst/>
          </a:prstGeom>
          <a:noFill/>
          <a:ln>
            <a:noFill/>
          </a:ln>
        </p:spPr>
      </p:pic>
      <p:pic>
        <p:nvPicPr>
          <p:cNvPr id="1122" name="Google Shape;1122;p218"/>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5858784" y="2856935"/>
            <a:ext cx="427200" cy="419200"/>
          </a:xfrm>
          <a:prstGeom prst="rect">
            <a:avLst/>
          </a:prstGeom>
          <a:noFill/>
          <a:ln w="9525" cap="flat" cmpd="sng">
            <a:solidFill>
              <a:srgbClr val="000000">
                <a:alpha val="0"/>
              </a:srgbClr>
            </a:solidFill>
            <a:prstDash val="solid"/>
            <a:round/>
            <a:headEnd type="none" w="sm" len="sm"/>
            <a:tailEnd type="none" w="sm" len="sm"/>
          </a:ln>
        </p:spPr>
      </p:pic>
      <p:sp>
        <p:nvSpPr>
          <p:cNvPr id="1123" name="Google Shape;1123;p218"/>
          <p:cNvSpPr txBox="1"/>
          <p:nvPr/>
        </p:nvSpPr>
        <p:spPr>
          <a:xfrm>
            <a:off x="3562951" y="2714483"/>
            <a:ext cx="1785600" cy="773200"/>
          </a:xfrm>
          <a:prstGeom prst="rect">
            <a:avLst/>
          </a:prstGeom>
          <a:noFill/>
          <a:ln>
            <a:noFill/>
          </a:ln>
        </p:spPr>
        <p:txBody>
          <a:bodyPr spcFirstLastPara="1" wrap="square" lIns="121900" tIns="121900" rIns="121900" bIns="121900" anchor="ctr" anchorCtr="0">
            <a:noAutofit/>
          </a:bodyPr>
          <a:lstStyle/>
          <a:p>
            <a:pPr algn="r"/>
            <a:r>
              <a:rPr lang="es" sz="1333" b="1">
                <a:solidFill>
                  <a:srgbClr val="58BDBE"/>
                </a:solidFill>
                <a:latin typeface="Montserrat"/>
                <a:ea typeface="Montserrat"/>
                <a:cs typeface="Montserrat"/>
                <a:sym typeface="Montserrat"/>
              </a:rPr>
              <a:t>Clientes</a:t>
            </a:r>
            <a:endParaRPr sz="1333" b="1">
              <a:solidFill>
                <a:srgbClr val="58BDBE"/>
              </a:solidFill>
              <a:latin typeface="Montserrat"/>
              <a:ea typeface="Montserrat"/>
              <a:cs typeface="Montserrat"/>
              <a:sym typeface="Montserrat"/>
            </a:endParaRPr>
          </a:p>
        </p:txBody>
      </p:sp>
      <p:graphicFrame>
        <p:nvGraphicFramePr>
          <p:cNvPr id="1124" name="Google Shape;1124;p218"/>
          <p:cNvGraphicFramePr/>
          <p:nvPr/>
        </p:nvGraphicFramePr>
        <p:xfrm>
          <a:off x="6969240" y="5910515"/>
          <a:ext cx="1270000" cy="685800"/>
        </p:xfrm>
        <a:graphic>
          <a:graphicData uri="http://schemas.openxmlformats.org/drawingml/2006/table">
            <a:tbl>
              <a:tblPr>
                <a:noFill/>
              </a:tblPr>
              <a:tblGrid>
                <a:gridCol w="1270000">
                  <a:extLst>
                    <a:ext uri="{9D8B030D-6E8A-4147-A177-3AD203B41FA5}">
                      <a16:colId xmlns:a16="http://schemas.microsoft.com/office/drawing/2014/main" xmlns="" val="20000"/>
                    </a:ext>
                  </a:extLst>
                </a:gridCol>
              </a:tblGrid>
              <a:tr h="406400">
                <a:tc>
                  <a:txBody>
                    <a:bodyPr/>
                    <a:lstStyle/>
                    <a:p>
                      <a:pPr marL="0" lvl="0" indent="0" algn="l" rtl="0">
                        <a:lnSpc>
                          <a:spcPct val="115000"/>
                        </a:lnSpc>
                        <a:spcBef>
                          <a:spcPts val="0"/>
                        </a:spcBef>
                        <a:spcAft>
                          <a:spcPts val="0"/>
                        </a:spcAft>
                        <a:buNone/>
                      </a:pPr>
                      <a:r>
                        <a:rPr lang="es" sz="1500" b="1">
                          <a:solidFill>
                            <a:srgbClr val="F4790F"/>
                          </a:solidFill>
                          <a:latin typeface="Montserrat"/>
                          <a:ea typeface="Montserrat"/>
                          <a:cs typeface="Montserrat"/>
                          <a:sym typeface="Montserrat"/>
                        </a:rPr>
                        <a:t>34%</a:t>
                      </a:r>
                      <a:endParaRPr sz="1500" b="1">
                        <a:solidFill>
                          <a:srgbClr val="F4790F"/>
                        </a:solidFill>
                        <a:latin typeface="Montserrat"/>
                        <a:ea typeface="Montserrat"/>
                        <a:cs typeface="Montserrat"/>
                        <a:sym typeface="Montserrat"/>
                      </a:endParaRPr>
                    </a:p>
                  </a:txBody>
                  <a:tcPr marL="38100" marR="38100" marT="25400" marB="25400" anchor="b"/>
                </a:tc>
                <a:extLst>
                  <a:ext uri="{0D108BD9-81ED-4DB2-BD59-A6C34878D82A}">
                    <a16:rowId xmlns:a16="http://schemas.microsoft.com/office/drawing/2014/main" xmlns="" val="10000"/>
                  </a:ext>
                </a:extLst>
              </a:tr>
              <a:tr h="274320">
                <a:tc>
                  <a:txBody>
                    <a:bodyPr/>
                    <a:lstStyle/>
                    <a:p>
                      <a:pPr marL="0" lvl="0" indent="0" algn="l" rtl="0">
                        <a:spcBef>
                          <a:spcPts val="0"/>
                        </a:spcBef>
                        <a:spcAft>
                          <a:spcPts val="0"/>
                        </a:spcAft>
                        <a:buNone/>
                      </a:pPr>
                      <a:endParaRPr sz="1500">
                        <a:latin typeface="Montserrat"/>
                        <a:ea typeface="Montserrat"/>
                        <a:cs typeface="Montserrat"/>
                        <a:sym typeface="Montserrat"/>
                      </a:endParaRPr>
                    </a:p>
                  </a:txBody>
                  <a:tcPr marL="38100" marR="38100" marT="25400" marB="25400" anchor="b"/>
                </a:tc>
                <a:extLst>
                  <a:ext uri="{0D108BD9-81ED-4DB2-BD59-A6C34878D82A}">
                    <a16:rowId xmlns:a16="http://schemas.microsoft.com/office/drawing/2014/main" xmlns="" val="10001"/>
                  </a:ext>
                </a:extLst>
              </a:tr>
            </a:tbl>
          </a:graphicData>
        </a:graphic>
      </p:graphicFrame>
      <p:graphicFrame>
        <p:nvGraphicFramePr>
          <p:cNvPr id="1125" name="Google Shape;1125;p218"/>
          <p:cNvGraphicFramePr/>
          <p:nvPr/>
        </p:nvGraphicFramePr>
        <p:xfrm>
          <a:off x="6766041" y="2055669"/>
          <a:ext cx="846833" cy="593090"/>
        </p:xfrm>
        <a:graphic>
          <a:graphicData uri="http://schemas.openxmlformats.org/drawingml/2006/table">
            <a:tbl>
              <a:tblPr>
                <a:noFill/>
              </a:tblPr>
              <a:tblGrid>
                <a:gridCol w="846833">
                  <a:extLst>
                    <a:ext uri="{9D8B030D-6E8A-4147-A177-3AD203B41FA5}">
                      <a16:colId xmlns:a16="http://schemas.microsoft.com/office/drawing/2014/main" xmlns="" val="20000"/>
                    </a:ext>
                  </a:extLst>
                </a:gridCol>
              </a:tblGrid>
              <a:tr h="292777">
                <a:tc>
                  <a:txBody>
                    <a:bodyPr/>
                    <a:lstStyle/>
                    <a:p>
                      <a:pPr marL="0" lvl="0" indent="0" algn="ctr" rtl="0">
                        <a:lnSpc>
                          <a:spcPct val="115000"/>
                        </a:lnSpc>
                        <a:spcBef>
                          <a:spcPts val="0"/>
                        </a:spcBef>
                        <a:spcAft>
                          <a:spcPts val="0"/>
                        </a:spcAft>
                        <a:buNone/>
                      </a:pPr>
                      <a:r>
                        <a:rPr lang="es" sz="1500" b="1">
                          <a:solidFill>
                            <a:srgbClr val="0B5394"/>
                          </a:solidFill>
                          <a:latin typeface="Montserrat"/>
                          <a:ea typeface="Montserrat"/>
                          <a:cs typeface="Montserrat"/>
                          <a:sym typeface="Montserrat"/>
                        </a:rPr>
                        <a:t>63%</a:t>
                      </a:r>
                      <a:endParaRPr sz="1500" b="1">
                        <a:solidFill>
                          <a:srgbClr val="0B5394"/>
                        </a:solidFill>
                        <a:latin typeface="Montserrat"/>
                        <a:ea typeface="Montserrat"/>
                        <a:cs typeface="Montserrat"/>
                        <a:sym typeface="Montserrat"/>
                      </a:endParaRPr>
                    </a:p>
                  </a:txBody>
                  <a:tcPr marL="38100" marR="38100" marT="25400" marB="25400" anchor="b"/>
                </a:tc>
                <a:extLst>
                  <a:ext uri="{0D108BD9-81ED-4DB2-BD59-A6C34878D82A}">
                    <a16:rowId xmlns:a16="http://schemas.microsoft.com/office/drawing/2014/main" xmlns="" val="10000"/>
                  </a:ext>
                </a:extLst>
              </a:tr>
              <a:tr h="274320">
                <a:tc>
                  <a:txBody>
                    <a:bodyPr/>
                    <a:lstStyle/>
                    <a:p>
                      <a:pPr marL="0" lvl="0" indent="0" algn="l" rtl="0">
                        <a:spcBef>
                          <a:spcPts val="0"/>
                        </a:spcBef>
                        <a:spcAft>
                          <a:spcPts val="0"/>
                        </a:spcAft>
                        <a:buNone/>
                      </a:pPr>
                      <a:endParaRPr sz="1500">
                        <a:latin typeface="Montserrat"/>
                        <a:ea typeface="Montserrat"/>
                        <a:cs typeface="Montserrat"/>
                        <a:sym typeface="Montserrat"/>
                      </a:endParaRPr>
                    </a:p>
                  </a:txBody>
                  <a:tcPr marL="38100" marR="38100" marT="25400" marB="25400" anchor="b"/>
                </a:tc>
                <a:extLst>
                  <a:ext uri="{0D108BD9-81ED-4DB2-BD59-A6C34878D82A}">
                    <a16:rowId xmlns:a16="http://schemas.microsoft.com/office/drawing/2014/main" xmlns="" val="10001"/>
                  </a:ext>
                </a:extLst>
              </a:tr>
            </a:tbl>
          </a:graphicData>
        </a:graphic>
      </p:graphicFrame>
      <p:graphicFrame>
        <p:nvGraphicFramePr>
          <p:cNvPr id="1126" name="Google Shape;1126;p218"/>
          <p:cNvGraphicFramePr/>
          <p:nvPr/>
        </p:nvGraphicFramePr>
        <p:xfrm>
          <a:off x="6969240" y="3902248"/>
          <a:ext cx="1270000" cy="685800"/>
        </p:xfrm>
        <a:graphic>
          <a:graphicData uri="http://schemas.openxmlformats.org/drawingml/2006/table">
            <a:tbl>
              <a:tblPr>
                <a:noFill/>
              </a:tblPr>
              <a:tblGrid>
                <a:gridCol w="1270000">
                  <a:extLst>
                    <a:ext uri="{9D8B030D-6E8A-4147-A177-3AD203B41FA5}">
                      <a16:colId xmlns:a16="http://schemas.microsoft.com/office/drawing/2014/main" xmlns="" val="20000"/>
                    </a:ext>
                  </a:extLst>
                </a:gridCol>
              </a:tblGrid>
              <a:tr h="406400">
                <a:tc>
                  <a:txBody>
                    <a:bodyPr/>
                    <a:lstStyle/>
                    <a:p>
                      <a:pPr marL="0" lvl="0" indent="0" algn="l" rtl="0">
                        <a:lnSpc>
                          <a:spcPct val="115000"/>
                        </a:lnSpc>
                        <a:spcBef>
                          <a:spcPts val="0"/>
                        </a:spcBef>
                        <a:spcAft>
                          <a:spcPts val="0"/>
                        </a:spcAft>
                        <a:buNone/>
                      </a:pPr>
                      <a:r>
                        <a:rPr lang="es" sz="1500" b="1">
                          <a:solidFill>
                            <a:srgbClr val="674EA7"/>
                          </a:solidFill>
                          <a:latin typeface="Montserrat"/>
                          <a:ea typeface="Montserrat"/>
                          <a:cs typeface="Montserrat"/>
                          <a:sym typeface="Montserrat"/>
                        </a:rPr>
                        <a:t>42%</a:t>
                      </a:r>
                      <a:endParaRPr sz="1500" b="1">
                        <a:solidFill>
                          <a:srgbClr val="674EA7"/>
                        </a:solidFill>
                        <a:latin typeface="Montserrat"/>
                        <a:ea typeface="Montserrat"/>
                        <a:cs typeface="Montserrat"/>
                        <a:sym typeface="Montserrat"/>
                      </a:endParaRPr>
                    </a:p>
                  </a:txBody>
                  <a:tcPr marL="38100" marR="38100" marT="25400" marB="25400" anchor="b"/>
                </a:tc>
                <a:extLst>
                  <a:ext uri="{0D108BD9-81ED-4DB2-BD59-A6C34878D82A}">
                    <a16:rowId xmlns:a16="http://schemas.microsoft.com/office/drawing/2014/main" xmlns="" val="10000"/>
                  </a:ext>
                </a:extLst>
              </a:tr>
              <a:tr h="274320">
                <a:tc>
                  <a:txBody>
                    <a:bodyPr/>
                    <a:lstStyle/>
                    <a:p>
                      <a:pPr marL="0" lvl="0" indent="0" algn="l" rtl="0">
                        <a:spcBef>
                          <a:spcPts val="0"/>
                        </a:spcBef>
                        <a:spcAft>
                          <a:spcPts val="0"/>
                        </a:spcAft>
                        <a:buNone/>
                      </a:pPr>
                      <a:endParaRPr sz="1500">
                        <a:latin typeface="Montserrat"/>
                        <a:ea typeface="Montserrat"/>
                        <a:cs typeface="Montserrat"/>
                        <a:sym typeface="Montserrat"/>
                      </a:endParaRPr>
                    </a:p>
                  </a:txBody>
                  <a:tcPr marL="38100" marR="38100" marT="25400" marB="25400" anchor="b"/>
                </a:tc>
                <a:extLst>
                  <a:ext uri="{0D108BD9-81ED-4DB2-BD59-A6C34878D82A}">
                    <a16:rowId xmlns:a16="http://schemas.microsoft.com/office/drawing/2014/main" xmlns="" val="10001"/>
                  </a:ext>
                </a:extLst>
              </a:tr>
            </a:tbl>
          </a:graphicData>
        </a:graphic>
      </p:graphicFrame>
      <p:graphicFrame>
        <p:nvGraphicFramePr>
          <p:cNvPr id="1127" name="Google Shape;1127;p218"/>
          <p:cNvGraphicFramePr/>
          <p:nvPr/>
        </p:nvGraphicFramePr>
        <p:xfrm>
          <a:off x="6969240" y="4924485"/>
          <a:ext cx="1270000" cy="685800"/>
        </p:xfrm>
        <a:graphic>
          <a:graphicData uri="http://schemas.openxmlformats.org/drawingml/2006/table">
            <a:tbl>
              <a:tblPr>
                <a:noFill/>
              </a:tblPr>
              <a:tblGrid>
                <a:gridCol w="1270000">
                  <a:extLst>
                    <a:ext uri="{9D8B030D-6E8A-4147-A177-3AD203B41FA5}">
                      <a16:colId xmlns:a16="http://schemas.microsoft.com/office/drawing/2014/main" xmlns="" val="20000"/>
                    </a:ext>
                  </a:extLst>
                </a:gridCol>
              </a:tblGrid>
              <a:tr h="406400">
                <a:tc>
                  <a:txBody>
                    <a:bodyPr/>
                    <a:lstStyle/>
                    <a:p>
                      <a:pPr marL="0" lvl="0" indent="0" algn="l" rtl="0">
                        <a:lnSpc>
                          <a:spcPct val="115000"/>
                        </a:lnSpc>
                        <a:spcBef>
                          <a:spcPts val="0"/>
                        </a:spcBef>
                        <a:spcAft>
                          <a:spcPts val="0"/>
                        </a:spcAft>
                        <a:buNone/>
                      </a:pPr>
                      <a:r>
                        <a:rPr lang="es" sz="1500" b="1">
                          <a:solidFill>
                            <a:srgbClr val="24693D"/>
                          </a:solidFill>
                          <a:latin typeface="Montserrat"/>
                          <a:ea typeface="Montserrat"/>
                          <a:cs typeface="Montserrat"/>
                          <a:sym typeface="Montserrat"/>
                        </a:rPr>
                        <a:t>38%</a:t>
                      </a:r>
                      <a:endParaRPr sz="1500" b="1">
                        <a:solidFill>
                          <a:srgbClr val="24693D"/>
                        </a:solidFill>
                        <a:latin typeface="Montserrat"/>
                        <a:ea typeface="Montserrat"/>
                        <a:cs typeface="Montserrat"/>
                        <a:sym typeface="Montserrat"/>
                      </a:endParaRPr>
                    </a:p>
                  </a:txBody>
                  <a:tcPr marL="38100" marR="38100" marT="25400" marB="25400" anchor="b"/>
                </a:tc>
                <a:extLst>
                  <a:ext uri="{0D108BD9-81ED-4DB2-BD59-A6C34878D82A}">
                    <a16:rowId xmlns:a16="http://schemas.microsoft.com/office/drawing/2014/main" xmlns="" val="10000"/>
                  </a:ext>
                </a:extLst>
              </a:tr>
              <a:tr h="274320">
                <a:tc>
                  <a:txBody>
                    <a:bodyPr/>
                    <a:lstStyle/>
                    <a:p>
                      <a:pPr marL="0" lvl="0" indent="0" algn="l" rtl="0">
                        <a:spcBef>
                          <a:spcPts val="0"/>
                        </a:spcBef>
                        <a:spcAft>
                          <a:spcPts val="0"/>
                        </a:spcAft>
                        <a:buNone/>
                      </a:pPr>
                      <a:endParaRPr sz="1500">
                        <a:latin typeface="Montserrat"/>
                        <a:ea typeface="Montserrat"/>
                        <a:cs typeface="Montserrat"/>
                        <a:sym typeface="Montserrat"/>
                      </a:endParaRPr>
                    </a:p>
                  </a:txBody>
                  <a:tcPr marL="38100" marR="38100" marT="25400" marB="25400" anchor="b"/>
                </a:tc>
                <a:extLst>
                  <a:ext uri="{0D108BD9-81ED-4DB2-BD59-A6C34878D82A}">
                    <a16:rowId xmlns:a16="http://schemas.microsoft.com/office/drawing/2014/main" xmlns="" val="10001"/>
                  </a:ext>
                </a:extLst>
              </a:tr>
            </a:tbl>
          </a:graphicData>
        </a:graphic>
      </p:graphicFrame>
      <p:graphicFrame>
        <p:nvGraphicFramePr>
          <p:cNvPr id="1128" name="Google Shape;1128;p218"/>
          <p:cNvGraphicFramePr/>
          <p:nvPr/>
        </p:nvGraphicFramePr>
        <p:xfrm>
          <a:off x="6969240" y="2856415"/>
          <a:ext cx="1270000" cy="685800"/>
        </p:xfrm>
        <a:graphic>
          <a:graphicData uri="http://schemas.openxmlformats.org/drawingml/2006/table">
            <a:tbl>
              <a:tblPr>
                <a:noFill/>
              </a:tblPr>
              <a:tblGrid>
                <a:gridCol w="1270000">
                  <a:extLst>
                    <a:ext uri="{9D8B030D-6E8A-4147-A177-3AD203B41FA5}">
                      <a16:colId xmlns:a16="http://schemas.microsoft.com/office/drawing/2014/main" xmlns="" val="20000"/>
                    </a:ext>
                  </a:extLst>
                </a:gridCol>
              </a:tblGrid>
              <a:tr h="406400">
                <a:tc>
                  <a:txBody>
                    <a:bodyPr/>
                    <a:lstStyle/>
                    <a:p>
                      <a:pPr marL="0" lvl="0" indent="0" algn="l" rtl="0">
                        <a:lnSpc>
                          <a:spcPct val="115000"/>
                        </a:lnSpc>
                        <a:spcBef>
                          <a:spcPts val="0"/>
                        </a:spcBef>
                        <a:spcAft>
                          <a:spcPts val="0"/>
                        </a:spcAft>
                        <a:buNone/>
                      </a:pPr>
                      <a:r>
                        <a:rPr lang="es" sz="1500" b="1">
                          <a:solidFill>
                            <a:srgbClr val="58BDBE"/>
                          </a:solidFill>
                          <a:latin typeface="Montserrat"/>
                          <a:ea typeface="Montserrat"/>
                          <a:cs typeface="Montserrat"/>
                          <a:sym typeface="Montserrat"/>
                        </a:rPr>
                        <a:t>55%</a:t>
                      </a:r>
                      <a:endParaRPr sz="1500" b="1">
                        <a:solidFill>
                          <a:srgbClr val="58BDBE"/>
                        </a:solidFill>
                        <a:latin typeface="Montserrat"/>
                        <a:ea typeface="Montserrat"/>
                        <a:cs typeface="Montserrat"/>
                        <a:sym typeface="Montserrat"/>
                      </a:endParaRPr>
                    </a:p>
                  </a:txBody>
                  <a:tcPr marL="38100" marR="38100" marT="25400" marB="25400" anchor="b"/>
                </a:tc>
                <a:extLst>
                  <a:ext uri="{0D108BD9-81ED-4DB2-BD59-A6C34878D82A}">
                    <a16:rowId xmlns:a16="http://schemas.microsoft.com/office/drawing/2014/main" xmlns="" val="10000"/>
                  </a:ext>
                </a:extLst>
              </a:tr>
              <a:tr h="274320">
                <a:tc>
                  <a:txBody>
                    <a:bodyPr/>
                    <a:lstStyle/>
                    <a:p>
                      <a:pPr marL="0" lvl="0" indent="0" algn="l" rtl="0">
                        <a:spcBef>
                          <a:spcPts val="0"/>
                        </a:spcBef>
                        <a:spcAft>
                          <a:spcPts val="0"/>
                        </a:spcAft>
                        <a:buNone/>
                      </a:pPr>
                      <a:endParaRPr sz="1500">
                        <a:latin typeface="Montserrat"/>
                        <a:ea typeface="Montserrat"/>
                        <a:cs typeface="Montserrat"/>
                        <a:sym typeface="Montserrat"/>
                      </a:endParaRPr>
                    </a:p>
                  </a:txBody>
                  <a:tcPr marL="38100" marR="38100" marT="25400" marB="25400" anchor="b"/>
                </a:tc>
                <a:extLst>
                  <a:ext uri="{0D108BD9-81ED-4DB2-BD59-A6C34878D82A}">
                    <a16:rowId xmlns:a16="http://schemas.microsoft.com/office/drawing/2014/main" xmlns="" val="10001"/>
                  </a:ext>
                </a:extLst>
              </a:tr>
            </a:tbl>
          </a:graphicData>
        </a:graphic>
      </p:graphicFrame>
      <p:cxnSp>
        <p:nvCxnSpPr>
          <p:cNvPr id="1129" name="Google Shape;1129;p218"/>
          <p:cNvCxnSpPr/>
          <p:nvPr/>
        </p:nvCxnSpPr>
        <p:spPr>
          <a:xfrm>
            <a:off x="4035767" y="4632500"/>
            <a:ext cx="3737600" cy="0"/>
          </a:xfrm>
          <a:prstGeom prst="straightConnector1">
            <a:avLst/>
          </a:prstGeom>
          <a:noFill/>
          <a:ln w="9525" cap="flat" cmpd="sng">
            <a:solidFill>
              <a:srgbClr val="666666"/>
            </a:solidFill>
            <a:prstDash val="solid"/>
            <a:round/>
            <a:headEnd type="none" w="med" len="med"/>
            <a:tailEnd type="none" w="med" len="med"/>
          </a:ln>
        </p:spPr>
      </p:cxnSp>
      <p:cxnSp>
        <p:nvCxnSpPr>
          <p:cNvPr id="1130" name="Google Shape;1130;p218"/>
          <p:cNvCxnSpPr/>
          <p:nvPr/>
        </p:nvCxnSpPr>
        <p:spPr>
          <a:xfrm>
            <a:off x="4035767" y="5648500"/>
            <a:ext cx="3737600" cy="0"/>
          </a:xfrm>
          <a:prstGeom prst="straightConnector1">
            <a:avLst/>
          </a:prstGeom>
          <a:noFill/>
          <a:ln w="9525" cap="flat" cmpd="sng">
            <a:solidFill>
              <a:srgbClr val="666666"/>
            </a:solidFill>
            <a:prstDash val="solid"/>
            <a:round/>
            <a:headEnd type="none" w="med" len="med"/>
            <a:tailEnd type="none" w="med" len="med"/>
          </a:ln>
        </p:spPr>
      </p:cxnSp>
      <p:sp>
        <p:nvSpPr>
          <p:cNvPr id="1131" name="Google Shape;1131;p218"/>
          <p:cNvSpPr txBox="1"/>
          <p:nvPr/>
        </p:nvSpPr>
        <p:spPr>
          <a:xfrm>
            <a:off x="406000" y="1044933"/>
            <a:ext cx="6570400" cy="434400"/>
          </a:xfrm>
          <a:prstGeom prst="rect">
            <a:avLst/>
          </a:prstGeom>
          <a:noFill/>
          <a:ln>
            <a:noFill/>
          </a:ln>
        </p:spPr>
        <p:txBody>
          <a:bodyPr spcFirstLastPara="1" wrap="square" lIns="121900" tIns="121900" rIns="121900" bIns="121900" anchor="b" anchorCtr="0">
            <a:noAutofit/>
          </a:bodyPr>
          <a:lstStyle/>
          <a:p>
            <a:r>
              <a:rPr lang="es" sz="2400" b="1" i="1">
                <a:solidFill>
                  <a:srgbClr val="00B0BD"/>
                </a:solidFill>
                <a:latin typeface="Montserrat"/>
                <a:ea typeface="Montserrat"/>
                <a:cs typeface="Montserrat"/>
                <a:sym typeface="Montserrat"/>
              </a:rPr>
              <a:t>Desempeño de la Red de InvestChile por área</a:t>
            </a:r>
            <a:endParaRPr sz="2400" b="1" i="1">
              <a:solidFill>
                <a:srgbClr val="00B0BD"/>
              </a:solidFill>
              <a:latin typeface="Montserrat"/>
              <a:ea typeface="Montserrat"/>
              <a:cs typeface="Montserrat"/>
              <a:sym typeface="Montserrat"/>
            </a:endParaRPr>
          </a:p>
        </p:txBody>
      </p:sp>
      <p:sp>
        <p:nvSpPr>
          <p:cNvPr id="1132" name="Google Shape;1132;p218"/>
          <p:cNvSpPr txBox="1"/>
          <p:nvPr/>
        </p:nvSpPr>
        <p:spPr>
          <a:xfrm>
            <a:off x="387745" y="403747"/>
            <a:ext cx="9954000" cy="744800"/>
          </a:xfrm>
          <a:prstGeom prst="rect">
            <a:avLst/>
          </a:prstGeom>
          <a:noFill/>
          <a:ln>
            <a:noFill/>
          </a:ln>
        </p:spPr>
        <p:txBody>
          <a:bodyPr spcFirstLastPara="1" wrap="square" lIns="35700" tIns="35700" rIns="35700" bIns="35700" anchor="ctr" anchorCtr="0">
            <a:noAutofit/>
          </a:bodyPr>
          <a:lstStyle/>
          <a:p>
            <a:pPr>
              <a:buClr>
                <a:srgbClr val="000000"/>
              </a:buClr>
              <a:buSzPts val="3200"/>
            </a:pPr>
            <a:r>
              <a:rPr lang="es" sz="4000" b="1">
                <a:latin typeface="Montserrat"/>
                <a:ea typeface="Montserrat"/>
                <a:cs typeface="Montserrat"/>
                <a:sym typeface="Montserrat"/>
              </a:rPr>
              <a:t>Resultados |</a:t>
            </a:r>
            <a:r>
              <a:rPr lang="es" sz="4267" b="1">
                <a:latin typeface="Montserrat"/>
                <a:ea typeface="Montserrat"/>
                <a:cs typeface="Montserrat"/>
                <a:sym typeface="Montserrat"/>
              </a:rPr>
              <a:t> </a:t>
            </a:r>
            <a:r>
              <a:rPr lang="es" sz="1600" i="1">
                <a:latin typeface="Montserrat"/>
                <a:ea typeface="Montserrat"/>
                <a:cs typeface="Montserrat"/>
                <a:sym typeface="Montserrat"/>
              </a:rPr>
              <a:t>Reporte General</a:t>
            </a:r>
            <a:endParaRPr sz="1600" i="1">
              <a:latin typeface="Montserrat"/>
              <a:ea typeface="Montserrat"/>
              <a:cs typeface="Montserrat"/>
              <a:sym typeface="Montserrat"/>
            </a:endParaRPr>
          </a:p>
        </p:txBody>
      </p:sp>
      <p:sp>
        <p:nvSpPr>
          <p:cNvPr id="1133" name="Google Shape;1133;p218"/>
          <p:cNvSpPr/>
          <p:nvPr/>
        </p:nvSpPr>
        <p:spPr>
          <a:xfrm>
            <a:off x="10591572" y="-67"/>
            <a:ext cx="1084400" cy="1446000"/>
          </a:xfrm>
          <a:prstGeom prst="rect">
            <a:avLst/>
          </a:prstGeom>
          <a:solidFill>
            <a:srgbClr val="DC1E25"/>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pic>
        <p:nvPicPr>
          <p:cNvPr id="1134" name="Google Shape;1134;p218" descr="Google Shape;5818;p1270"/>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10533530" y="116982"/>
            <a:ext cx="1200257" cy="1211892"/>
          </a:xfrm>
          <a:prstGeom prst="rect">
            <a:avLst/>
          </a:prstGeom>
          <a:noFill/>
          <a:ln>
            <a:noFill/>
          </a:ln>
        </p:spPr>
      </p:pic>
      <p:cxnSp>
        <p:nvCxnSpPr>
          <p:cNvPr id="1135" name="Google Shape;1135;p218"/>
          <p:cNvCxnSpPr/>
          <p:nvPr/>
        </p:nvCxnSpPr>
        <p:spPr>
          <a:xfrm>
            <a:off x="4035767" y="2600500"/>
            <a:ext cx="3737600" cy="0"/>
          </a:xfrm>
          <a:prstGeom prst="straightConnector1">
            <a:avLst/>
          </a:prstGeom>
          <a:noFill/>
          <a:ln w="9525" cap="flat" cmpd="sng">
            <a:solidFill>
              <a:srgbClr val="666666"/>
            </a:solidFill>
            <a:prstDash val="solid"/>
            <a:round/>
            <a:headEnd type="none" w="med" len="med"/>
            <a:tailEnd type="none" w="med" len="med"/>
          </a:ln>
        </p:spPr>
      </p:cxnSp>
      <p:cxnSp>
        <p:nvCxnSpPr>
          <p:cNvPr id="1136" name="Google Shape;1136;p218"/>
          <p:cNvCxnSpPr/>
          <p:nvPr/>
        </p:nvCxnSpPr>
        <p:spPr>
          <a:xfrm>
            <a:off x="4035767" y="3616500"/>
            <a:ext cx="3737600" cy="0"/>
          </a:xfrm>
          <a:prstGeom prst="straightConnector1">
            <a:avLst/>
          </a:prstGeom>
          <a:noFill/>
          <a:ln w="9525" cap="flat" cmpd="sng">
            <a:solidFill>
              <a:srgbClr val="666666"/>
            </a:solidFill>
            <a:prstDash val="solid"/>
            <a:round/>
            <a:headEnd type="none" w="med" len="med"/>
            <a:tailEnd type="none" w="med" len="med"/>
          </a:ln>
        </p:spPr>
      </p:cxnSp>
    </p:spTree>
    <p:extLst>
      <p:ext uri="{BB962C8B-B14F-4D97-AF65-F5344CB8AC3E}">
        <p14:creationId xmlns:p14="http://schemas.microsoft.com/office/powerpoint/2010/main" val="1614951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sp>
        <p:nvSpPr>
          <p:cNvPr id="1141" name="Google Shape;1141;p219"/>
          <p:cNvSpPr/>
          <p:nvPr/>
        </p:nvSpPr>
        <p:spPr>
          <a:xfrm>
            <a:off x="-1" y="-67"/>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sp>
        <p:nvSpPr>
          <p:cNvPr id="1142" name="Google Shape;1142;p219"/>
          <p:cNvSpPr/>
          <p:nvPr/>
        </p:nvSpPr>
        <p:spPr>
          <a:xfrm>
            <a:off x="10591572" y="-67"/>
            <a:ext cx="1084400" cy="1446000"/>
          </a:xfrm>
          <a:prstGeom prst="rect">
            <a:avLst/>
          </a:prstGeom>
          <a:solidFill>
            <a:srgbClr val="DC1E25"/>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pic>
        <p:nvPicPr>
          <p:cNvPr id="1143" name="Google Shape;1143;p219" descr="Google Shape;5818;p127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33530" y="116982"/>
            <a:ext cx="1200257" cy="1211892"/>
          </a:xfrm>
          <a:prstGeom prst="rect">
            <a:avLst/>
          </a:prstGeom>
          <a:noFill/>
          <a:ln>
            <a:noFill/>
          </a:ln>
        </p:spPr>
      </p:pic>
      <p:sp>
        <p:nvSpPr>
          <p:cNvPr id="1144" name="Google Shape;1144;p219"/>
          <p:cNvSpPr/>
          <p:nvPr/>
        </p:nvSpPr>
        <p:spPr>
          <a:xfrm>
            <a:off x="-1" y="6652000"/>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sp>
        <p:nvSpPr>
          <p:cNvPr id="1145" name="Google Shape;1145;p219"/>
          <p:cNvSpPr txBox="1"/>
          <p:nvPr/>
        </p:nvSpPr>
        <p:spPr>
          <a:xfrm>
            <a:off x="590945" y="403747"/>
            <a:ext cx="9954000" cy="744800"/>
          </a:xfrm>
          <a:prstGeom prst="rect">
            <a:avLst/>
          </a:prstGeom>
          <a:noFill/>
          <a:ln>
            <a:noFill/>
          </a:ln>
        </p:spPr>
        <p:txBody>
          <a:bodyPr spcFirstLastPara="1" wrap="square" lIns="35700" tIns="35700" rIns="35700" bIns="35700" anchor="ctr" anchorCtr="0">
            <a:noAutofit/>
          </a:bodyPr>
          <a:lstStyle/>
          <a:p>
            <a:pPr>
              <a:buClr>
                <a:srgbClr val="000000"/>
              </a:buClr>
              <a:buSzPts val="3200"/>
            </a:pPr>
            <a:r>
              <a:rPr lang="es" sz="4000" b="1">
                <a:latin typeface="Montserrat"/>
                <a:ea typeface="Montserrat"/>
                <a:cs typeface="Montserrat"/>
                <a:sym typeface="Montserrat"/>
              </a:rPr>
              <a:t>Resultados |</a:t>
            </a:r>
            <a:r>
              <a:rPr lang="es" sz="4267" b="1">
                <a:latin typeface="Montserrat"/>
                <a:ea typeface="Montserrat"/>
                <a:cs typeface="Montserrat"/>
                <a:sym typeface="Montserrat"/>
              </a:rPr>
              <a:t> </a:t>
            </a:r>
            <a:r>
              <a:rPr lang="es" sz="1600" i="1">
                <a:latin typeface="Montserrat"/>
                <a:ea typeface="Montserrat"/>
                <a:cs typeface="Montserrat"/>
                <a:sym typeface="Montserrat"/>
              </a:rPr>
              <a:t>Área de Gobernanza</a:t>
            </a:r>
            <a:endParaRPr sz="1600" i="1">
              <a:latin typeface="Montserrat"/>
              <a:ea typeface="Montserrat"/>
              <a:cs typeface="Montserrat"/>
              <a:sym typeface="Montserrat"/>
            </a:endParaRPr>
          </a:p>
        </p:txBody>
      </p:sp>
      <p:pic>
        <p:nvPicPr>
          <p:cNvPr id="1146" name="Google Shape;1146;p21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545037" y="2105268"/>
            <a:ext cx="824800" cy="824800"/>
          </a:xfrm>
          <a:prstGeom prst="rect">
            <a:avLst/>
          </a:prstGeom>
          <a:noFill/>
          <a:ln>
            <a:noFill/>
          </a:ln>
        </p:spPr>
      </p:pic>
      <p:sp>
        <p:nvSpPr>
          <p:cNvPr id="1147" name="Google Shape;1147;p219"/>
          <p:cNvSpPr/>
          <p:nvPr/>
        </p:nvSpPr>
        <p:spPr>
          <a:xfrm>
            <a:off x="1527431" y="2105268"/>
            <a:ext cx="824800" cy="824800"/>
          </a:xfrm>
          <a:prstGeom prst="ellipse">
            <a:avLst/>
          </a:prstGeom>
          <a:noFill/>
          <a:ln w="38100" cap="flat" cmpd="sng">
            <a:solidFill>
              <a:srgbClr val="00B0B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48" name="Google Shape;1148;p219"/>
          <p:cNvSpPr txBox="1"/>
          <p:nvPr/>
        </p:nvSpPr>
        <p:spPr>
          <a:xfrm rot="-5400000">
            <a:off x="383600" y="2313600"/>
            <a:ext cx="1469600" cy="408000"/>
          </a:xfrm>
          <a:prstGeom prst="rect">
            <a:avLst/>
          </a:prstGeom>
          <a:noFill/>
          <a:ln>
            <a:noFill/>
          </a:ln>
        </p:spPr>
        <p:txBody>
          <a:bodyPr spcFirstLastPara="1" wrap="square" lIns="121900" tIns="121900" rIns="121900" bIns="121900" anchor="ctr" anchorCtr="0">
            <a:noAutofit/>
          </a:bodyPr>
          <a:lstStyle/>
          <a:p>
            <a:pPr algn="ctr"/>
            <a:r>
              <a:rPr lang="es" sz="1600" b="1">
                <a:solidFill>
                  <a:srgbClr val="ED6C24"/>
                </a:solidFill>
                <a:latin typeface="Roboto Condensed"/>
                <a:ea typeface="Roboto Condensed"/>
                <a:cs typeface="Roboto Condensed"/>
                <a:sym typeface="Roboto Condensed"/>
              </a:rPr>
              <a:t>GOBERNANZA</a:t>
            </a:r>
            <a:endParaRPr sz="1600">
              <a:solidFill>
                <a:srgbClr val="ED6C24"/>
              </a:solidFill>
            </a:endParaRPr>
          </a:p>
        </p:txBody>
      </p:sp>
      <p:pic>
        <p:nvPicPr>
          <p:cNvPr id="1149" name="Google Shape;1149;p219" title="Gráfico"/>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7206473" y="1990121"/>
            <a:ext cx="1046400" cy="1152000"/>
          </a:xfrm>
          <a:prstGeom prst="rect">
            <a:avLst/>
          </a:prstGeom>
          <a:noFill/>
          <a:ln>
            <a:noFill/>
          </a:ln>
        </p:spPr>
      </p:pic>
      <p:sp>
        <p:nvSpPr>
          <p:cNvPr id="1150" name="Google Shape;1150;p219"/>
          <p:cNvSpPr/>
          <p:nvPr/>
        </p:nvSpPr>
        <p:spPr>
          <a:xfrm>
            <a:off x="7432273" y="2268721"/>
            <a:ext cx="594800" cy="594800"/>
          </a:xfrm>
          <a:prstGeom prst="ellipse">
            <a:avLst/>
          </a:prstGeom>
          <a:solidFill>
            <a:srgbClr val="FFFFFF"/>
          </a:solidFill>
          <a:ln>
            <a:noFill/>
          </a:ln>
        </p:spPr>
        <p:txBody>
          <a:bodyPr spcFirstLastPara="1" wrap="square" lIns="121900" tIns="121900" rIns="121900" bIns="121900" anchor="ctr" anchorCtr="0">
            <a:noAutofit/>
          </a:bodyPr>
          <a:lstStyle/>
          <a:p>
            <a:endParaRPr sz="1200"/>
          </a:p>
        </p:txBody>
      </p:sp>
      <p:graphicFrame>
        <p:nvGraphicFramePr>
          <p:cNvPr id="1151" name="Google Shape;1151;p219"/>
          <p:cNvGraphicFramePr/>
          <p:nvPr/>
        </p:nvGraphicFramePr>
        <p:xfrm>
          <a:off x="7094673" y="2446780"/>
          <a:ext cx="1270000" cy="677672"/>
        </p:xfrm>
        <a:graphic>
          <a:graphicData uri="http://schemas.openxmlformats.org/drawingml/2006/table">
            <a:tbl>
              <a:tblPr>
                <a:noFill/>
              </a:tblPr>
              <a:tblGrid>
                <a:gridCol w="1270000">
                  <a:extLst>
                    <a:ext uri="{9D8B030D-6E8A-4147-A177-3AD203B41FA5}">
                      <a16:colId xmlns:a16="http://schemas.microsoft.com/office/drawing/2014/main" xmlns="" val="20000"/>
                    </a:ext>
                  </a:extLst>
                </a:gridCol>
              </a:tblGrid>
              <a:tr h="248751">
                <a:tc>
                  <a:txBody>
                    <a:bodyPr/>
                    <a:lstStyle/>
                    <a:p>
                      <a:pPr marL="0" lvl="0" indent="0" algn="ctr" rtl="0">
                        <a:lnSpc>
                          <a:spcPct val="115000"/>
                        </a:lnSpc>
                        <a:spcBef>
                          <a:spcPts val="0"/>
                        </a:spcBef>
                        <a:spcAft>
                          <a:spcPts val="0"/>
                        </a:spcAft>
                        <a:buNone/>
                      </a:pPr>
                      <a:r>
                        <a:rPr lang="es" sz="1200" b="1"/>
                        <a:t>16%</a:t>
                      </a:r>
                      <a:endParaRPr sz="1200" b="1"/>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0"/>
                  </a:ext>
                </a:extLst>
              </a:tr>
              <a:tr h="416560">
                <a:tc>
                  <a:txBody>
                    <a:bodyPr/>
                    <a:lstStyle/>
                    <a:p>
                      <a:pPr marL="0" lvl="0" indent="0" algn="l" rtl="0">
                        <a:spcBef>
                          <a:spcPts val="0"/>
                        </a:spcBef>
                        <a:spcAft>
                          <a:spcPts val="0"/>
                        </a:spcAft>
                        <a:buNone/>
                      </a:pPr>
                      <a:endParaRPr sz="2400"/>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1"/>
                  </a:ext>
                </a:extLst>
              </a:tr>
            </a:tbl>
          </a:graphicData>
        </a:graphic>
      </p:graphicFrame>
      <p:sp>
        <p:nvSpPr>
          <p:cNvPr id="1152" name="Google Shape;1152;p219"/>
          <p:cNvSpPr txBox="1"/>
          <p:nvPr/>
        </p:nvSpPr>
        <p:spPr>
          <a:xfrm>
            <a:off x="7067073" y="1752759"/>
            <a:ext cx="1325200" cy="353200"/>
          </a:xfrm>
          <a:prstGeom prst="rect">
            <a:avLst/>
          </a:prstGeom>
          <a:noFill/>
          <a:ln>
            <a:noFill/>
          </a:ln>
        </p:spPr>
        <p:txBody>
          <a:bodyPr spcFirstLastPara="1" wrap="square" lIns="121900" tIns="121900" rIns="121900" bIns="121900" anchor="b" anchorCtr="0">
            <a:noAutofit/>
          </a:bodyPr>
          <a:lstStyle/>
          <a:p>
            <a:pPr algn="ctr">
              <a:buClr>
                <a:srgbClr val="000000"/>
              </a:buClr>
              <a:buSzPts val="1100"/>
            </a:pPr>
            <a:r>
              <a:rPr lang="es" sz="1067" b="1">
                <a:solidFill>
                  <a:srgbClr val="000000"/>
                </a:solidFill>
              </a:rPr>
              <a:t>Protección de la Misión</a:t>
            </a:r>
            <a:endParaRPr sz="1067" b="1"/>
          </a:p>
        </p:txBody>
      </p:sp>
      <p:pic>
        <p:nvPicPr>
          <p:cNvPr id="1153" name="Google Shape;1153;p219" title="Gráfico"/>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007876" y="1990096"/>
            <a:ext cx="1046400" cy="1152051"/>
          </a:xfrm>
          <a:prstGeom prst="rect">
            <a:avLst/>
          </a:prstGeom>
          <a:noFill/>
          <a:ln>
            <a:noFill/>
          </a:ln>
        </p:spPr>
      </p:pic>
      <p:sp>
        <p:nvSpPr>
          <p:cNvPr id="1154" name="Google Shape;1154;p219"/>
          <p:cNvSpPr/>
          <p:nvPr/>
        </p:nvSpPr>
        <p:spPr>
          <a:xfrm>
            <a:off x="4233675" y="2268721"/>
            <a:ext cx="594800" cy="594800"/>
          </a:xfrm>
          <a:prstGeom prst="ellipse">
            <a:avLst/>
          </a:prstGeom>
          <a:solidFill>
            <a:srgbClr val="FFFFFF"/>
          </a:solidFill>
          <a:ln>
            <a:noFill/>
          </a:ln>
        </p:spPr>
        <p:txBody>
          <a:bodyPr spcFirstLastPara="1" wrap="square" lIns="121900" tIns="121900" rIns="121900" bIns="121900" anchor="ctr" anchorCtr="0">
            <a:noAutofit/>
          </a:bodyPr>
          <a:lstStyle/>
          <a:p>
            <a:endParaRPr sz="1200"/>
          </a:p>
        </p:txBody>
      </p:sp>
      <p:sp>
        <p:nvSpPr>
          <p:cNvPr id="1155" name="Google Shape;1155;p219"/>
          <p:cNvSpPr txBox="1"/>
          <p:nvPr/>
        </p:nvSpPr>
        <p:spPr>
          <a:xfrm>
            <a:off x="3868475" y="1752759"/>
            <a:ext cx="1325200" cy="353200"/>
          </a:xfrm>
          <a:prstGeom prst="rect">
            <a:avLst/>
          </a:prstGeom>
          <a:noFill/>
          <a:ln>
            <a:noFill/>
          </a:ln>
        </p:spPr>
        <p:txBody>
          <a:bodyPr spcFirstLastPara="1" wrap="square" lIns="121900" tIns="121900" rIns="121900" bIns="121900" anchor="b" anchorCtr="0">
            <a:noAutofit/>
          </a:bodyPr>
          <a:lstStyle/>
          <a:p>
            <a:pPr algn="ctr">
              <a:buClr>
                <a:srgbClr val="000000"/>
              </a:buClr>
              <a:buSzPts val="1100"/>
            </a:pPr>
            <a:r>
              <a:rPr lang="es" sz="1067" b="1">
                <a:solidFill>
                  <a:srgbClr val="000000"/>
                </a:solidFill>
              </a:rPr>
              <a:t>Ética y Transparencia</a:t>
            </a:r>
            <a:endParaRPr sz="1067" b="1">
              <a:solidFill>
                <a:srgbClr val="000000"/>
              </a:solidFill>
            </a:endParaRPr>
          </a:p>
        </p:txBody>
      </p:sp>
      <p:graphicFrame>
        <p:nvGraphicFramePr>
          <p:cNvPr id="1156" name="Google Shape;1156;p219"/>
          <p:cNvGraphicFramePr/>
          <p:nvPr/>
        </p:nvGraphicFramePr>
        <p:xfrm>
          <a:off x="3896075" y="2446780"/>
          <a:ext cx="1270000" cy="677672"/>
        </p:xfrm>
        <a:graphic>
          <a:graphicData uri="http://schemas.openxmlformats.org/drawingml/2006/table">
            <a:tbl>
              <a:tblPr>
                <a:noFill/>
              </a:tblPr>
              <a:tblGrid>
                <a:gridCol w="1270000">
                  <a:extLst>
                    <a:ext uri="{9D8B030D-6E8A-4147-A177-3AD203B41FA5}">
                      <a16:colId xmlns:a16="http://schemas.microsoft.com/office/drawing/2014/main" xmlns="" val="20000"/>
                    </a:ext>
                  </a:extLst>
                </a:gridCol>
              </a:tblGrid>
              <a:tr h="248751">
                <a:tc>
                  <a:txBody>
                    <a:bodyPr/>
                    <a:lstStyle/>
                    <a:p>
                      <a:pPr marL="0" lvl="0" indent="0" algn="ctr" rtl="0">
                        <a:lnSpc>
                          <a:spcPct val="115000"/>
                        </a:lnSpc>
                        <a:spcBef>
                          <a:spcPts val="0"/>
                        </a:spcBef>
                        <a:spcAft>
                          <a:spcPts val="0"/>
                        </a:spcAft>
                        <a:buNone/>
                      </a:pPr>
                      <a:r>
                        <a:rPr lang="es" sz="1200" b="1"/>
                        <a:t>62%</a:t>
                      </a:r>
                      <a:endParaRPr sz="1200" b="1"/>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0"/>
                  </a:ext>
                </a:extLst>
              </a:tr>
              <a:tr h="416560">
                <a:tc>
                  <a:txBody>
                    <a:bodyPr/>
                    <a:lstStyle/>
                    <a:p>
                      <a:pPr marL="0" lvl="0" indent="0" algn="l" rtl="0">
                        <a:spcBef>
                          <a:spcPts val="0"/>
                        </a:spcBef>
                        <a:spcAft>
                          <a:spcPts val="0"/>
                        </a:spcAft>
                        <a:buNone/>
                      </a:pPr>
                      <a:endParaRPr sz="2400"/>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1"/>
                  </a:ext>
                </a:extLst>
              </a:tr>
            </a:tbl>
          </a:graphicData>
        </a:graphic>
      </p:graphicFrame>
      <p:pic>
        <p:nvPicPr>
          <p:cNvPr id="1157" name="Google Shape;1157;p219" title="Gráfico"/>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5597828" y="1990121"/>
            <a:ext cx="1046400" cy="1152000"/>
          </a:xfrm>
          <a:prstGeom prst="rect">
            <a:avLst/>
          </a:prstGeom>
          <a:noFill/>
          <a:ln>
            <a:noFill/>
          </a:ln>
        </p:spPr>
      </p:pic>
      <p:sp>
        <p:nvSpPr>
          <p:cNvPr id="1158" name="Google Shape;1158;p219"/>
          <p:cNvSpPr/>
          <p:nvPr/>
        </p:nvSpPr>
        <p:spPr>
          <a:xfrm>
            <a:off x="5823627" y="2268721"/>
            <a:ext cx="594800" cy="594800"/>
          </a:xfrm>
          <a:prstGeom prst="ellipse">
            <a:avLst/>
          </a:prstGeom>
          <a:solidFill>
            <a:srgbClr val="FFFFFF"/>
          </a:solidFill>
          <a:ln>
            <a:noFill/>
          </a:ln>
        </p:spPr>
        <p:txBody>
          <a:bodyPr spcFirstLastPara="1" wrap="square" lIns="121900" tIns="121900" rIns="121900" bIns="121900" anchor="ctr" anchorCtr="0">
            <a:noAutofit/>
          </a:bodyPr>
          <a:lstStyle/>
          <a:p>
            <a:endParaRPr sz="1200"/>
          </a:p>
        </p:txBody>
      </p:sp>
      <p:sp>
        <p:nvSpPr>
          <p:cNvPr id="1159" name="Google Shape;1159;p219"/>
          <p:cNvSpPr txBox="1"/>
          <p:nvPr/>
        </p:nvSpPr>
        <p:spPr>
          <a:xfrm>
            <a:off x="5458427" y="1752759"/>
            <a:ext cx="1325200" cy="353200"/>
          </a:xfrm>
          <a:prstGeom prst="rect">
            <a:avLst/>
          </a:prstGeom>
          <a:noFill/>
          <a:ln>
            <a:noFill/>
          </a:ln>
        </p:spPr>
        <p:txBody>
          <a:bodyPr spcFirstLastPara="1" wrap="square" lIns="121900" tIns="121900" rIns="121900" bIns="121900" anchor="b" anchorCtr="0">
            <a:noAutofit/>
          </a:bodyPr>
          <a:lstStyle/>
          <a:p>
            <a:pPr algn="ctr">
              <a:buClr>
                <a:srgbClr val="000000"/>
              </a:buClr>
              <a:buSzPts val="1100"/>
            </a:pPr>
            <a:r>
              <a:rPr lang="es" sz="1067" b="1">
                <a:solidFill>
                  <a:srgbClr val="000000"/>
                </a:solidFill>
              </a:rPr>
              <a:t>Misión y Compromiso</a:t>
            </a:r>
            <a:endParaRPr sz="1067" b="1">
              <a:solidFill>
                <a:srgbClr val="000000"/>
              </a:solidFill>
            </a:endParaRPr>
          </a:p>
        </p:txBody>
      </p:sp>
      <p:graphicFrame>
        <p:nvGraphicFramePr>
          <p:cNvPr id="1160" name="Google Shape;1160;p219"/>
          <p:cNvGraphicFramePr/>
          <p:nvPr/>
        </p:nvGraphicFramePr>
        <p:xfrm>
          <a:off x="5486027" y="2446780"/>
          <a:ext cx="1270000" cy="677672"/>
        </p:xfrm>
        <a:graphic>
          <a:graphicData uri="http://schemas.openxmlformats.org/drawingml/2006/table">
            <a:tbl>
              <a:tblPr>
                <a:noFill/>
              </a:tblPr>
              <a:tblGrid>
                <a:gridCol w="1270000">
                  <a:extLst>
                    <a:ext uri="{9D8B030D-6E8A-4147-A177-3AD203B41FA5}">
                      <a16:colId xmlns:a16="http://schemas.microsoft.com/office/drawing/2014/main" xmlns="" val="20000"/>
                    </a:ext>
                  </a:extLst>
                </a:gridCol>
              </a:tblGrid>
              <a:tr h="248751">
                <a:tc>
                  <a:txBody>
                    <a:bodyPr/>
                    <a:lstStyle/>
                    <a:p>
                      <a:pPr marL="0" lvl="0" indent="0" algn="ctr" rtl="0">
                        <a:lnSpc>
                          <a:spcPct val="115000"/>
                        </a:lnSpc>
                        <a:spcBef>
                          <a:spcPts val="0"/>
                        </a:spcBef>
                        <a:spcAft>
                          <a:spcPts val="0"/>
                        </a:spcAft>
                        <a:buNone/>
                      </a:pPr>
                      <a:r>
                        <a:rPr lang="es" sz="1200" b="1"/>
                        <a:t>41%</a:t>
                      </a:r>
                      <a:endParaRPr sz="1200" b="1"/>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0"/>
                  </a:ext>
                </a:extLst>
              </a:tr>
              <a:tr h="416560">
                <a:tc>
                  <a:txBody>
                    <a:bodyPr/>
                    <a:lstStyle/>
                    <a:p>
                      <a:pPr marL="0" lvl="0" indent="0" algn="l" rtl="0">
                        <a:spcBef>
                          <a:spcPts val="0"/>
                        </a:spcBef>
                        <a:spcAft>
                          <a:spcPts val="0"/>
                        </a:spcAft>
                        <a:buNone/>
                      </a:pPr>
                      <a:endParaRPr sz="2400"/>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1"/>
                  </a:ext>
                </a:extLst>
              </a:tr>
            </a:tbl>
          </a:graphicData>
        </a:graphic>
      </p:graphicFrame>
      <p:graphicFrame>
        <p:nvGraphicFramePr>
          <p:cNvPr id="1161" name="Google Shape;1161;p219"/>
          <p:cNvGraphicFramePr/>
          <p:nvPr/>
        </p:nvGraphicFramePr>
        <p:xfrm>
          <a:off x="2326107" y="2291294"/>
          <a:ext cx="1270000" cy="887984"/>
        </p:xfrm>
        <a:graphic>
          <a:graphicData uri="http://schemas.openxmlformats.org/drawingml/2006/table">
            <a:tbl>
              <a:tblPr>
                <a:noFill/>
              </a:tblPr>
              <a:tblGrid>
                <a:gridCol w="1270000">
                  <a:extLst>
                    <a:ext uri="{9D8B030D-6E8A-4147-A177-3AD203B41FA5}">
                      <a16:colId xmlns:a16="http://schemas.microsoft.com/office/drawing/2014/main" xmlns="" val="20000"/>
                    </a:ext>
                  </a:extLst>
                </a:gridCol>
              </a:tblGrid>
              <a:tr h="446701">
                <a:tc>
                  <a:txBody>
                    <a:bodyPr/>
                    <a:lstStyle/>
                    <a:p>
                      <a:pPr marL="0" lvl="0" indent="0" algn="ctr" rtl="0">
                        <a:lnSpc>
                          <a:spcPct val="115000"/>
                        </a:lnSpc>
                        <a:spcBef>
                          <a:spcPts val="0"/>
                        </a:spcBef>
                        <a:spcAft>
                          <a:spcPts val="0"/>
                        </a:spcAft>
                        <a:buNone/>
                      </a:pPr>
                      <a:r>
                        <a:rPr lang="es" sz="2400" b="1">
                          <a:solidFill>
                            <a:srgbClr val="F4790F"/>
                          </a:solidFill>
                        </a:rPr>
                        <a:t>34%</a:t>
                      </a:r>
                      <a:endParaRPr sz="2400" b="1">
                        <a:solidFill>
                          <a:srgbClr val="F4790F"/>
                        </a:solidFill>
                      </a:endParaRPr>
                    </a:p>
                  </a:txBody>
                  <a:tcPr marL="38100" marR="38100" marT="25400" marB="25400" anchor="b"/>
                </a:tc>
                <a:extLst>
                  <a:ext uri="{0D108BD9-81ED-4DB2-BD59-A6C34878D82A}">
                    <a16:rowId xmlns:a16="http://schemas.microsoft.com/office/drawing/2014/main" xmlns="" val="10000"/>
                  </a:ext>
                </a:extLst>
              </a:tr>
              <a:tr h="416560">
                <a:tc>
                  <a:txBody>
                    <a:bodyPr/>
                    <a:lstStyle/>
                    <a:p>
                      <a:pPr marL="0" lvl="0" indent="0" algn="l" rtl="0">
                        <a:spcBef>
                          <a:spcPts val="0"/>
                        </a:spcBef>
                        <a:spcAft>
                          <a:spcPts val="0"/>
                        </a:spcAft>
                        <a:buNone/>
                      </a:pPr>
                      <a:endParaRPr sz="2400"/>
                    </a:p>
                  </a:txBody>
                  <a:tcPr marL="38100" marR="38100" marT="25400" marB="25400" anchor="b"/>
                </a:tc>
                <a:extLst>
                  <a:ext uri="{0D108BD9-81ED-4DB2-BD59-A6C34878D82A}">
                    <a16:rowId xmlns:a16="http://schemas.microsoft.com/office/drawing/2014/main" xmlns="" val="10001"/>
                  </a:ext>
                </a:extLst>
              </a:tr>
            </a:tbl>
          </a:graphicData>
        </a:graphic>
      </p:graphicFrame>
      <p:cxnSp>
        <p:nvCxnSpPr>
          <p:cNvPr id="1162" name="Google Shape;1162;p219"/>
          <p:cNvCxnSpPr/>
          <p:nvPr/>
        </p:nvCxnSpPr>
        <p:spPr>
          <a:xfrm>
            <a:off x="3499333" y="2258533"/>
            <a:ext cx="0" cy="494800"/>
          </a:xfrm>
          <a:prstGeom prst="straightConnector1">
            <a:avLst/>
          </a:prstGeom>
          <a:noFill/>
          <a:ln w="9525" cap="flat" cmpd="sng">
            <a:solidFill>
              <a:srgbClr val="EFEFEF"/>
            </a:solidFill>
            <a:prstDash val="solid"/>
            <a:round/>
            <a:headEnd type="none" w="med" len="med"/>
            <a:tailEnd type="none" w="med" len="med"/>
          </a:ln>
        </p:spPr>
      </p:cxnSp>
      <p:cxnSp>
        <p:nvCxnSpPr>
          <p:cNvPr id="1163" name="Google Shape;1163;p219"/>
          <p:cNvCxnSpPr/>
          <p:nvPr/>
        </p:nvCxnSpPr>
        <p:spPr>
          <a:xfrm>
            <a:off x="3499333" y="2265879"/>
            <a:ext cx="0" cy="494800"/>
          </a:xfrm>
          <a:prstGeom prst="straightConnector1">
            <a:avLst/>
          </a:prstGeom>
          <a:noFill/>
          <a:ln w="9525" cap="flat" cmpd="sng">
            <a:solidFill>
              <a:srgbClr val="00B0BD"/>
            </a:solidFill>
            <a:prstDash val="solid"/>
            <a:round/>
            <a:headEnd type="none" w="med" len="med"/>
            <a:tailEnd type="none" w="med" len="med"/>
          </a:ln>
        </p:spPr>
      </p:cxnSp>
      <p:sp>
        <p:nvSpPr>
          <p:cNvPr id="1164" name="Google Shape;1164;p219"/>
          <p:cNvSpPr txBox="1"/>
          <p:nvPr/>
        </p:nvSpPr>
        <p:spPr>
          <a:xfrm>
            <a:off x="2242875" y="1651159"/>
            <a:ext cx="1325200" cy="353200"/>
          </a:xfrm>
          <a:prstGeom prst="rect">
            <a:avLst/>
          </a:prstGeom>
          <a:noFill/>
          <a:ln>
            <a:noFill/>
          </a:ln>
        </p:spPr>
        <p:txBody>
          <a:bodyPr spcFirstLastPara="1" wrap="square" lIns="121900" tIns="121900" rIns="121900" bIns="121900" anchor="b" anchorCtr="0">
            <a:noAutofit/>
          </a:bodyPr>
          <a:lstStyle/>
          <a:p>
            <a:pPr algn="ctr">
              <a:buClr>
                <a:srgbClr val="000000"/>
              </a:buClr>
              <a:buSzPts val="1100"/>
            </a:pPr>
            <a:r>
              <a:rPr lang="es" sz="1067" b="1">
                <a:solidFill>
                  <a:srgbClr val="00B0BD"/>
                </a:solidFill>
              </a:rPr>
              <a:t>Desempeño promedio área</a:t>
            </a:r>
            <a:endParaRPr sz="1067" b="1">
              <a:solidFill>
                <a:srgbClr val="00B0BD"/>
              </a:solidFill>
            </a:endParaRPr>
          </a:p>
        </p:txBody>
      </p:sp>
      <p:graphicFrame>
        <p:nvGraphicFramePr>
          <p:cNvPr id="1165" name="Google Shape;1165;p219"/>
          <p:cNvGraphicFramePr/>
          <p:nvPr/>
        </p:nvGraphicFramePr>
        <p:xfrm>
          <a:off x="833518" y="3508546"/>
          <a:ext cx="9468832" cy="2582899"/>
        </p:xfrm>
        <a:graphic>
          <a:graphicData uri="http://schemas.openxmlformats.org/drawingml/2006/table">
            <a:tbl>
              <a:tblPr>
                <a:noFill/>
              </a:tblPr>
              <a:tblGrid>
                <a:gridCol w="1837667">
                  <a:extLst>
                    <a:ext uri="{9D8B030D-6E8A-4147-A177-3AD203B41FA5}">
                      <a16:colId xmlns:a16="http://schemas.microsoft.com/office/drawing/2014/main" xmlns="" val="20000"/>
                    </a:ext>
                  </a:extLst>
                </a:gridCol>
                <a:gridCol w="1526233">
                  <a:extLst>
                    <a:ext uri="{9D8B030D-6E8A-4147-A177-3AD203B41FA5}">
                      <a16:colId xmlns:a16="http://schemas.microsoft.com/office/drawing/2014/main" xmlns="" val="20001"/>
                    </a:ext>
                  </a:extLst>
                </a:gridCol>
                <a:gridCol w="1526233">
                  <a:extLst>
                    <a:ext uri="{9D8B030D-6E8A-4147-A177-3AD203B41FA5}">
                      <a16:colId xmlns:a16="http://schemas.microsoft.com/office/drawing/2014/main" xmlns="" val="20002"/>
                    </a:ext>
                  </a:extLst>
                </a:gridCol>
                <a:gridCol w="1526233">
                  <a:extLst>
                    <a:ext uri="{9D8B030D-6E8A-4147-A177-3AD203B41FA5}">
                      <a16:colId xmlns:a16="http://schemas.microsoft.com/office/drawing/2014/main" xmlns="" val="20003"/>
                    </a:ext>
                  </a:extLst>
                </a:gridCol>
                <a:gridCol w="1526233">
                  <a:extLst>
                    <a:ext uri="{9D8B030D-6E8A-4147-A177-3AD203B41FA5}">
                      <a16:colId xmlns:a16="http://schemas.microsoft.com/office/drawing/2014/main" xmlns="" val="20004"/>
                    </a:ext>
                  </a:extLst>
                </a:gridCol>
                <a:gridCol w="1526233">
                  <a:extLst>
                    <a:ext uri="{9D8B030D-6E8A-4147-A177-3AD203B41FA5}">
                      <a16:colId xmlns:a16="http://schemas.microsoft.com/office/drawing/2014/main" xmlns="" val="20005"/>
                    </a:ext>
                  </a:extLst>
                </a:gridCol>
              </a:tblGrid>
              <a:tr h="426680">
                <a:tc>
                  <a:txBody>
                    <a:bodyPr/>
                    <a:lstStyle/>
                    <a:p>
                      <a:pPr marL="0" lvl="0" indent="0" algn="ctr" rtl="0">
                        <a:spcBef>
                          <a:spcPts val="0"/>
                        </a:spcBef>
                        <a:spcAft>
                          <a:spcPts val="0"/>
                        </a:spcAft>
                        <a:buNone/>
                      </a:pPr>
                      <a:endParaRPr sz="1200"/>
                    </a:p>
                  </a:txBody>
                  <a:tcPr marL="121900" marR="121900" marT="121900" marB="121900" anchor="ctr">
                    <a:lnL w="9525" cap="flat" cmpd="sng">
                      <a:solidFill>
                        <a:srgbClr val="9E9E9E">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DC1E25">
                          <a:alpha val="0"/>
                        </a:srgbClr>
                      </a:solidFill>
                      <a:prstDash val="solid"/>
                      <a:round/>
                      <a:headEnd type="none" w="sm" len="sm"/>
                      <a:tailEnd type="none" w="sm" len="sm"/>
                    </a:lnB>
                  </a:tcPr>
                </a:tc>
                <a:tc gridSpan="5">
                  <a:txBody>
                    <a:bodyPr/>
                    <a:lstStyle/>
                    <a:p>
                      <a:pPr marL="0" lvl="0" indent="0" algn="ctr" rtl="0">
                        <a:lnSpc>
                          <a:spcPct val="115000"/>
                        </a:lnSpc>
                        <a:spcBef>
                          <a:spcPts val="0"/>
                        </a:spcBef>
                        <a:spcAft>
                          <a:spcPts val="0"/>
                        </a:spcAft>
                        <a:buNone/>
                      </a:pPr>
                      <a:r>
                        <a:rPr lang="es" sz="1200" b="1">
                          <a:solidFill>
                            <a:srgbClr val="FFFFFF"/>
                          </a:solidFill>
                        </a:rPr>
                        <a:t>Sector</a:t>
                      </a:r>
                      <a:endParaRPr sz="1200" b="1">
                        <a:solidFill>
                          <a:srgbClr val="FFFFFF"/>
                        </a:solidFill>
                      </a:endParaRPr>
                    </a:p>
                  </a:txBody>
                  <a:tcPr marL="38100" marR="38100" marT="25400" marB="25400" anchor="ctr">
                    <a:lnL w="9475" cap="flat" cmpd="sng">
                      <a:solidFill>
                        <a:srgbClr val="CCCCCC">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000000">
                          <a:alpha val="0"/>
                        </a:srgbClr>
                      </a:solidFill>
                      <a:prstDash val="solid"/>
                      <a:round/>
                      <a:headEnd type="none" w="sm" len="sm"/>
                      <a:tailEnd type="none" w="sm" len="sm"/>
                    </a:lnB>
                    <a:solidFill>
                      <a:srgbClr val="00B0B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495233">
                <a:tc>
                  <a:txBody>
                    <a:bodyPr/>
                    <a:lstStyle/>
                    <a:p>
                      <a:pPr marL="0" lvl="0" indent="0" algn="ctr" rtl="0">
                        <a:spcBef>
                          <a:spcPts val="0"/>
                        </a:spcBef>
                        <a:spcAft>
                          <a:spcPts val="0"/>
                        </a:spcAft>
                        <a:buNone/>
                      </a:pPr>
                      <a:r>
                        <a:rPr lang="es" sz="1200" b="1"/>
                        <a:t>Sub-área de Impacto</a:t>
                      </a:r>
                      <a:endParaRPr sz="1200" b="1"/>
                    </a:p>
                  </a:txBody>
                  <a:tcPr marL="121900" marR="121900" marT="121900" marB="121900" anchor="ctr">
                    <a:lnL w="9525" cap="flat" cmpd="sng">
                      <a:solidFill>
                        <a:srgbClr val="DC1E25">
                          <a:alpha val="0"/>
                        </a:srgbClr>
                      </a:solidFill>
                      <a:prstDash val="solid"/>
                      <a:round/>
                      <a:headEnd type="none" w="sm" len="sm"/>
                      <a:tailEnd type="none" w="sm" len="sm"/>
                    </a:lnL>
                    <a:lnR w="9475" cap="flat" cmpd="sng">
                      <a:solidFill>
                        <a:srgbClr val="DC1E25">
                          <a:alpha val="0"/>
                        </a:srgbClr>
                      </a:solidFill>
                      <a:prstDash val="solid"/>
                      <a:round/>
                      <a:headEnd type="none" w="sm" len="sm"/>
                      <a:tailEnd type="none" w="sm" len="sm"/>
                    </a:lnR>
                    <a:lnT w="9525" cap="flat" cmpd="sng">
                      <a:solidFill>
                        <a:srgbClr val="DC1E25">
                          <a:alpha val="0"/>
                        </a:srgbClr>
                      </a:solidFill>
                      <a:prstDash val="solid"/>
                      <a:round/>
                      <a:headEnd type="none" w="sm" len="sm"/>
                      <a:tailEnd type="none" w="sm" len="sm"/>
                    </a:lnT>
                    <a:lnB w="9525" cap="flat" cmpd="sng">
                      <a:solidFill>
                        <a:srgbClr val="DC1E25">
                          <a:alpha val="0"/>
                        </a:srgbClr>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s" sz="1200" b="1"/>
                        <a:t>Agricultura</a:t>
                      </a:r>
                      <a:endParaRPr sz="1200" b="1"/>
                    </a:p>
                  </a:txBody>
                  <a:tcPr marL="38100" marR="38100" marT="25400" marB="25400" anchor="ctr">
                    <a:lnL w="9475" cap="flat" cmpd="sng">
                      <a:solidFill>
                        <a:srgbClr val="DC1E25">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475" cap="flat" cmpd="sng">
                      <a:solidFill>
                        <a:srgbClr val="000000">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s" sz="1200" b="1"/>
                        <a:t>Manufactura</a:t>
                      </a:r>
                      <a:endParaRPr sz="1200" b="1"/>
                    </a:p>
                  </a:txBody>
                  <a:tcPr marL="38100" marR="38100" marT="25400" marB="25400" anchor="ctr">
                    <a:lnL w="9475" cap="flat" cmpd="sng">
                      <a:solidFill>
                        <a:srgbClr val="000000">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475" cap="flat" cmpd="sng">
                      <a:solidFill>
                        <a:srgbClr val="000000">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s" sz="1200" b="1"/>
                        <a:t>Retail</a:t>
                      </a:r>
                      <a:endParaRPr sz="1200" b="1"/>
                    </a:p>
                  </a:txBody>
                  <a:tcPr marL="38100" marR="38100" marT="25400" marB="25400" anchor="ctr">
                    <a:lnL w="9475" cap="flat" cmpd="sng">
                      <a:solidFill>
                        <a:srgbClr val="000000">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475" cap="flat" cmpd="sng">
                      <a:solidFill>
                        <a:srgbClr val="000000">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s" sz="1200" b="1"/>
                        <a:t>Servicios Huella Pequeña</a:t>
                      </a:r>
                      <a:endParaRPr sz="1200" b="1"/>
                    </a:p>
                  </a:txBody>
                  <a:tcPr marL="38100" marR="38100" marT="25400" marB="25400" anchor="ctr">
                    <a:lnL w="9475" cap="flat" cmpd="sng">
                      <a:solidFill>
                        <a:srgbClr val="000000">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475" cap="flat" cmpd="sng">
                      <a:solidFill>
                        <a:srgbClr val="000000">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s" sz="1200" b="1"/>
                        <a:t>Servicios Huella Significativa</a:t>
                      </a:r>
                      <a:endParaRPr sz="1200" b="1"/>
                    </a:p>
                  </a:txBody>
                  <a:tcPr marL="38100" marR="38100" marT="25400" marB="25400" anchor="ctr">
                    <a:lnL w="9475" cap="flat" cmpd="sng">
                      <a:solidFill>
                        <a:srgbClr val="000000">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475" cap="flat" cmpd="sng">
                      <a:solidFill>
                        <a:srgbClr val="000000">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solidFill>
                      <a:srgbClr val="CFE2F3"/>
                    </a:solidFill>
                  </a:tcPr>
                </a:tc>
                <a:extLst>
                  <a:ext uri="{0D108BD9-81ED-4DB2-BD59-A6C34878D82A}">
                    <a16:rowId xmlns:a16="http://schemas.microsoft.com/office/drawing/2014/main" xmlns="" val="10001"/>
                  </a:ext>
                </a:extLst>
              </a:tr>
              <a:tr h="495233">
                <a:tc>
                  <a:txBody>
                    <a:bodyPr/>
                    <a:lstStyle/>
                    <a:p>
                      <a:pPr marL="0" lvl="0" indent="0" algn="ctr" rtl="0">
                        <a:spcBef>
                          <a:spcPts val="0"/>
                        </a:spcBef>
                        <a:spcAft>
                          <a:spcPts val="0"/>
                        </a:spcAft>
                        <a:buNone/>
                      </a:pPr>
                      <a:r>
                        <a:rPr lang="es" sz="1200" b="1">
                          <a:solidFill>
                            <a:srgbClr val="000000"/>
                          </a:solidFill>
                        </a:rPr>
                        <a:t>Misión y compromiso</a:t>
                      </a:r>
                      <a:endParaRPr sz="1200"/>
                    </a:p>
                  </a:txBody>
                  <a:tcPr marL="121900" marR="121900" marT="121900" marB="121900" anchor="ctr">
                    <a:lnL w="9525" cap="flat" cmpd="sng">
                      <a:solidFill>
                        <a:srgbClr val="9E9E9E">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525" cap="flat" cmpd="sng">
                      <a:solidFill>
                        <a:srgbClr val="DC1E25">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100"/>
                        <a:t>48%</a:t>
                      </a:r>
                      <a:endParaRPr sz="1100"/>
                    </a:p>
                  </a:txBody>
                  <a:tcPr marL="38100" marR="38100" marT="25400" marB="25400" anchor="ctr">
                    <a:lnL w="9475" cap="flat" cmpd="sng">
                      <a:solidFill>
                        <a:srgbClr val="000000">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100"/>
                        <a:t>46%</a:t>
                      </a:r>
                      <a:endParaRPr sz="1100"/>
                    </a:p>
                  </a:txBody>
                  <a:tcPr marL="38100" marR="38100" marT="25400" marB="25400" anchor="ctr">
                    <a:lnL w="9475" cap="flat" cmpd="sng">
                      <a:solidFill>
                        <a:srgbClr val="CCCCCC">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100"/>
                        <a:t>23%</a:t>
                      </a:r>
                      <a:endParaRPr sz="1100"/>
                    </a:p>
                  </a:txBody>
                  <a:tcPr marL="38100" marR="38100" marT="25400" marB="25400" anchor="ctr">
                    <a:lnL w="9475" cap="flat" cmpd="sng">
                      <a:solidFill>
                        <a:srgbClr val="CCCCCC">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100"/>
                        <a:t>28%</a:t>
                      </a:r>
                      <a:endParaRPr sz="1100"/>
                    </a:p>
                  </a:txBody>
                  <a:tcPr marL="38100" marR="38100" marT="25400" marB="25400" anchor="ctr">
                    <a:lnL w="9475" cap="flat" cmpd="sng">
                      <a:solidFill>
                        <a:srgbClr val="CCCCCC">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100"/>
                        <a:t>63%</a:t>
                      </a:r>
                      <a:endParaRPr sz="1100"/>
                    </a:p>
                  </a:txBody>
                  <a:tcPr marL="38100" marR="38100" marT="25400" marB="25400" anchor="ctr">
                    <a:lnL w="9475" cap="flat" cmpd="sng">
                      <a:solidFill>
                        <a:srgbClr val="CCCCCC">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xmlns="" val="10002"/>
                  </a:ext>
                </a:extLst>
              </a:tr>
              <a:tr h="495233">
                <a:tc>
                  <a:txBody>
                    <a:bodyPr/>
                    <a:lstStyle/>
                    <a:p>
                      <a:pPr marL="0" lvl="0" indent="0" algn="ctr" rtl="0">
                        <a:spcBef>
                          <a:spcPts val="0"/>
                        </a:spcBef>
                        <a:spcAft>
                          <a:spcPts val="0"/>
                        </a:spcAft>
                        <a:buNone/>
                      </a:pPr>
                      <a:r>
                        <a:rPr lang="es" sz="1200" b="1">
                          <a:solidFill>
                            <a:srgbClr val="000000"/>
                          </a:solidFill>
                        </a:rPr>
                        <a:t>Ética y transparencia</a:t>
                      </a:r>
                      <a:endParaRPr sz="1200"/>
                    </a:p>
                  </a:txBody>
                  <a:tcPr marL="121900" marR="121900" marT="121900" marB="121900" anchor="ctr">
                    <a:lnL w="9525" cap="flat" cmpd="sng">
                      <a:solidFill>
                        <a:srgbClr val="9E9E9E">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100"/>
                        <a:t>50%</a:t>
                      </a:r>
                      <a:endParaRPr sz="1100"/>
                    </a:p>
                  </a:txBody>
                  <a:tcPr marL="38100" marR="38100" marT="25400" marB="25400" anchor="ctr">
                    <a:lnL w="9475" cap="flat" cmpd="sng">
                      <a:solidFill>
                        <a:srgbClr val="000000">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100"/>
                        <a:t>63%</a:t>
                      </a:r>
                      <a:endParaRPr sz="1100"/>
                    </a:p>
                  </a:txBody>
                  <a:tcPr marL="38100" marR="38100" marT="25400" marB="25400" anchor="ctr">
                    <a:lnL w="9475" cap="flat" cmpd="sng">
                      <a:solidFill>
                        <a:srgbClr val="CCCCCC">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100"/>
                        <a:t>71%</a:t>
                      </a:r>
                      <a:endParaRPr sz="1100"/>
                    </a:p>
                  </a:txBody>
                  <a:tcPr marL="38100" marR="38100" marT="25400" marB="25400" anchor="ctr">
                    <a:lnL w="9475" cap="flat" cmpd="sng">
                      <a:solidFill>
                        <a:srgbClr val="CCCCCC">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100"/>
                        <a:t>60%</a:t>
                      </a:r>
                      <a:endParaRPr sz="1100"/>
                    </a:p>
                  </a:txBody>
                  <a:tcPr marL="38100" marR="38100" marT="25400" marB="25400" anchor="ctr">
                    <a:lnL w="9475" cap="flat" cmpd="sng">
                      <a:solidFill>
                        <a:srgbClr val="CCCCCC">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100"/>
                        <a:t>71%</a:t>
                      </a:r>
                      <a:endParaRPr sz="1100"/>
                    </a:p>
                  </a:txBody>
                  <a:tcPr marL="38100" marR="38100" marT="25400" marB="25400" anchor="ctr">
                    <a:lnL w="9475" cap="flat" cmpd="sng">
                      <a:solidFill>
                        <a:srgbClr val="CCCCCC">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3"/>
                  </a:ext>
                </a:extLst>
              </a:tr>
              <a:tr h="670520">
                <a:tc>
                  <a:txBody>
                    <a:bodyPr/>
                    <a:lstStyle/>
                    <a:p>
                      <a:pPr marL="0" lvl="0" indent="0" algn="ctr" rtl="0">
                        <a:spcBef>
                          <a:spcPts val="0"/>
                        </a:spcBef>
                        <a:spcAft>
                          <a:spcPts val="0"/>
                        </a:spcAft>
                        <a:buNone/>
                      </a:pPr>
                      <a:r>
                        <a:rPr lang="es" sz="1200" b="1">
                          <a:solidFill>
                            <a:srgbClr val="000000"/>
                          </a:solidFill>
                        </a:rPr>
                        <a:t>Protección de la misión </a:t>
                      </a:r>
                      <a:r>
                        <a:rPr lang="es" sz="1600" b="1">
                          <a:solidFill>
                            <a:srgbClr val="DC1E25"/>
                          </a:solidFill>
                        </a:rPr>
                        <a:t>*</a:t>
                      </a:r>
                      <a:endParaRPr sz="1600">
                        <a:solidFill>
                          <a:srgbClr val="DC1E25"/>
                        </a:solidFill>
                      </a:endParaRPr>
                    </a:p>
                  </a:txBody>
                  <a:tcPr marL="121900" marR="121900" marT="121900" marB="121900" anchor="ctr">
                    <a:lnL w="9525" cap="flat" cmpd="sng">
                      <a:solidFill>
                        <a:srgbClr val="9E9E9E">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100"/>
                        <a:t>0%</a:t>
                      </a:r>
                      <a:endParaRPr sz="1100"/>
                    </a:p>
                  </a:txBody>
                  <a:tcPr marL="38100" marR="38100" marT="25400" marB="25400" anchor="ctr">
                    <a:lnL w="9475" cap="flat" cmpd="sng">
                      <a:solidFill>
                        <a:srgbClr val="000000">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100"/>
                        <a:t>8%</a:t>
                      </a:r>
                      <a:endParaRPr sz="1100"/>
                    </a:p>
                  </a:txBody>
                  <a:tcPr marL="38100" marR="38100" marT="25400" marB="25400" anchor="ctr">
                    <a:lnL w="9475" cap="flat" cmpd="sng">
                      <a:solidFill>
                        <a:srgbClr val="CCCCCC">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100"/>
                        <a:t>0%</a:t>
                      </a:r>
                      <a:endParaRPr sz="1100"/>
                    </a:p>
                  </a:txBody>
                  <a:tcPr marL="38100" marR="38100" marT="25400" marB="25400" anchor="ctr">
                    <a:lnL w="9475" cap="flat" cmpd="sng">
                      <a:solidFill>
                        <a:srgbClr val="CCCCCC">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100"/>
                        <a:t>23%</a:t>
                      </a:r>
                      <a:endParaRPr sz="1100"/>
                    </a:p>
                  </a:txBody>
                  <a:tcPr marL="38100" marR="38100" marT="25400" marB="25400" anchor="ctr">
                    <a:lnL w="9475" cap="flat" cmpd="sng">
                      <a:solidFill>
                        <a:srgbClr val="CCCCCC">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100"/>
                        <a:t>25%</a:t>
                      </a:r>
                      <a:endParaRPr sz="1100"/>
                    </a:p>
                  </a:txBody>
                  <a:tcPr marL="38100" marR="38100" marT="25400" marB="25400" anchor="ctr">
                    <a:lnL w="9475" cap="flat" cmpd="sng">
                      <a:solidFill>
                        <a:srgbClr val="CCCCCC">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xmlns="" val="10004"/>
                  </a:ext>
                </a:extLst>
              </a:tr>
            </a:tbl>
          </a:graphicData>
        </a:graphic>
      </p:graphicFrame>
      <p:sp>
        <p:nvSpPr>
          <p:cNvPr id="1166" name="Google Shape;1166;p219"/>
          <p:cNvSpPr/>
          <p:nvPr/>
        </p:nvSpPr>
        <p:spPr>
          <a:xfrm>
            <a:off x="9736256" y="5141264"/>
            <a:ext cx="151600" cy="144000"/>
          </a:xfrm>
          <a:prstGeom prst="star5">
            <a:avLst>
              <a:gd name="adj" fmla="val 19098"/>
              <a:gd name="hf" fmla="val 105146"/>
              <a:gd name="vf" fmla="val 110557"/>
            </a:avLst>
          </a:prstGeom>
          <a:solidFill>
            <a:srgbClr val="FFD966"/>
          </a:solidFill>
          <a:ln w="9525" cap="flat" cmpd="sng">
            <a:solidFill>
              <a:srgbClr val="FFAB40"/>
            </a:solidFill>
            <a:prstDash val="solid"/>
            <a:round/>
            <a:headEnd type="none" w="sm" len="sm"/>
            <a:tailEnd type="none" w="sm" len="sm"/>
          </a:ln>
        </p:spPr>
        <p:txBody>
          <a:bodyPr spcFirstLastPara="1" wrap="square" lIns="121900" tIns="121900" rIns="121900" bIns="121900" anchor="ctr" anchorCtr="0">
            <a:noAutofit/>
          </a:bodyPr>
          <a:lstStyle/>
          <a:p>
            <a:pPr algn="just"/>
            <a:endParaRPr sz="1733" i="1"/>
          </a:p>
        </p:txBody>
      </p:sp>
      <p:sp>
        <p:nvSpPr>
          <p:cNvPr id="1167" name="Google Shape;1167;p219"/>
          <p:cNvSpPr/>
          <p:nvPr/>
        </p:nvSpPr>
        <p:spPr>
          <a:xfrm>
            <a:off x="6701165" y="5141264"/>
            <a:ext cx="151600" cy="144000"/>
          </a:xfrm>
          <a:prstGeom prst="star5">
            <a:avLst>
              <a:gd name="adj" fmla="val 19098"/>
              <a:gd name="hf" fmla="val 105146"/>
              <a:gd name="vf" fmla="val 110557"/>
            </a:avLst>
          </a:prstGeom>
          <a:solidFill>
            <a:srgbClr val="FFD966"/>
          </a:solidFill>
          <a:ln w="9525" cap="flat" cmpd="sng">
            <a:solidFill>
              <a:srgbClr val="FFAB40"/>
            </a:solidFill>
            <a:prstDash val="solid"/>
            <a:round/>
            <a:headEnd type="none" w="sm" len="sm"/>
            <a:tailEnd type="none" w="sm" len="sm"/>
          </a:ln>
        </p:spPr>
        <p:txBody>
          <a:bodyPr spcFirstLastPara="1" wrap="square" lIns="121900" tIns="121900" rIns="121900" bIns="121900" anchor="ctr" anchorCtr="0">
            <a:noAutofit/>
          </a:bodyPr>
          <a:lstStyle/>
          <a:p>
            <a:pPr algn="just"/>
            <a:endParaRPr sz="1733" i="1"/>
          </a:p>
        </p:txBody>
      </p:sp>
      <p:sp>
        <p:nvSpPr>
          <p:cNvPr id="1168" name="Google Shape;1168;p219"/>
          <p:cNvSpPr/>
          <p:nvPr/>
        </p:nvSpPr>
        <p:spPr>
          <a:xfrm>
            <a:off x="6715165" y="4676173"/>
            <a:ext cx="123600" cy="87600"/>
          </a:xfrm>
          <a:prstGeom prst="doubleWave">
            <a:avLst>
              <a:gd name="adj1" fmla="val 6250"/>
              <a:gd name="adj2" fmla="val 0"/>
            </a:avLst>
          </a:prstGeom>
          <a:solidFill>
            <a:srgbClr val="DC1E25"/>
          </a:solidFill>
          <a:ln w="9525" cap="flat" cmpd="sng">
            <a:solidFill>
              <a:srgbClr val="B02C2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1375176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sp>
        <p:nvSpPr>
          <p:cNvPr id="1173" name="Google Shape;1173;p220"/>
          <p:cNvSpPr/>
          <p:nvPr/>
        </p:nvSpPr>
        <p:spPr>
          <a:xfrm>
            <a:off x="-1" y="-67"/>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sp>
        <p:nvSpPr>
          <p:cNvPr id="1174" name="Google Shape;1174;p220"/>
          <p:cNvSpPr/>
          <p:nvPr/>
        </p:nvSpPr>
        <p:spPr>
          <a:xfrm>
            <a:off x="10591572" y="-67"/>
            <a:ext cx="1084400" cy="1446000"/>
          </a:xfrm>
          <a:prstGeom prst="rect">
            <a:avLst/>
          </a:prstGeom>
          <a:solidFill>
            <a:srgbClr val="DC1E25"/>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pic>
        <p:nvPicPr>
          <p:cNvPr id="1175" name="Google Shape;1175;p220" descr="Google Shape;5818;p127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33530" y="116982"/>
            <a:ext cx="1200257" cy="1211892"/>
          </a:xfrm>
          <a:prstGeom prst="rect">
            <a:avLst/>
          </a:prstGeom>
          <a:noFill/>
          <a:ln>
            <a:noFill/>
          </a:ln>
        </p:spPr>
      </p:pic>
      <p:sp>
        <p:nvSpPr>
          <p:cNvPr id="1176" name="Google Shape;1176;p220"/>
          <p:cNvSpPr/>
          <p:nvPr/>
        </p:nvSpPr>
        <p:spPr>
          <a:xfrm>
            <a:off x="-1" y="6652000"/>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pic>
        <p:nvPicPr>
          <p:cNvPr id="1177" name="Google Shape;1177;p220" title="Gráfico"/>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097172" y="1873877"/>
            <a:ext cx="1046400" cy="1152000"/>
          </a:xfrm>
          <a:prstGeom prst="rect">
            <a:avLst/>
          </a:prstGeom>
          <a:noFill/>
          <a:ln>
            <a:noFill/>
          </a:ln>
        </p:spPr>
      </p:pic>
      <p:pic>
        <p:nvPicPr>
          <p:cNvPr id="1178" name="Google Shape;1178;p22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347325" y="1913981"/>
            <a:ext cx="784000" cy="784000"/>
          </a:xfrm>
          <a:prstGeom prst="rect">
            <a:avLst/>
          </a:prstGeom>
          <a:noFill/>
          <a:ln>
            <a:noFill/>
          </a:ln>
        </p:spPr>
      </p:pic>
      <p:sp>
        <p:nvSpPr>
          <p:cNvPr id="1179" name="Google Shape;1179;p220"/>
          <p:cNvSpPr/>
          <p:nvPr/>
        </p:nvSpPr>
        <p:spPr>
          <a:xfrm>
            <a:off x="1333035" y="1893735"/>
            <a:ext cx="824800" cy="824800"/>
          </a:xfrm>
          <a:prstGeom prst="ellipse">
            <a:avLst/>
          </a:prstGeom>
          <a:noFill/>
          <a:ln w="38100" cap="flat" cmpd="sng">
            <a:solidFill>
              <a:srgbClr val="00B0B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0" name="Google Shape;1180;p220"/>
          <p:cNvSpPr txBox="1"/>
          <p:nvPr/>
        </p:nvSpPr>
        <p:spPr>
          <a:xfrm rot="-5400856">
            <a:off x="112197" y="2102067"/>
            <a:ext cx="1606000" cy="408000"/>
          </a:xfrm>
          <a:prstGeom prst="rect">
            <a:avLst/>
          </a:prstGeom>
          <a:noFill/>
          <a:ln>
            <a:noFill/>
          </a:ln>
        </p:spPr>
        <p:txBody>
          <a:bodyPr spcFirstLastPara="1" wrap="square" lIns="121900" tIns="121900" rIns="121900" bIns="121900" anchor="ctr" anchorCtr="0">
            <a:noAutofit/>
          </a:bodyPr>
          <a:lstStyle/>
          <a:p>
            <a:pPr algn="ctr"/>
            <a:r>
              <a:rPr lang="es" sz="1600" b="1">
                <a:solidFill>
                  <a:srgbClr val="0B5394"/>
                </a:solidFill>
                <a:latin typeface="Roboto Condensed"/>
                <a:ea typeface="Roboto Condensed"/>
                <a:cs typeface="Roboto Condensed"/>
                <a:sym typeface="Roboto Condensed"/>
              </a:rPr>
              <a:t>TRABAJADORES</a:t>
            </a:r>
            <a:endParaRPr sz="1600">
              <a:solidFill>
                <a:srgbClr val="0B5394"/>
              </a:solidFill>
            </a:endParaRPr>
          </a:p>
        </p:txBody>
      </p:sp>
      <p:sp>
        <p:nvSpPr>
          <p:cNvPr id="1181" name="Google Shape;1181;p220"/>
          <p:cNvSpPr/>
          <p:nvPr/>
        </p:nvSpPr>
        <p:spPr>
          <a:xfrm>
            <a:off x="5322972" y="2152477"/>
            <a:ext cx="594800" cy="594800"/>
          </a:xfrm>
          <a:prstGeom prst="ellipse">
            <a:avLst/>
          </a:prstGeom>
          <a:solidFill>
            <a:srgbClr val="FFFFFF"/>
          </a:solidFill>
          <a:ln>
            <a:noFill/>
          </a:ln>
        </p:spPr>
        <p:txBody>
          <a:bodyPr spcFirstLastPara="1" wrap="square" lIns="121900" tIns="121900" rIns="121900" bIns="121900" anchor="ctr" anchorCtr="0">
            <a:noAutofit/>
          </a:bodyPr>
          <a:lstStyle/>
          <a:p>
            <a:endParaRPr sz="1200"/>
          </a:p>
        </p:txBody>
      </p:sp>
      <p:sp>
        <p:nvSpPr>
          <p:cNvPr id="1182" name="Google Shape;1182;p220"/>
          <p:cNvSpPr txBox="1"/>
          <p:nvPr/>
        </p:nvSpPr>
        <p:spPr>
          <a:xfrm>
            <a:off x="4872572" y="1605655"/>
            <a:ext cx="1495600" cy="353200"/>
          </a:xfrm>
          <a:prstGeom prst="rect">
            <a:avLst/>
          </a:prstGeom>
          <a:noFill/>
          <a:ln>
            <a:noFill/>
          </a:ln>
        </p:spPr>
        <p:txBody>
          <a:bodyPr spcFirstLastPara="1" wrap="square" lIns="121900" tIns="121900" rIns="121900" bIns="121900" anchor="b" anchorCtr="0">
            <a:noAutofit/>
          </a:bodyPr>
          <a:lstStyle/>
          <a:p>
            <a:pPr algn="ctr"/>
            <a:r>
              <a:rPr lang="es" sz="1067" b="1"/>
              <a:t>Salud, Bienestar y Seguridad</a:t>
            </a:r>
            <a:endParaRPr sz="1067" b="1"/>
          </a:p>
        </p:txBody>
      </p:sp>
      <p:graphicFrame>
        <p:nvGraphicFramePr>
          <p:cNvPr id="1183" name="Google Shape;1183;p220"/>
          <p:cNvGraphicFramePr/>
          <p:nvPr/>
        </p:nvGraphicFramePr>
        <p:xfrm>
          <a:off x="4985372" y="2319307"/>
          <a:ext cx="1270000" cy="677672"/>
        </p:xfrm>
        <a:graphic>
          <a:graphicData uri="http://schemas.openxmlformats.org/drawingml/2006/table">
            <a:tbl>
              <a:tblPr>
                <a:noFill/>
              </a:tblPr>
              <a:tblGrid>
                <a:gridCol w="1270000">
                  <a:extLst>
                    <a:ext uri="{9D8B030D-6E8A-4147-A177-3AD203B41FA5}">
                      <a16:colId xmlns:a16="http://schemas.microsoft.com/office/drawing/2014/main" xmlns="" val="20000"/>
                    </a:ext>
                  </a:extLst>
                </a:gridCol>
              </a:tblGrid>
              <a:tr h="248751">
                <a:tc>
                  <a:txBody>
                    <a:bodyPr/>
                    <a:lstStyle/>
                    <a:p>
                      <a:pPr marL="0" lvl="0" indent="0" algn="ctr" rtl="0">
                        <a:lnSpc>
                          <a:spcPct val="115000"/>
                        </a:lnSpc>
                        <a:spcBef>
                          <a:spcPts val="0"/>
                        </a:spcBef>
                        <a:spcAft>
                          <a:spcPts val="0"/>
                        </a:spcAft>
                        <a:buNone/>
                      </a:pPr>
                      <a:r>
                        <a:rPr lang="es" sz="1200" b="1"/>
                        <a:t>61%</a:t>
                      </a:r>
                      <a:endParaRPr sz="1200" b="1"/>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0"/>
                  </a:ext>
                </a:extLst>
              </a:tr>
              <a:tr h="416560">
                <a:tc>
                  <a:txBody>
                    <a:bodyPr/>
                    <a:lstStyle/>
                    <a:p>
                      <a:pPr marL="0" lvl="0" indent="0" algn="l" rtl="0">
                        <a:spcBef>
                          <a:spcPts val="0"/>
                        </a:spcBef>
                        <a:spcAft>
                          <a:spcPts val="0"/>
                        </a:spcAft>
                        <a:buNone/>
                      </a:pPr>
                      <a:endParaRPr sz="2400"/>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1"/>
                  </a:ext>
                </a:extLst>
              </a:tr>
            </a:tbl>
          </a:graphicData>
        </a:graphic>
      </p:graphicFrame>
      <p:pic>
        <p:nvPicPr>
          <p:cNvPr id="1184" name="Google Shape;1184;p220" title="Gráfico"/>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560655" y="1873877"/>
            <a:ext cx="1046400" cy="1152000"/>
          </a:xfrm>
          <a:prstGeom prst="rect">
            <a:avLst/>
          </a:prstGeom>
          <a:noFill/>
          <a:ln>
            <a:noFill/>
          </a:ln>
        </p:spPr>
      </p:pic>
      <p:sp>
        <p:nvSpPr>
          <p:cNvPr id="1185" name="Google Shape;1185;p220"/>
          <p:cNvSpPr/>
          <p:nvPr/>
        </p:nvSpPr>
        <p:spPr>
          <a:xfrm>
            <a:off x="3786455" y="2152477"/>
            <a:ext cx="594800" cy="594800"/>
          </a:xfrm>
          <a:prstGeom prst="ellipse">
            <a:avLst/>
          </a:prstGeom>
          <a:solidFill>
            <a:srgbClr val="FFFFFF"/>
          </a:solidFill>
          <a:ln>
            <a:noFill/>
          </a:ln>
        </p:spPr>
        <p:txBody>
          <a:bodyPr spcFirstLastPara="1" wrap="square" lIns="121900" tIns="121900" rIns="121900" bIns="121900" anchor="ctr" anchorCtr="0">
            <a:noAutofit/>
          </a:bodyPr>
          <a:lstStyle/>
          <a:p>
            <a:endParaRPr sz="1200"/>
          </a:p>
        </p:txBody>
      </p:sp>
      <p:sp>
        <p:nvSpPr>
          <p:cNvPr id="1186" name="Google Shape;1186;p220"/>
          <p:cNvSpPr txBox="1"/>
          <p:nvPr/>
        </p:nvSpPr>
        <p:spPr>
          <a:xfrm>
            <a:off x="3498655" y="1605655"/>
            <a:ext cx="1170400" cy="353200"/>
          </a:xfrm>
          <a:prstGeom prst="rect">
            <a:avLst/>
          </a:prstGeom>
          <a:noFill/>
          <a:ln>
            <a:noFill/>
          </a:ln>
        </p:spPr>
        <p:txBody>
          <a:bodyPr spcFirstLastPara="1" wrap="square" lIns="121900" tIns="121900" rIns="121900" bIns="121900" anchor="b" anchorCtr="0">
            <a:noAutofit/>
          </a:bodyPr>
          <a:lstStyle/>
          <a:p>
            <a:pPr algn="ctr"/>
            <a:r>
              <a:rPr lang="es" sz="1067" b="1"/>
              <a:t>Desarrollo Profesional</a:t>
            </a:r>
            <a:endParaRPr sz="1067" b="1"/>
          </a:p>
        </p:txBody>
      </p:sp>
      <p:graphicFrame>
        <p:nvGraphicFramePr>
          <p:cNvPr id="1187" name="Google Shape;1187;p220"/>
          <p:cNvGraphicFramePr/>
          <p:nvPr/>
        </p:nvGraphicFramePr>
        <p:xfrm>
          <a:off x="3448855" y="2319307"/>
          <a:ext cx="1270000" cy="677672"/>
        </p:xfrm>
        <a:graphic>
          <a:graphicData uri="http://schemas.openxmlformats.org/drawingml/2006/table">
            <a:tbl>
              <a:tblPr>
                <a:noFill/>
              </a:tblPr>
              <a:tblGrid>
                <a:gridCol w="1270000">
                  <a:extLst>
                    <a:ext uri="{9D8B030D-6E8A-4147-A177-3AD203B41FA5}">
                      <a16:colId xmlns:a16="http://schemas.microsoft.com/office/drawing/2014/main" xmlns="" val="20000"/>
                    </a:ext>
                  </a:extLst>
                </a:gridCol>
              </a:tblGrid>
              <a:tr h="248751">
                <a:tc>
                  <a:txBody>
                    <a:bodyPr/>
                    <a:lstStyle/>
                    <a:p>
                      <a:pPr marL="0" lvl="0" indent="0" algn="ctr" rtl="0">
                        <a:lnSpc>
                          <a:spcPct val="115000"/>
                        </a:lnSpc>
                        <a:spcBef>
                          <a:spcPts val="0"/>
                        </a:spcBef>
                        <a:spcAft>
                          <a:spcPts val="0"/>
                        </a:spcAft>
                        <a:buNone/>
                      </a:pPr>
                      <a:r>
                        <a:rPr lang="es" sz="1200" b="1"/>
                        <a:t>61%</a:t>
                      </a:r>
                      <a:endParaRPr sz="1200" b="1"/>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0"/>
                  </a:ext>
                </a:extLst>
              </a:tr>
              <a:tr h="416560">
                <a:tc>
                  <a:txBody>
                    <a:bodyPr/>
                    <a:lstStyle/>
                    <a:p>
                      <a:pPr marL="0" lvl="0" indent="0" algn="l" rtl="0">
                        <a:spcBef>
                          <a:spcPts val="0"/>
                        </a:spcBef>
                        <a:spcAft>
                          <a:spcPts val="0"/>
                        </a:spcAft>
                        <a:buNone/>
                      </a:pPr>
                      <a:endParaRPr sz="2400"/>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1"/>
                  </a:ext>
                </a:extLst>
              </a:tr>
            </a:tbl>
          </a:graphicData>
        </a:graphic>
      </p:graphicFrame>
      <p:pic>
        <p:nvPicPr>
          <p:cNvPr id="1188" name="Google Shape;1188;p220" title="Gráfico"/>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6692165" y="1873877"/>
            <a:ext cx="1046400" cy="1152000"/>
          </a:xfrm>
          <a:prstGeom prst="rect">
            <a:avLst/>
          </a:prstGeom>
          <a:noFill/>
          <a:ln>
            <a:noFill/>
          </a:ln>
        </p:spPr>
      </p:pic>
      <p:sp>
        <p:nvSpPr>
          <p:cNvPr id="1189" name="Google Shape;1189;p220"/>
          <p:cNvSpPr/>
          <p:nvPr/>
        </p:nvSpPr>
        <p:spPr>
          <a:xfrm>
            <a:off x="6919565" y="2147877"/>
            <a:ext cx="591600" cy="604000"/>
          </a:xfrm>
          <a:prstGeom prst="ellipse">
            <a:avLst/>
          </a:prstGeom>
          <a:solidFill>
            <a:srgbClr val="FFFFFF"/>
          </a:solidFill>
          <a:ln>
            <a:noFill/>
          </a:ln>
        </p:spPr>
        <p:txBody>
          <a:bodyPr spcFirstLastPara="1" wrap="square" lIns="121900" tIns="121900" rIns="121900" bIns="121900" anchor="ctr" anchorCtr="0">
            <a:noAutofit/>
          </a:bodyPr>
          <a:lstStyle/>
          <a:p>
            <a:endParaRPr sz="1200"/>
          </a:p>
        </p:txBody>
      </p:sp>
      <p:sp>
        <p:nvSpPr>
          <p:cNvPr id="1190" name="Google Shape;1190;p220"/>
          <p:cNvSpPr txBox="1"/>
          <p:nvPr/>
        </p:nvSpPr>
        <p:spPr>
          <a:xfrm>
            <a:off x="6919565" y="2238947"/>
            <a:ext cx="591600" cy="426000"/>
          </a:xfrm>
          <a:prstGeom prst="rect">
            <a:avLst/>
          </a:prstGeom>
          <a:noFill/>
          <a:ln>
            <a:noFill/>
          </a:ln>
        </p:spPr>
        <p:txBody>
          <a:bodyPr spcFirstLastPara="1" wrap="square" lIns="121900" tIns="121900" rIns="121900" bIns="121900" anchor="ctr" anchorCtr="0">
            <a:noAutofit/>
          </a:bodyPr>
          <a:lstStyle/>
          <a:p>
            <a:pPr algn="ctr"/>
            <a:r>
              <a:rPr lang="es" sz="1200" b="1"/>
              <a:t>68%</a:t>
            </a:r>
            <a:endParaRPr sz="1200" b="1"/>
          </a:p>
        </p:txBody>
      </p:sp>
      <p:sp>
        <p:nvSpPr>
          <p:cNvPr id="1191" name="Google Shape;1191;p220"/>
          <p:cNvSpPr/>
          <p:nvPr/>
        </p:nvSpPr>
        <p:spPr>
          <a:xfrm>
            <a:off x="6917965" y="2152477"/>
            <a:ext cx="594800" cy="594800"/>
          </a:xfrm>
          <a:prstGeom prst="ellipse">
            <a:avLst/>
          </a:prstGeom>
          <a:solidFill>
            <a:srgbClr val="FFFFFF"/>
          </a:solidFill>
          <a:ln>
            <a:noFill/>
          </a:ln>
        </p:spPr>
        <p:txBody>
          <a:bodyPr spcFirstLastPara="1" wrap="square" lIns="121900" tIns="121900" rIns="121900" bIns="121900" anchor="ctr" anchorCtr="0">
            <a:noAutofit/>
          </a:bodyPr>
          <a:lstStyle/>
          <a:p>
            <a:endParaRPr sz="1200"/>
          </a:p>
        </p:txBody>
      </p:sp>
      <p:sp>
        <p:nvSpPr>
          <p:cNvPr id="1192" name="Google Shape;1192;p220"/>
          <p:cNvSpPr txBox="1"/>
          <p:nvPr/>
        </p:nvSpPr>
        <p:spPr>
          <a:xfrm>
            <a:off x="6552765" y="1605655"/>
            <a:ext cx="1325200" cy="353200"/>
          </a:xfrm>
          <a:prstGeom prst="rect">
            <a:avLst/>
          </a:prstGeom>
          <a:noFill/>
          <a:ln>
            <a:noFill/>
          </a:ln>
        </p:spPr>
        <p:txBody>
          <a:bodyPr spcFirstLastPara="1" wrap="square" lIns="121900" tIns="121900" rIns="121900" bIns="121900" anchor="b" anchorCtr="0">
            <a:noAutofit/>
          </a:bodyPr>
          <a:lstStyle/>
          <a:p>
            <a:pPr algn="ctr">
              <a:buClr>
                <a:srgbClr val="000000"/>
              </a:buClr>
              <a:buSzPts val="1100"/>
            </a:pPr>
            <a:r>
              <a:rPr lang="es" sz="1067" b="1"/>
              <a:t>Satisfacción y Compromiso</a:t>
            </a:r>
            <a:endParaRPr sz="1067" b="1"/>
          </a:p>
        </p:txBody>
      </p:sp>
      <p:graphicFrame>
        <p:nvGraphicFramePr>
          <p:cNvPr id="1193" name="Google Shape;1193;p220"/>
          <p:cNvGraphicFramePr/>
          <p:nvPr/>
        </p:nvGraphicFramePr>
        <p:xfrm>
          <a:off x="6580365" y="2319307"/>
          <a:ext cx="1270000" cy="677672"/>
        </p:xfrm>
        <a:graphic>
          <a:graphicData uri="http://schemas.openxmlformats.org/drawingml/2006/table">
            <a:tbl>
              <a:tblPr>
                <a:noFill/>
              </a:tblPr>
              <a:tblGrid>
                <a:gridCol w="1270000">
                  <a:extLst>
                    <a:ext uri="{9D8B030D-6E8A-4147-A177-3AD203B41FA5}">
                      <a16:colId xmlns:a16="http://schemas.microsoft.com/office/drawing/2014/main" xmlns="" val="20000"/>
                    </a:ext>
                  </a:extLst>
                </a:gridCol>
              </a:tblGrid>
              <a:tr h="248751">
                <a:tc>
                  <a:txBody>
                    <a:bodyPr/>
                    <a:lstStyle/>
                    <a:p>
                      <a:pPr marL="0" lvl="0" indent="0" algn="ctr" rtl="0">
                        <a:lnSpc>
                          <a:spcPct val="115000"/>
                        </a:lnSpc>
                        <a:spcBef>
                          <a:spcPts val="0"/>
                        </a:spcBef>
                        <a:spcAft>
                          <a:spcPts val="0"/>
                        </a:spcAft>
                        <a:buNone/>
                      </a:pPr>
                      <a:r>
                        <a:rPr lang="es" sz="1200" b="1"/>
                        <a:t>52%</a:t>
                      </a:r>
                      <a:endParaRPr sz="1200" b="1"/>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0"/>
                  </a:ext>
                </a:extLst>
              </a:tr>
              <a:tr h="416560">
                <a:tc>
                  <a:txBody>
                    <a:bodyPr/>
                    <a:lstStyle/>
                    <a:p>
                      <a:pPr marL="0" lvl="0" indent="0" algn="l" rtl="0">
                        <a:spcBef>
                          <a:spcPts val="0"/>
                        </a:spcBef>
                        <a:spcAft>
                          <a:spcPts val="0"/>
                        </a:spcAft>
                        <a:buNone/>
                      </a:pPr>
                      <a:endParaRPr sz="2400"/>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1"/>
                  </a:ext>
                </a:extLst>
              </a:tr>
            </a:tbl>
          </a:graphicData>
        </a:graphic>
      </p:graphicFrame>
      <p:pic>
        <p:nvPicPr>
          <p:cNvPr id="1194" name="Google Shape;1194;p220" title="Gráfico"/>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8222983" y="1873877"/>
            <a:ext cx="1046400" cy="1152000"/>
          </a:xfrm>
          <a:prstGeom prst="rect">
            <a:avLst/>
          </a:prstGeom>
          <a:noFill/>
          <a:ln>
            <a:noFill/>
          </a:ln>
        </p:spPr>
      </p:pic>
      <p:sp>
        <p:nvSpPr>
          <p:cNvPr id="1195" name="Google Shape;1195;p220"/>
          <p:cNvSpPr/>
          <p:nvPr/>
        </p:nvSpPr>
        <p:spPr>
          <a:xfrm>
            <a:off x="8448783" y="2152477"/>
            <a:ext cx="594800" cy="594800"/>
          </a:xfrm>
          <a:prstGeom prst="ellipse">
            <a:avLst/>
          </a:prstGeom>
          <a:solidFill>
            <a:srgbClr val="FFFFFF"/>
          </a:solidFill>
          <a:ln>
            <a:noFill/>
          </a:ln>
        </p:spPr>
        <p:txBody>
          <a:bodyPr spcFirstLastPara="1" wrap="square" lIns="121900" tIns="121900" rIns="121900" bIns="121900" anchor="ctr" anchorCtr="0">
            <a:noAutofit/>
          </a:bodyPr>
          <a:lstStyle/>
          <a:p>
            <a:endParaRPr sz="1200"/>
          </a:p>
        </p:txBody>
      </p:sp>
      <p:sp>
        <p:nvSpPr>
          <p:cNvPr id="1196" name="Google Shape;1196;p220"/>
          <p:cNvSpPr txBox="1"/>
          <p:nvPr/>
        </p:nvSpPr>
        <p:spPr>
          <a:xfrm>
            <a:off x="8055383" y="1605655"/>
            <a:ext cx="1381600" cy="353200"/>
          </a:xfrm>
          <a:prstGeom prst="rect">
            <a:avLst/>
          </a:prstGeom>
          <a:noFill/>
          <a:ln>
            <a:noFill/>
          </a:ln>
        </p:spPr>
        <p:txBody>
          <a:bodyPr spcFirstLastPara="1" wrap="square" lIns="121900" tIns="121900" rIns="121900" bIns="121900" anchor="b" anchorCtr="0">
            <a:noAutofit/>
          </a:bodyPr>
          <a:lstStyle/>
          <a:p>
            <a:pPr algn="ctr"/>
            <a:r>
              <a:rPr lang="es" sz="1067" b="1"/>
              <a:t>Seguridad Financiera</a:t>
            </a:r>
            <a:endParaRPr sz="1067" b="1"/>
          </a:p>
        </p:txBody>
      </p:sp>
      <p:graphicFrame>
        <p:nvGraphicFramePr>
          <p:cNvPr id="1197" name="Google Shape;1197;p220"/>
          <p:cNvGraphicFramePr/>
          <p:nvPr/>
        </p:nvGraphicFramePr>
        <p:xfrm>
          <a:off x="8111183" y="2329349"/>
          <a:ext cx="1270000" cy="833120"/>
        </p:xfrm>
        <a:graphic>
          <a:graphicData uri="http://schemas.openxmlformats.org/drawingml/2006/table">
            <a:tbl>
              <a:tblPr>
                <a:noFill/>
              </a:tblPr>
              <a:tblGrid>
                <a:gridCol w="1270000">
                  <a:extLst>
                    <a:ext uri="{9D8B030D-6E8A-4147-A177-3AD203B41FA5}">
                      <a16:colId xmlns:a16="http://schemas.microsoft.com/office/drawing/2014/main" xmlns="" val="20000"/>
                    </a:ext>
                  </a:extLst>
                </a:gridCol>
              </a:tblGrid>
              <a:tr h="416560">
                <a:tc>
                  <a:txBody>
                    <a:bodyPr/>
                    <a:lstStyle/>
                    <a:p>
                      <a:pPr marL="0" lvl="0" indent="0" algn="l" rtl="0">
                        <a:spcBef>
                          <a:spcPts val="0"/>
                        </a:spcBef>
                        <a:spcAft>
                          <a:spcPts val="0"/>
                        </a:spcAft>
                        <a:buNone/>
                      </a:pPr>
                      <a:endParaRPr sz="2400"/>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0"/>
                  </a:ext>
                </a:extLst>
              </a:tr>
              <a:tr h="416560">
                <a:tc>
                  <a:txBody>
                    <a:bodyPr/>
                    <a:lstStyle/>
                    <a:p>
                      <a:pPr marL="0" lvl="0" indent="0" algn="l" rtl="0">
                        <a:spcBef>
                          <a:spcPts val="0"/>
                        </a:spcBef>
                        <a:spcAft>
                          <a:spcPts val="0"/>
                        </a:spcAft>
                        <a:buNone/>
                      </a:pPr>
                      <a:endParaRPr sz="2400"/>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1"/>
                  </a:ext>
                </a:extLst>
              </a:tr>
            </a:tbl>
          </a:graphicData>
        </a:graphic>
      </p:graphicFrame>
      <p:graphicFrame>
        <p:nvGraphicFramePr>
          <p:cNvPr id="1198" name="Google Shape;1198;p220"/>
          <p:cNvGraphicFramePr/>
          <p:nvPr/>
        </p:nvGraphicFramePr>
        <p:xfrm>
          <a:off x="8111183" y="2319307"/>
          <a:ext cx="1270000" cy="677672"/>
        </p:xfrm>
        <a:graphic>
          <a:graphicData uri="http://schemas.openxmlformats.org/drawingml/2006/table">
            <a:tbl>
              <a:tblPr>
                <a:noFill/>
              </a:tblPr>
              <a:tblGrid>
                <a:gridCol w="1270000">
                  <a:extLst>
                    <a:ext uri="{9D8B030D-6E8A-4147-A177-3AD203B41FA5}">
                      <a16:colId xmlns:a16="http://schemas.microsoft.com/office/drawing/2014/main" xmlns="" val="20000"/>
                    </a:ext>
                  </a:extLst>
                </a:gridCol>
              </a:tblGrid>
              <a:tr h="248751">
                <a:tc>
                  <a:txBody>
                    <a:bodyPr/>
                    <a:lstStyle/>
                    <a:p>
                      <a:pPr marL="0" lvl="0" indent="0" algn="ctr" rtl="0">
                        <a:lnSpc>
                          <a:spcPct val="115000"/>
                        </a:lnSpc>
                        <a:spcBef>
                          <a:spcPts val="0"/>
                        </a:spcBef>
                        <a:spcAft>
                          <a:spcPts val="0"/>
                        </a:spcAft>
                        <a:buNone/>
                      </a:pPr>
                      <a:r>
                        <a:rPr lang="es" sz="1200" b="1"/>
                        <a:t>44%</a:t>
                      </a:r>
                      <a:endParaRPr sz="1200" b="1"/>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0"/>
                  </a:ext>
                </a:extLst>
              </a:tr>
              <a:tr h="416560">
                <a:tc>
                  <a:txBody>
                    <a:bodyPr/>
                    <a:lstStyle/>
                    <a:p>
                      <a:pPr marL="0" lvl="0" indent="0" algn="l" rtl="0">
                        <a:spcBef>
                          <a:spcPts val="0"/>
                        </a:spcBef>
                        <a:spcAft>
                          <a:spcPts val="0"/>
                        </a:spcAft>
                        <a:buNone/>
                      </a:pPr>
                      <a:endParaRPr sz="2400"/>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1"/>
                  </a:ext>
                </a:extLst>
              </a:tr>
            </a:tbl>
          </a:graphicData>
        </a:graphic>
      </p:graphicFrame>
      <p:graphicFrame>
        <p:nvGraphicFramePr>
          <p:cNvPr id="1199" name="Google Shape;1199;p220"/>
          <p:cNvGraphicFramePr/>
          <p:nvPr/>
        </p:nvGraphicFramePr>
        <p:xfrm>
          <a:off x="2117745" y="2122843"/>
          <a:ext cx="1270000" cy="887984"/>
        </p:xfrm>
        <a:graphic>
          <a:graphicData uri="http://schemas.openxmlformats.org/drawingml/2006/table">
            <a:tbl>
              <a:tblPr>
                <a:noFill/>
              </a:tblPr>
              <a:tblGrid>
                <a:gridCol w="1270000">
                  <a:extLst>
                    <a:ext uri="{9D8B030D-6E8A-4147-A177-3AD203B41FA5}">
                      <a16:colId xmlns:a16="http://schemas.microsoft.com/office/drawing/2014/main" xmlns="" val="20000"/>
                    </a:ext>
                  </a:extLst>
                </a:gridCol>
              </a:tblGrid>
              <a:tr h="446701">
                <a:tc>
                  <a:txBody>
                    <a:bodyPr/>
                    <a:lstStyle/>
                    <a:p>
                      <a:pPr marL="0" lvl="0" indent="0" algn="ctr" rtl="0">
                        <a:lnSpc>
                          <a:spcPct val="115000"/>
                        </a:lnSpc>
                        <a:spcBef>
                          <a:spcPts val="0"/>
                        </a:spcBef>
                        <a:spcAft>
                          <a:spcPts val="0"/>
                        </a:spcAft>
                        <a:buNone/>
                      </a:pPr>
                      <a:r>
                        <a:rPr lang="es" sz="2400" b="1">
                          <a:solidFill>
                            <a:srgbClr val="0B5394"/>
                          </a:solidFill>
                        </a:rPr>
                        <a:t>63%</a:t>
                      </a:r>
                      <a:endParaRPr sz="2400" b="1">
                        <a:solidFill>
                          <a:srgbClr val="0B5394"/>
                        </a:solidFill>
                      </a:endParaRPr>
                    </a:p>
                  </a:txBody>
                  <a:tcPr marL="38100" marR="38100" marT="25400" marB="25400" anchor="b"/>
                </a:tc>
                <a:extLst>
                  <a:ext uri="{0D108BD9-81ED-4DB2-BD59-A6C34878D82A}">
                    <a16:rowId xmlns:a16="http://schemas.microsoft.com/office/drawing/2014/main" xmlns="" val="10000"/>
                  </a:ext>
                </a:extLst>
              </a:tr>
              <a:tr h="416560">
                <a:tc>
                  <a:txBody>
                    <a:bodyPr/>
                    <a:lstStyle/>
                    <a:p>
                      <a:pPr marL="0" lvl="0" indent="0" algn="l" rtl="0">
                        <a:spcBef>
                          <a:spcPts val="0"/>
                        </a:spcBef>
                        <a:spcAft>
                          <a:spcPts val="0"/>
                        </a:spcAft>
                        <a:buNone/>
                      </a:pPr>
                      <a:endParaRPr sz="2400"/>
                    </a:p>
                  </a:txBody>
                  <a:tcPr marL="38100" marR="38100" marT="25400" marB="25400" anchor="b"/>
                </a:tc>
                <a:extLst>
                  <a:ext uri="{0D108BD9-81ED-4DB2-BD59-A6C34878D82A}">
                    <a16:rowId xmlns:a16="http://schemas.microsoft.com/office/drawing/2014/main" xmlns="" val="10001"/>
                  </a:ext>
                </a:extLst>
              </a:tr>
            </a:tbl>
          </a:graphicData>
        </a:graphic>
      </p:graphicFrame>
      <p:cxnSp>
        <p:nvCxnSpPr>
          <p:cNvPr id="1200" name="Google Shape;1200;p220"/>
          <p:cNvCxnSpPr/>
          <p:nvPr/>
        </p:nvCxnSpPr>
        <p:spPr>
          <a:xfrm>
            <a:off x="3296133" y="2074460"/>
            <a:ext cx="0" cy="494800"/>
          </a:xfrm>
          <a:prstGeom prst="straightConnector1">
            <a:avLst/>
          </a:prstGeom>
          <a:noFill/>
          <a:ln w="9525" cap="flat" cmpd="sng">
            <a:solidFill>
              <a:srgbClr val="00B0BD"/>
            </a:solidFill>
            <a:prstDash val="solid"/>
            <a:round/>
            <a:headEnd type="none" w="med" len="med"/>
            <a:tailEnd type="none" w="med" len="med"/>
          </a:ln>
        </p:spPr>
      </p:cxnSp>
      <p:graphicFrame>
        <p:nvGraphicFramePr>
          <p:cNvPr id="1201" name="Google Shape;1201;p220"/>
          <p:cNvGraphicFramePr/>
          <p:nvPr/>
        </p:nvGraphicFramePr>
        <p:xfrm>
          <a:off x="791651" y="3208421"/>
          <a:ext cx="9512700" cy="3131499"/>
        </p:xfrm>
        <a:graphic>
          <a:graphicData uri="http://schemas.openxmlformats.org/drawingml/2006/table">
            <a:tbl>
              <a:tblPr>
                <a:noFill/>
              </a:tblPr>
              <a:tblGrid>
                <a:gridCol w="1846200">
                  <a:extLst>
                    <a:ext uri="{9D8B030D-6E8A-4147-A177-3AD203B41FA5}">
                      <a16:colId xmlns:a16="http://schemas.microsoft.com/office/drawing/2014/main" xmlns="" val="20000"/>
                    </a:ext>
                  </a:extLst>
                </a:gridCol>
                <a:gridCol w="1533300">
                  <a:extLst>
                    <a:ext uri="{9D8B030D-6E8A-4147-A177-3AD203B41FA5}">
                      <a16:colId xmlns:a16="http://schemas.microsoft.com/office/drawing/2014/main" xmlns="" val="20001"/>
                    </a:ext>
                  </a:extLst>
                </a:gridCol>
                <a:gridCol w="1533300">
                  <a:extLst>
                    <a:ext uri="{9D8B030D-6E8A-4147-A177-3AD203B41FA5}">
                      <a16:colId xmlns:a16="http://schemas.microsoft.com/office/drawing/2014/main" xmlns="" val="20002"/>
                    </a:ext>
                  </a:extLst>
                </a:gridCol>
                <a:gridCol w="1533300">
                  <a:extLst>
                    <a:ext uri="{9D8B030D-6E8A-4147-A177-3AD203B41FA5}">
                      <a16:colId xmlns:a16="http://schemas.microsoft.com/office/drawing/2014/main" xmlns="" val="20003"/>
                    </a:ext>
                  </a:extLst>
                </a:gridCol>
                <a:gridCol w="1533300">
                  <a:extLst>
                    <a:ext uri="{9D8B030D-6E8A-4147-A177-3AD203B41FA5}">
                      <a16:colId xmlns:a16="http://schemas.microsoft.com/office/drawing/2014/main" xmlns="" val="20004"/>
                    </a:ext>
                  </a:extLst>
                </a:gridCol>
                <a:gridCol w="1533300">
                  <a:extLst>
                    <a:ext uri="{9D8B030D-6E8A-4147-A177-3AD203B41FA5}">
                      <a16:colId xmlns:a16="http://schemas.microsoft.com/office/drawing/2014/main" xmlns="" val="20005"/>
                    </a:ext>
                  </a:extLst>
                </a:gridCol>
              </a:tblGrid>
              <a:tr h="426680">
                <a:tc>
                  <a:txBody>
                    <a:bodyPr/>
                    <a:lstStyle/>
                    <a:p>
                      <a:pPr marL="0" lvl="0" indent="0" algn="ctr" rtl="0">
                        <a:spcBef>
                          <a:spcPts val="0"/>
                        </a:spcBef>
                        <a:spcAft>
                          <a:spcPts val="0"/>
                        </a:spcAft>
                        <a:buNone/>
                      </a:pPr>
                      <a:endParaRPr sz="1200"/>
                    </a:p>
                  </a:txBody>
                  <a:tcPr marL="121900" marR="121900" marT="121900" marB="121900" anchor="ctr">
                    <a:lnL w="9525" cap="flat" cmpd="sng">
                      <a:solidFill>
                        <a:srgbClr val="9E9E9E">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DC1E25">
                          <a:alpha val="0"/>
                        </a:srgbClr>
                      </a:solidFill>
                      <a:prstDash val="solid"/>
                      <a:round/>
                      <a:headEnd type="none" w="sm" len="sm"/>
                      <a:tailEnd type="none" w="sm" len="sm"/>
                    </a:lnB>
                  </a:tcPr>
                </a:tc>
                <a:tc gridSpan="5">
                  <a:txBody>
                    <a:bodyPr/>
                    <a:lstStyle/>
                    <a:p>
                      <a:pPr marL="0" lvl="0" indent="0" algn="ctr" rtl="0">
                        <a:lnSpc>
                          <a:spcPct val="115000"/>
                        </a:lnSpc>
                        <a:spcBef>
                          <a:spcPts val="0"/>
                        </a:spcBef>
                        <a:spcAft>
                          <a:spcPts val="0"/>
                        </a:spcAft>
                        <a:buNone/>
                      </a:pPr>
                      <a:r>
                        <a:rPr lang="es" sz="1200" b="1">
                          <a:solidFill>
                            <a:srgbClr val="FFFFFF"/>
                          </a:solidFill>
                        </a:rPr>
                        <a:t>Sector</a:t>
                      </a:r>
                      <a:endParaRPr sz="1200" b="1">
                        <a:solidFill>
                          <a:srgbClr val="FFFFFF"/>
                        </a:solidFill>
                      </a:endParaRPr>
                    </a:p>
                  </a:txBody>
                  <a:tcPr marL="38100" marR="38100" marT="25400" marB="25400" anchor="ctr">
                    <a:lnL w="9475" cap="flat" cmpd="sng">
                      <a:solidFill>
                        <a:srgbClr val="CCCCCC">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000000">
                          <a:alpha val="0"/>
                        </a:srgbClr>
                      </a:solidFill>
                      <a:prstDash val="solid"/>
                      <a:round/>
                      <a:headEnd type="none" w="sm" len="sm"/>
                      <a:tailEnd type="none" w="sm" len="sm"/>
                    </a:lnB>
                    <a:solidFill>
                      <a:srgbClr val="00B0B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495233">
                <a:tc>
                  <a:txBody>
                    <a:bodyPr/>
                    <a:lstStyle/>
                    <a:p>
                      <a:pPr marL="0" lvl="0" indent="0" algn="ctr" rtl="0">
                        <a:spcBef>
                          <a:spcPts val="0"/>
                        </a:spcBef>
                        <a:spcAft>
                          <a:spcPts val="0"/>
                        </a:spcAft>
                        <a:buNone/>
                      </a:pPr>
                      <a:r>
                        <a:rPr lang="es" sz="1200" b="1"/>
                        <a:t>Sub-área de Impacto</a:t>
                      </a:r>
                      <a:endParaRPr sz="1200" b="1"/>
                    </a:p>
                  </a:txBody>
                  <a:tcPr marL="121900" marR="121900" marT="121900" marB="121900" anchor="ctr">
                    <a:lnL w="9525" cap="flat" cmpd="sng">
                      <a:solidFill>
                        <a:srgbClr val="DC1E25">
                          <a:alpha val="0"/>
                        </a:srgbClr>
                      </a:solidFill>
                      <a:prstDash val="solid"/>
                      <a:round/>
                      <a:headEnd type="none" w="sm" len="sm"/>
                      <a:tailEnd type="none" w="sm" len="sm"/>
                    </a:lnL>
                    <a:lnR w="9475" cap="flat" cmpd="sng">
                      <a:solidFill>
                        <a:srgbClr val="DC1E25">
                          <a:alpha val="0"/>
                        </a:srgbClr>
                      </a:solidFill>
                      <a:prstDash val="solid"/>
                      <a:round/>
                      <a:headEnd type="none" w="sm" len="sm"/>
                      <a:tailEnd type="none" w="sm" len="sm"/>
                    </a:lnR>
                    <a:lnT w="9525" cap="flat" cmpd="sng">
                      <a:solidFill>
                        <a:srgbClr val="DC1E25">
                          <a:alpha val="0"/>
                        </a:srgbClr>
                      </a:solidFill>
                      <a:prstDash val="solid"/>
                      <a:round/>
                      <a:headEnd type="none" w="sm" len="sm"/>
                      <a:tailEnd type="none" w="sm" len="sm"/>
                    </a:lnT>
                    <a:lnB w="9525" cap="flat" cmpd="sng">
                      <a:solidFill>
                        <a:srgbClr val="DC1E25">
                          <a:alpha val="0"/>
                        </a:srgbClr>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s" sz="1200" b="1"/>
                        <a:t>Agricultura</a:t>
                      </a:r>
                      <a:endParaRPr sz="1200" b="1"/>
                    </a:p>
                  </a:txBody>
                  <a:tcPr marL="38100" marR="38100" marT="25400" marB="25400" anchor="ctr">
                    <a:lnL w="9475" cap="flat" cmpd="sng">
                      <a:solidFill>
                        <a:srgbClr val="DC1E25">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475" cap="flat" cmpd="sng">
                      <a:solidFill>
                        <a:srgbClr val="000000">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s" sz="1200" b="1"/>
                        <a:t>Manufactura</a:t>
                      </a:r>
                      <a:endParaRPr sz="1200" b="1"/>
                    </a:p>
                  </a:txBody>
                  <a:tcPr marL="38100" marR="38100" marT="25400" marB="25400" anchor="ctr">
                    <a:lnL w="9475" cap="flat" cmpd="sng">
                      <a:solidFill>
                        <a:srgbClr val="000000">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475" cap="flat" cmpd="sng">
                      <a:solidFill>
                        <a:srgbClr val="000000">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s" sz="1200" b="1"/>
                        <a:t>Retail</a:t>
                      </a:r>
                      <a:endParaRPr sz="1200" b="1"/>
                    </a:p>
                  </a:txBody>
                  <a:tcPr marL="38100" marR="38100" marT="25400" marB="25400" anchor="ctr">
                    <a:lnL w="9475" cap="flat" cmpd="sng">
                      <a:solidFill>
                        <a:srgbClr val="000000">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475" cap="flat" cmpd="sng">
                      <a:solidFill>
                        <a:srgbClr val="000000">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s" sz="1200" b="1"/>
                        <a:t>Servicios Huella Pequeña</a:t>
                      </a:r>
                      <a:endParaRPr sz="1200" b="1"/>
                    </a:p>
                  </a:txBody>
                  <a:tcPr marL="38100" marR="38100" marT="25400" marB="25400" anchor="ctr">
                    <a:lnL w="9475" cap="flat" cmpd="sng">
                      <a:solidFill>
                        <a:srgbClr val="000000">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475" cap="flat" cmpd="sng">
                      <a:solidFill>
                        <a:srgbClr val="000000">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s" sz="1200" b="1"/>
                        <a:t>Servicios Huella Significativa</a:t>
                      </a:r>
                      <a:endParaRPr sz="1200" b="1"/>
                    </a:p>
                  </a:txBody>
                  <a:tcPr marL="38100" marR="38100" marT="25400" marB="25400" anchor="ctr">
                    <a:lnL w="9475" cap="flat" cmpd="sng">
                      <a:solidFill>
                        <a:srgbClr val="000000">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475" cap="flat" cmpd="sng">
                      <a:solidFill>
                        <a:srgbClr val="000000">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solidFill>
                      <a:srgbClr val="CFE2F3"/>
                    </a:solidFill>
                  </a:tcPr>
                </a:tc>
                <a:extLst>
                  <a:ext uri="{0D108BD9-81ED-4DB2-BD59-A6C34878D82A}">
                    <a16:rowId xmlns:a16="http://schemas.microsoft.com/office/drawing/2014/main" xmlns="" val="10001"/>
                  </a:ext>
                </a:extLst>
              </a:tr>
              <a:tr h="495233">
                <a:tc>
                  <a:txBody>
                    <a:bodyPr/>
                    <a:lstStyle/>
                    <a:p>
                      <a:pPr marL="0" lvl="0" indent="0" algn="ctr" rtl="0">
                        <a:spcBef>
                          <a:spcPts val="0"/>
                        </a:spcBef>
                        <a:spcAft>
                          <a:spcPts val="0"/>
                        </a:spcAft>
                        <a:buNone/>
                      </a:pPr>
                      <a:r>
                        <a:rPr lang="es" sz="1200" b="1">
                          <a:solidFill>
                            <a:srgbClr val="000000"/>
                          </a:solidFill>
                        </a:rPr>
                        <a:t>Seguridad Financiera</a:t>
                      </a:r>
                      <a:endParaRPr sz="1200" b="1">
                        <a:solidFill>
                          <a:srgbClr val="000000"/>
                        </a:solidFill>
                      </a:endParaRPr>
                    </a:p>
                  </a:txBody>
                  <a:tcPr marL="121900" marR="121900" marT="121900" marB="121900" anchor="ctr">
                    <a:lnL w="9525" cap="flat" cmpd="sng">
                      <a:solidFill>
                        <a:srgbClr val="9E9E9E">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525" cap="flat" cmpd="sng">
                      <a:solidFill>
                        <a:srgbClr val="DC1E25">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200"/>
                        <a:t>58%</a:t>
                      </a:r>
                      <a:endParaRPr sz="1200"/>
                    </a:p>
                  </a:txBody>
                  <a:tcPr marL="38100" marR="38100" marT="25400" marB="25400" anchor="ctr">
                    <a:lnL w="9475" cap="flat" cmpd="sng">
                      <a:solidFill>
                        <a:srgbClr val="000000">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200"/>
                        <a:t>47%</a:t>
                      </a:r>
                      <a:endParaRPr sz="1200"/>
                    </a:p>
                  </a:txBody>
                  <a:tcPr marL="38100" marR="38100" marT="25400" marB="25400" anchor="ctr">
                    <a:lnL w="9475" cap="flat" cmpd="sng">
                      <a:solidFill>
                        <a:srgbClr val="CCCCCC">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200"/>
                        <a:t>48%</a:t>
                      </a:r>
                      <a:endParaRPr sz="1200"/>
                    </a:p>
                  </a:txBody>
                  <a:tcPr marL="38100" marR="38100" marT="25400" marB="25400" anchor="ctr">
                    <a:lnL w="9475" cap="flat" cmpd="sng">
                      <a:solidFill>
                        <a:srgbClr val="CCCCCC">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200"/>
                        <a:t>41%</a:t>
                      </a:r>
                      <a:endParaRPr sz="1200"/>
                    </a:p>
                  </a:txBody>
                  <a:tcPr marL="38100" marR="38100" marT="25400" marB="25400" anchor="ctr">
                    <a:lnL w="9475" cap="flat" cmpd="sng">
                      <a:solidFill>
                        <a:srgbClr val="CCCCCC">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200"/>
                        <a:t>49%</a:t>
                      </a:r>
                      <a:endParaRPr sz="1200"/>
                    </a:p>
                  </a:txBody>
                  <a:tcPr marL="38100" marR="38100" marT="25400" marB="25400" anchor="ctr">
                    <a:lnL w="9475" cap="flat" cmpd="sng">
                      <a:solidFill>
                        <a:srgbClr val="CCCCCC">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xmlns="" val="10002"/>
                  </a:ext>
                </a:extLst>
              </a:tr>
              <a:tr h="609560">
                <a:tc>
                  <a:txBody>
                    <a:bodyPr/>
                    <a:lstStyle/>
                    <a:p>
                      <a:pPr marL="0" lvl="0" indent="0" algn="ctr" rtl="0">
                        <a:spcBef>
                          <a:spcPts val="0"/>
                        </a:spcBef>
                        <a:spcAft>
                          <a:spcPts val="0"/>
                        </a:spcAft>
                        <a:buNone/>
                      </a:pPr>
                      <a:r>
                        <a:rPr lang="es" sz="1200" b="1">
                          <a:solidFill>
                            <a:srgbClr val="000000"/>
                          </a:solidFill>
                        </a:rPr>
                        <a:t>Salud, Bienestar y Seguridad</a:t>
                      </a:r>
                      <a:endParaRPr sz="1200" b="1">
                        <a:solidFill>
                          <a:srgbClr val="000000"/>
                        </a:solidFill>
                      </a:endParaRPr>
                    </a:p>
                  </a:txBody>
                  <a:tcPr marL="121900" marR="121900" marT="121900" marB="121900" anchor="ctr">
                    <a:lnL w="9525" cap="flat" cmpd="sng">
                      <a:solidFill>
                        <a:srgbClr val="9E9E9E">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t>66%</a:t>
                      </a:r>
                      <a:endParaRPr sz="1200"/>
                    </a:p>
                  </a:txBody>
                  <a:tcPr marL="38100" marR="38100" marT="25400" marB="25400" anchor="ctr">
                    <a:lnL w="9475" cap="flat" cmpd="sng">
                      <a:solidFill>
                        <a:srgbClr val="000000">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t>60%</a:t>
                      </a:r>
                      <a:endParaRPr sz="1200"/>
                    </a:p>
                  </a:txBody>
                  <a:tcPr marL="38100" marR="38100" marT="25400" marB="25400" anchor="ctr">
                    <a:lnL w="9475" cap="flat" cmpd="sng">
                      <a:solidFill>
                        <a:srgbClr val="CCCCCC">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t>65%</a:t>
                      </a:r>
                      <a:endParaRPr sz="1200"/>
                    </a:p>
                  </a:txBody>
                  <a:tcPr marL="38100" marR="38100" marT="25400" marB="25400" anchor="ctr">
                    <a:lnL w="9475" cap="flat" cmpd="sng">
                      <a:solidFill>
                        <a:srgbClr val="CCCCCC">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t>56%</a:t>
                      </a:r>
                      <a:endParaRPr sz="1200"/>
                    </a:p>
                  </a:txBody>
                  <a:tcPr marL="38100" marR="38100" marT="25400" marB="25400" anchor="ctr">
                    <a:lnL w="9475" cap="flat" cmpd="sng">
                      <a:solidFill>
                        <a:srgbClr val="CCCCCC">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t>74%</a:t>
                      </a:r>
                      <a:endParaRPr sz="1200"/>
                    </a:p>
                  </a:txBody>
                  <a:tcPr marL="38100" marR="38100" marT="25400" marB="25400" anchor="ctr">
                    <a:lnL w="9475" cap="flat" cmpd="sng">
                      <a:solidFill>
                        <a:srgbClr val="CCCCCC">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3"/>
                  </a:ext>
                </a:extLst>
              </a:tr>
              <a:tr h="495233">
                <a:tc>
                  <a:txBody>
                    <a:bodyPr/>
                    <a:lstStyle/>
                    <a:p>
                      <a:pPr marL="0" lvl="0" indent="0" algn="ctr" rtl="0">
                        <a:spcBef>
                          <a:spcPts val="0"/>
                        </a:spcBef>
                        <a:spcAft>
                          <a:spcPts val="0"/>
                        </a:spcAft>
                        <a:buNone/>
                      </a:pPr>
                      <a:r>
                        <a:rPr lang="es" sz="1200" b="1">
                          <a:solidFill>
                            <a:srgbClr val="000000"/>
                          </a:solidFill>
                        </a:rPr>
                        <a:t>Desarrollo Profesional</a:t>
                      </a:r>
                      <a:endParaRPr sz="1200" b="1">
                        <a:solidFill>
                          <a:srgbClr val="000000"/>
                        </a:solidFill>
                      </a:endParaRPr>
                    </a:p>
                  </a:txBody>
                  <a:tcPr marL="121900" marR="121900" marT="121900" marB="121900" anchor="ctr">
                    <a:lnL w="9525" cap="flat" cmpd="sng">
                      <a:solidFill>
                        <a:srgbClr val="9E9E9E">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200"/>
                        <a:t>44%</a:t>
                      </a:r>
                      <a:endParaRPr sz="1200"/>
                    </a:p>
                  </a:txBody>
                  <a:tcPr marL="38100" marR="38100" marT="25400" marB="25400" anchor="ctr">
                    <a:lnL w="9475" cap="flat" cmpd="sng">
                      <a:solidFill>
                        <a:srgbClr val="000000">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200"/>
                        <a:t>55%</a:t>
                      </a:r>
                      <a:endParaRPr sz="1200"/>
                    </a:p>
                  </a:txBody>
                  <a:tcPr marL="38100" marR="38100" marT="25400" marB="25400" anchor="ctr">
                    <a:lnL w="9475" cap="flat" cmpd="sng">
                      <a:solidFill>
                        <a:srgbClr val="CCCCCC">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200"/>
                        <a:t>58%</a:t>
                      </a:r>
                      <a:endParaRPr sz="1200"/>
                    </a:p>
                  </a:txBody>
                  <a:tcPr marL="38100" marR="38100" marT="25400" marB="25400" anchor="ctr">
                    <a:lnL w="9475" cap="flat" cmpd="sng">
                      <a:solidFill>
                        <a:srgbClr val="CCCCCC">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200"/>
                        <a:t>66%</a:t>
                      </a:r>
                      <a:endParaRPr sz="1200"/>
                    </a:p>
                  </a:txBody>
                  <a:tcPr marL="38100" marR="38100" marT="25400" marB="25400" anchor="ctr">
                    <a:lnL w="9475" cap="flat" cmpd="sng">
                      <a:solidFill>
                        <a:srgbClr val="CCCCCC">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200"/>
                        <a:t>69%</a:t>
                      </a:r>
                      <a:endParaRPr sz="1200"/>
                    </a:p>
                  </a:txBody>
                  <a:tcPr marL="38100" marR="38100" marT="25400" marB="25400" anchor="ctr">
                    <a:lnL w="9475" cap="flat" cmpd="sng">
                      <a:solidFill>
                        <a:srgbClr val="CCCCCC">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xmlns="" val="10004"/>
                  </a:ext>
                </a:extLst>
              </a:tr>
              <a:tr h="609560">
                <a:tc>
                  <a:txBody>
                    <a:bodyPr/>
                    <a:lstStyle/>
                    <a:p>
                      <a:pPr marL="0" lvl="0" indent="0" algn="ctr" rtl="0">
                        <a:spcBef>
                          <a:spcPts val="0"/>
                        </a:spcBef>
                        <a:spcAft>
                          <a:spcPts val="0"/>
                        </a:spcAft>
                        <a:buNone/>
                      </a:pPr>
                      <a:r>
                        <a:rPr lang="es" sz="1200" b="1">
                          <a:solidFill>
                            <a:srgbClr val="000000"/>
                          </a:solidFill>
                        </a:rPr>
                        <a:t>Satisfacción y Compromiso</a:t>
                      </a:r>
                      <a:endParaRPr sz="1200" b="1">
                        <a:solidFill>
                          <a:srgbClr val="000000"/>
                        </a:solidFill>
                      </a:endParaRPr>
                    </a:p>
                  </a:txBody>
                  <a:tcPr marL="121900" marR="121900" marT="121900" marB="121900" anchor="ctr">
                    <a:lnL w="9525" cap="flat" cmpd="sng">
                      <a:solidFill>
                        <a:srgbClr val="9E9E9E">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t>51%</a:t>
                      </a:r>
                      <a:endParaRPr sz="1200"/>
                    </a:p>
                  </a:txBody>
                  <a:tcPr marL="38100" marR="38100" marT="25400" marB="25400" anchor="ctr">
                    <a:lnL w="9475" cap="flat" cmpd="sng">
                      <a:solidFill>
                        <a:srgbClr val="000000">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t>50%</a:t>
                      </a:r>
                      <a:endParaRPr sz="1200"/>
                    </a:p>
                  </a:txBody>
                  <a:tcPr marL="38100" marR="38100" marT="25400" marB="25400" anchor="ctr">
                    <a:lnL w="9475" cap="flat" cmpd="sng">
                      <a:solidFill>
                        <a:srgbClr val="CCCCCC">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t>43%</a:t>
                      </a:r>
                      <a:endParaRPr sz="1200"/>
                    </a:p>
                  </a:txBody>
                  <a:tcPr marL="38100" marR="38100" marT="25400" marB="25400" anchor="ctr">
                    <a:lnL w="9475" cap="flat" cmpd="sng">
                      <a:solidFill>
                        <a:srgbClr val="CCCCCC">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t>51%</a:t>
                      </a:r>
                      <a:endParaRPr sz="1200"/>
                    </a:p>
                  </a:txBody>
                  <a:tcPr marL="38100" marR="38100" marT="25400" marB="25400" anchor="ctr">
                    <a:lnL w="9475" cap="flat" cmpd="sng">
                      <a:solidFill>
                        <a:srgbClr val="CCCCCC">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t>63%</a:t>
                      </a:r>
                      <a:endParaRPr sz="1200"/>
                    </a:p>
                  </a:txBody>
                  <a:tcPr marL="38100" marR="38100" marT="25400" marB="25400" anchor="ctr">
                    <a:lnL w="9475" cap="flat" cmpd="sng">
                      <a:solidFill>
                        <a:srgbClr val="CCCCCC">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5"/>
                  </a:ext>
                </a:extLst>
              </a:tr>
            </a:tbl>
          </a:graphicData>
        </a:graphic>
      </p:graphicFrame>
      <p:sp>
        <p:nvSpPr>
          <p:cNvPr id="1202" name="Google Shape;1202;p220"/>
          <p:cNvSpPr txBox="1"/>
          <p:nvPr/>
        </p:nvSpPr>
        <p:spPr>
          <a:xfrm>
            <a:off x="590945" y="403747"/>
            <a:ext cx="9954000" cy="744800"/>
          </a:xfrm>
          <a:prstGeom prst="rect">
            <a:avLst/>
          </a:prstGeom>
          <a:noFill/>
          <a:ln>
            <a:noFill/>
          </a:ln>
        </p:spPr>
        <p:txBody>
          <a:bodyPr spcFirstLastPara="1" wrap="square" lIns="35700" tIns="35700" rIns="35700" bIns="35700" anchor="ctr" anchorCtr="0">
            <a:noAutofit/>
          </a:bodyPr>
          <a:lstStyle/>
          <a:p>
            <a:pPr>
              <a:buClr>
                <a:srgbClr val="000000"/>
              </a:buClr>
              <a:buSzPts val="3200"/>
            </a:pPr>
            <a:r>
              <a:rPr lang="es" sz="4000" b="1">
                <a:latin typeface="Montserrat"/>
                <a:ea typeface="Montserrat"/>
                <a:cs typeface="Montserrat"/>
                <a:sym typeface="Montserrat"/>
              </a:rPr>
              <a:t>Resultados |</a:t>
            </a:r>
            <a:r>
              <a:rPr lang="es" sz="4267" b="1">
                <a:latin typeface="Montserrat"/>
                <a:ea typeface="Montserrat"/>
                <a:cs typeface="Montserrat"/>
                <a:sym typeface="Montserrat"/>
              </a:rPr>
              <a:t> </a:t>
            </a:r>
            <a:r>
              <a:rPr lang="es" sz="1600" i="1">
                <a:latin typeface="Montserrat"/>
                <a:ea typeface="Montserrat"/>
                <a:cs typeface="Montserrat"/>
                <a:sym typeface="Montserrat"/>
              </a:rPr>
              <a:t>Área de Trabajadores</a:t>
            </a:r>
            <a:endParaRPr sz="1600" i="1">
              <a:latin typeface="Montserrat"/>
              <a:ea typeface="Montserrat"/>
              <a:cs typeface="Montserrat"/>
              <a:sym typeface="Montserrat"/>
            </a:endParaRPr>
          </a:p>
        </p:txBody>
      </p:sp>
      <p:sp>
        <p:nvSpPr>
          <p:cNvPr id="1203" name="Google Shape;1203;p220"/>
          <p:cNvSpPr/>
          <p:nvPr/>
        </p:nvSpPr>
        <p:spPr>
          <a:xfrm>
            <a:off x="9743601" y="4834719"/>
            <a:ext cx="151600" cy="144000"/>
          </a:xfrm>
          <a:prstGeom prst="star5">
            <a:avLst>
              <a:gd name="adj" fmla="val 19098"/>
              <a:gd name="hf" fmla="val 105146"/>
              <a:gd name="vf" fmla="val 110557"/>
            </a:avLst>
          </a:prstGeom>
          <a:solidFill>
            <a:srgbClr val="FFD966"/>
          </a:solidFill>
          <a:ln w="9525" cap="flat" cmpd="sng">
            <a:solidFill>
              <a:srgbClr val="FFAB40"/>
            </a:solidFill>
            <a:prstDash val="solid"/>
            <a:round/>
            <a:headEnd type="none" w="sm" len="sm"/>
            <a:tailEnd type="none" w="sm" len="sm"/>
          </a:ln>
        </p:spPr>
        <p:txBody>
          <a:bodyPr spcFirstLastPara="1" wrap="square" lIns="121900" tIns="121900" rIns="121900" bIns="121900" anchor="ctr" anchorCtr="0">
            <a:noAutofit/>
          </a:bodyPr>
          <a:lstStyle/>
          <a:p>
            <a:pPr algn="just"/>
            <a:endParaRPr sz="1733" i="1"/>
          </a:p>
        </p:txBody>
      </p:sp>
    </p:spTree>
    <p:extLst>
      <p:ext uri="{BB962C8B-B14F-4D97-AF65-F5344CB8AC3E}">
        <p14:creationId xmlns:p14="http://schemas.microsoft.com/office/powerpoint/2010/main" val="2413812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08" name="Google Shape;1208;p221"/>
          <p:cNvSpPr/>
          <p:nvPr/>
        </p:nvSpPr>
        <p:spPr>
          <a:xfrm>
            <a:off x="-1" y="-67"/>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sp>
        <p:nvSpPr>
          <p:cNvPr id="1209" name="Google Shape;1209;p221"/>
          <p:cNvSpPr/>
          <p:nvPr/>
        </p:nvSpPr>
        <p:spPr>
          <a:xfrm>
            <a:off x="10591572" y="-67"/>
            <a:ext cx="1084400" cy="1446000"/>
          </a:xfrm>
          <a:prstGeom prst="rect">
            <a:avLst/>
          </a:prstGeom>
          <a:solidFill>
            <a:srgbClr val="DC1E25"/>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pic>
        <p:nvPicPr>
          <p:cNvPr id="1210" name="Google Shape;1210;p221" descr="Google Shape;5818;p127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33530" y="116982"/>
            <a:ext cx="1200257" cy="1211892"/>
          </a:xfrm>
          <a:prstGeom prst="rect">
            <a:avLst/>
          </a:prstGeom>
          <a:noFill/>
          <a:ln>
            <a:noFill/>
          </a:ln>
        </p:spPr>
      </p:pic>
      <p:sp>
        <p:nvSpPr>
          <p:cNvPr id="1211" name="Google Shape;1211;p221"/>
          <p:cNvSpPr/>
          <p:nvPr/>
        </p:nvSpPr>
        <p:spPr>
          <a:xfrm>
            <a:off x="-1" y="6652000"/>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pic>
        <p:nvPicPr>
          <p:cNvPr id="1212" name="Google Shape;1212;p22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319629" y="1961884"/>
            <a:ext cx="824800" cy="824800"/>
          </a:xfrm>
          <a:prstGeom prst="rect">
            <a:avLst/>
          </a:prstGeom>
          <a:noFill/>
          <a:ln>
            <a:noFill/>
          </a:ln>
        </p:spPr>
      </p:pic>
      <p:sp>
        <p:nvSpPr>
          <p:cNvPr id="1213" name="Google Shape;1213;p221"/>
          <p:cNvSpPr/>
          <p:nvPr/>
        </p:nvSpPr>
        <p:spPr>
          <a:xfrm>
            <a:off x="1319629" y="1961884"/>
            <a:ext cx="824800" cy="824800"/>
          </a:xfrm>
          <a:prstGeom prst="ellipse">
            <a:avLst/>
          </a:prstGeom>
          <a:noFill/>
          <a:ln w="38100" cap="flat" cmpd="sng">
            <a:solidFill>
              <a:srgbClr val="00B0B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14" name="Google Shape;1214;p221"/>
          <p:cNvSpPr txBox="1"/>
          <p:nvPr/>
        </p:nvSpPr>
        <p:spPr>
          <a:xfrm rot="-5400000">
            <a:off x="112200" y="2170284"/>
            <a:ext cx="1606000" cy="408000"/>
          </a:xfrm>
          <a:prstGeom prst="rect">
            <a:avLst/>
          </a:prstGeom>
          <a:noFill/>
          <a:ln>
            <a:noFill/>
          </a:ln>
        </p:spPr>
        <p:txBody>
          <a:bodyPr spcFirstLastPara="1" wrap="square" lIns="121900" tIns="121900" rIns="121900" bIns="121900" anchor="ctr" anchorCtr="0">
            <a:noAutofit/>
          </a:bodyPr>
          <a:lstStyle/>
          <a:p>
            <a:pPr algn="ctr"/>
            <a:r>
              <a:rPr lang="es" sz="1600" b="1">
                <a:solidFill>
                  <a:srgbClr val="75469D"/>
                </a:solidFill>
                <a:latin typeface="Roboto Condensed"/>
                <a:ea typeface="Roboto Condensed"/>
                <a:cs typeface="Roboto Condensed"/>
                <a:sym typeface="Roboto Condensed"/>
              </a:rPr>
              <a:t>COMUNIDAD</a:t>
            </a:r>
            <a:endParaRPr sz="1600">
              <a:solidFill>
                <a:srgbClr val="75469D"/>
              </a:solidFill>
            </a:endParaRPr>
          </a:p>
        </p:txBody>
      </p:sp>
      <p:pic>
        <p:nvPicPr>
          <p:cNvPr id="1215" name="Google Shape;1215;p221" title="Gráfico"/>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699209" y="1859007"/>
            <a:ext cx="1046400" cy="1152000"/>
          </a:xfrm>
          <a:prstGeom prst="rect">
            <a:avLst/>
          </a:prstGeom>
          <a:noFill/>
          <a:ln>
            <a:noFill/>
          </a:ln>
        </p:spPr>
      </p:pic>
      <p:sp>
        <p:nvSpPr>
          <p:cNvPr id="1216" name="Google Shape;1216;p221"/>
          <p:cNvSpPr/>
          <p:nvPr/>
        </p:nvSpPr>
        <p:spPr>
          <a:xfrm>
            <a:off x="6925009" y="2137607"/>
            <a:ext cx="594800" cy="594800"/>
          </a:xfrm>
          <a:prstGeom prst="ellipse">
            <a:avLst/>
          </a:prstGeom>
          <a:solidFill>
            <a:srgbClr val="FFFFFF"/>
          </a:solidFill>
          <a:ln>
            <a:noFill/>
          </a:ln>
        </p:spPr>
        <p:txBody>
          <a:bodyPr spcFirstLastPara="1" wrap="square" lIns="121900" tIns="121900" rIns="121900" bIns="121900" anchor="ctr" anchorCtr="0">
            <a:noAutofit/>
          </a:bodyPr>
          <a:lstStyle/>
          <a:p>
            <a:endParaRPr sz="1200"/>
          </a:p>
        </p:txBody>
      </p:sp>
      <p:sp>
        <p:nvSpPr>
          <p:cNvPr id="1217" name="Google Shape;1217;p221"/>
          <p:cNvSpPr txBox="1"/>
          <p:nvPr/>
        </p:nvSpPr>
        <p:spPr>
          <a:xfrm>
            <a:off x="6531609" y="1650821"/>
            <a:ext cx="1381600" cy="353200"/>
          </a:xfrm>
          <a:prstGeom prst="rect">
            <a:avLst/>
          </a:prstGeom>
          <a:noFill/>
          <a:ln>
            <a:noFill/>
          </a:ln>
        </p:spPr>
        <p:txBody>
          <a:bodyPr spcFirstLastPara="1" wrap="square" lIns="121900" tIns="121900" rIns="121900" bIns="121900" anchor="b" anchorCtr="0">
            <a:noAutofit/>
          </a:bodyPr>
          <a:lstStyle/>
          <a:p>
            <a:pPr algn="ctr"/>
            <a:r>
              <a:rPr lang="es" sz="1067" b="1"/>
              <a:t>Compromiso Cívico y Donaciones</a:t>
            </a:r>
            <a:endParaRPr sz="1067" b="1"/>
          </a:p>
        </p:txBody>
      </p:sp>
      <p:graphicFrame>
        <p:nvGraphicFramePr>
          <p:cNvPr id="1218" name="Google Shape;1218;p221"/>
          <p:cNvGraphicFramePr/>
          <p:nvPr/>
        </p:nvGraphicFramePr>
        <p:xfrm>
          <a:off x="6587409" y="2323307"/>
          <a:ext cx="1270000" cy="833120"/>
        </p:xfrm>
        <a:graphic>
          <a:graphicData uri="http://schemas.openxmlformats.org/drawingml/2006/table">
            <a:tbl>
              <a:tblPr>
                <a:noFill/>
              </a:tblPr>
              <a:tblGrid>
                <a:gridCol w="1270000">
                  <a:extLst>
                    <a:ext uri="{9D8B030D-6E8A-4147-A177-3AD203B41FA5}">
                      <a16:colId xmlns:a16="http://schemas.microsoft.com/office/drawing/2014/main" xmlns="" val="20000"/>
                    </a:ext>
                  </a:extLst>
                </a:gridCol>
              </a:tblGrid>
              <a:tr h="416560">
                <a:tc>
                  <a:txBody>
                    <a:bodyPr/>
                    <a:lstStyle/>
                    <a:p>
                      <a:pPr marL="0" lvl="0" indent="0" algn="l" rtl="0">
                        <a:spcBef>
                          <a:spcPts val="0"/>
                        </a:spcBef>
                        <a:spcAft>
                          <a:spcPts val="0"/>
                        </a:spcAft>
                        <a:buNone/>
                      </a:pPr>
                      <a:endParaRPr sz="2400"/>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0"/>
                  </a:ext>
                </a:extLst>
              </a:tr>
              <a:tr h="416560">
                <a:tc>
                  <a:txBody>
                    <a:bodyPr/>
                    <a:lstStyle/>
                    <a:p>
                      <a:pPr marL="0" lvl="0" indent="0" algn="l" rtl="0">
                        <a:spcBef>
                          <a:spcPts val="0"/>
                        </a:spcBef>
                        <a:spcAft>
                          <a:spcPts val="0"/>
                        </a:spcAft>
                        <a:buNone/>
                      </a:pPr>
                      <a:endParaRPr sz="2400"/>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1"/>
                  </a:ext>
                </a:extLst>
              </a:tr>
            </a:tbl>
          </a:graphicData>
        </a:graphic>
      </p:graphicFrame>
      <p:graphicFrame>
        <p:nvGraphicFramePr>
          <p:cNvPr id="1219" name="Google Shape;1219;p221"/>
          <p:cNvGraphicFramePr/>
          <p:nvPr/>
        </p:nvGraphicFramePr>
        <p:xfrm>
          <a:off x="6587409" y="2295284"/>
          <a:ext cx="1270000" cy="677672"/>
        </p:xfrm>
        <a:graphic>
          <a:graphicData uri="http://schemas.openxmlformats.org/drawingml/2006/table">
            <a:tbl>
              <a:tblPr>
                <a:noFill/>
              </a:tblPr>
              <a:tblGrid>
                <a:gridCol w="1270000">
                  <a:extLst>
                    <a:ext uri="{9D8B030D-6E8A-4147-A177-3AD203B41FA5}">
                      <a16:colId xmlns:a16="http://schemas.microsoft.com/office/drawing/2014/main" xmlns="" val="20000"/>
                    </a:ext>
                  </a:extLst>
                </a:gridCol>
              </a:tblGrid>
              <a:tr h="248751">
                <a:tc>
                  <a:txBody>
                    <a:bodyPr/>
                    <a:lstStyle/>
                    <a:p>
                      <a:pPr marL="0" lvl="0" indent="0" algn="ctr" rtl="0">
                        <a:lnSpc>
                          <a:spcPct val="115000"/>
                        </a:lnSpc>
                        <a:spcBef>
                          <a:spcPts val="0"/>
                        </a:spcBef>
                        <a:spcAft>
                          <a:spcPts val="0"/>
                        </a:spcAft>
                        <a:buNone/>
                      </a:pPr>
                      <a:r>
                        <a:rPr lang="es" sz="1200" b="1"/>
                        <a:t>28%</a:t>
                      </a:r>
                      <a:endParaRPr sz="1200" b="1"/>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0"/>
                  </a:ext>
                </a:extLst>
              </a:tr>
              <a:tr h="416560">
                <a:tc>
                  <a:txBody>
                    <a:bodyPr/>
                    <a:lstStyle/>
                    <a:p>
                      <a:pPr marL="0" lvl="0" indent="0" algn="l" rtl="0">
                        <a:spcBef>
                          <a:spcPts val="0"/>
                        </a:spcBef>
                        <a:spcAft>
                          <a:spcPts val="0"/>
                        </a:spcAft>
                        <a:buNone/>
                      </a:pPr>
                      <a:endParaRPr sz="2400"/>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1"/>
                  </a:ext>
                </a:extLst>
              </a:tr>
            </a:tbl>
          </a:graphicData>
        </a:graphic>
      </p:graphicFrame>
      <p:pic>
        <p:nvPicPr>
          <p:cNvPr id="1220" name="Google Shape;1220;p221" title="Gráfico"/>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554348" y="1859007"/>
            <a:ext cx="1046400" cy="1152000"/>
          </a:xfrm>
          <a:prstGeom prst="rect">
            <a:avLst/>
          </a:prstGeom>
          <a:noFill/>
          <a:ln>
            <a:noFill/>
          </a:ln>
        </p:spPr>
      </p:pic>
      <p:sp>
        <p:nvSpPr>
          <p:cNvPr id="1221" name="Google Shape;1221;p221"/>
          <p:cNvSpPr/>
          <p:nvPr/>
        </p:nvSpPr>
        <p:spPr>
          <a:xfrm>
            <a:off x="3780148" y="2137607"/>
            <a:ext cx="594800" cy="594800"/>
          </a:xfrm>
          <a:prstGeom prst="ellipse">
            <a:avLst/>
          </a:prstGeom>
          <a:solidFill>
            <a:srgbClr val="FFFFFF"/>
          </a:solidFill>
          <a:ln>
            <a:noFill/>
          </a:ln>
        </p:spPr>
        <p:txBody>
          <a:bodyPr spcFirstLastPara="1" wrap="square" lIns="121900" tIns="121900" rIns="121900" bIns="121900" anchor="ctr" anchorCtr="0">
            <a:noAutofit/>
          </a:bodyPr>
          <a:lstStyle/>
          <a:p>
            <a:endParaRPr sz="1200"/>
          </a:p>
        </p:txBody>
      </p:sp>
      <p:sp>
        <p:nvSpPr>
          <p:cNvPr id="1222" name="Google Shape;1222;p221"/>
          <p:cNvSpPr txBox="1"/>
          <p:nvPr/>
        </p:nvSpPr>
        <p:spPr>
          <a:xfrm>
            <a:off x="3492348" y="1650821"/>
            <a:ext cx="1170400" cy="353200"/>
          </a:xfrm>
          <a:prstGeom prst="rect">
            <a:avLst/>
          </a:prstGeom>
          <a:noFill/>
          <a:ln>
            <a:noFill/>
          </a:ln>
        </p:spPr>
        <p:txBody>
          <a:bodyPr spcFirstLastPara="1" wrap="square" lIns="121900" tIns="121900" rIns="121900" bIns="121900" anchor="b" anchorCtr="0">
            <a:noAutofit/>
          </a:bodyPr>
          <a:lstStyle/>
          <a:p>
            <a:pPr algn="ctr">
              <a:buClr>
                <a:srgbClr val="000000"/>
              </a:buClr>
              <a:buSzPts val="1100"/>
            </a:pPr>
            <a:r>
              <a:rPr lang="es" sz="1067" b="1"/>
              <a:t>Impacto Económico</a:t>
            </a:r>
            <a:endParaRPr sz="1067" b="1"/>
          </a:p>
        </p:txBody>
      </p:sp>
      <p:graphicFrame>
        <p:nvGraphicFramePr>
          <p:cNvPr id="1223" name="Google Shape;1223;p221"/>
          <p:cNvGraphicFramePr/>
          <p:nvPr/>
        </p:nvGraphicFramePr>
        <p:xfrm>
          <a:off x="3442548" y="2307137"/>
          <a:ext cx="1270000" cy="677672"/>
        </p:xfrm>
        <a:graphic>
          <a:graphicData uri="http://schemas.openxmlformats.org/drawingml/2006/table">
            <a:tbl>
              <a:tblPr>
                <a:noFill/>
              </a:tblPr>
              <a:tblGrid>
                <a:gridCol w="1270000">
                  <a:extLst>
                    <a:ext uri="{9D8B030D-6E8A-4147-A177-3AD203B41FA5}">
                      <a16:colId xmlns:a16="http://schemas.microsoft.com/office/drawing/2014/main" xmlns="" val="20000"/>
                    </a:ext>
                  </a:extLst>
                </a:gridCol>
              </a:tblGrid>
              <a:tr h="248751">
                <a:tc>
                  <a:txBody>
                    <a:bodyPr/>
                    <a:lstStyle/>
                    <a:p>
                      <a:pPr marL="0" lvl="0" indent="0" algn="ctr" rtl="0">
                        <a:lnSpc>
                          <a:spcPct val="115000"/>
                        </a:lnSpc>
                        <a:spcBef>
                          <a:spcPts val="0"/>
                        </a:spcBef>
                        <a:spcAft>
                          <a:spcPts val="0"/>
                        </a:spcAft>
                        <a:buNone/>
                      </a:pPr>
                      <a:r>
                        <a:rPr lang="es" sz="1200" b="1"/>
                        <a:t>44%</a:t>
                      </a:r>
                      <a:endParaRPr sz="1200" b="1"/>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0"/>
                  </a:ext>
                </a:extLst>
              </a:tr>
              <a:tr h="416560">
                <a:tc>
                  <a:txBody>
                    <a:bodyPr/>
                    <a:lstStyle/>
                    <a:p>
                      <a:pPr marL="0" lvl="0" indent="0" algn="l" rtl="0">
                        <a:spcBef>
                          <a:spcPts val="0"/>
                        </a:spcBef>
                        <a:spcAft>
                          <a:spcPts val="0"/>
                        </a:spcAft>
                        <a:buNone/>
                      </a:pPr>
                      <a:endParaRPr sz="2400"/>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1"/>
                  </a:ext>
                </a:extLst>
              </a:tr>
            </a:tbl>
          </a:graphicData>
        </a:graphic>
      </p:graphicFrame>
      <p:pic>
        <p:nvPicPr>
          <p:cNvPr id="1224" name="Google Shape;1224;p221" title="Gráfico"/>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5103783" y="1859007"/>
            <a:ext cx="1046400" cy="1152000"/>
          </a:xfrm>
          <a:prstGeom prst="rect">
            <a:avLst/>
          </a:prstGeom>
          <a:noFill/>
          <a:ln>
            <a:noFill/>
          </a:ln>
        </p:spPr>
      </p:pic>
      <p:sp>
        <p:nvSpPr>
          <p:cNvPr id="1225" name="Google Shape;1225;p221"/>
          <p:cNvSpPr/>
          <p:nvPr/>
        </p:nvSpPr>
        <p:spPr>
          <a:xfrm>
            <a:off x="5329583" y="2137607"/>
            <a:ext cx="594800" cy="594800"/>
          </a:xfrm>
          <a:prstGeom prst="ellipse">
            <a:avLst/>
          </a:prstGeom>
          <a:solidFill>
            <a:srgbClr val="FFFFFF"/>
          </a:solidFill>
          <a:ln>
            <a:noFill/>
          </a:ln>
        </p:spPr>
        <p:txBody>
          <a:bodyPr spcFirstLastPara="1" wrap="square" lIns="121900" tIns="121900" rIns="121900" bIns="121900" anchor="ctr" anchorCtr="0">
            <a:noAutofit/>
          </a:bodyPr>
          <a:lstStyle/>
          <a:p>
            <a:endParaRPr sz="1200"/>
          </a:p>
        </p:txBody>
      </p:sp>
      <p:sp>
        <p:nvSpPr>
          <p:cNvPr id="1226" name="Google Shape;1226;p221"/>
          <p:cNvSpPr txBox="1"/>
          <p:nvPr/>
        </p:nvSpPr>
        <p:spPr>
          <a:xfrm>
            <a:off x="4844783" y="1650821"/>
            <a:ext cx="1564400" cy="353200"/>
          </a:xfrm>
          <a:prstGeom prst="rect">
            <a:avLst/>
          </a:prstGeom>
          <a:noFill/>
          <a:ln>
            <a:noFill/>
          </a:ln>
        </p:spPr>
        <p:txBody>
          <a:bodyPr spcFirstLastPara="1" wrap="square" lIns="121900" tIns="121900" rIns="121900" bIns="121900" anchor="b" anchorCtr="0">
            <a:noAutofit/>
          </a:bodyPr>
          <a:lstStyle/>
          <a:p>
            <a:pPr algn="ctr"/>
            <a:r>
              <a:rPr lang="es" sz="1067" b="1"/>
              <a:t>Gestión de la Cadena de Suministros</a:t>
            </a:r>
            <a:endParaRPr sz="1067" b="1"/>
          </a:p>
        </p:txBody>
      </p:sp>
      <p:graphicFrame>
        <p:nvGraphicFramePr>
          <p:cNvPr id="1227" name="Google Shape;1227;p221"/>
          <p:cNvGraphicFramePr/>
          <p:nvPr/>
        </p:nvGraphicFramePr>
        <p:xfrm>
          <a:off x="4991983" y="2320547"/>
          <a:ext cx="1270000" cy="677672"/>
        </p:xfrm>
        <a:graphic>
          <a:graphicData uri="http://schemas.openxmlformats.org/drawingml/2006/table">
            <a:tbl>
              <a:tblPr>
                <a:noFill/>
              </a:tblPr>
              <a:tblGrid>
                <a:gridCol w="1270000">
                  <a:extLst>
                    <a:ext uri="{9D8B030D-6E8A-4147-A177-3AD203B41FA5}">
                      <a16:colId xmlns:a16="http://schemas.microsoft.com/office/drawing/2014/main" xmlns="" val="20000"/>
                    </a:ext>
                  </a:extLst>
                </a:gridCol>
              </a:tblGrid>
              <a:tr h="248751">
                <a:tc>
                  <a:txBody>
                    <a:bodyPr/>
                    <a:lstStyle/>
                    <a:p>
                      <a:pPr marL="0" lvl="0" indent="0" algn="ctr" rtl="0">
                        <a:lnSpc>
                          <a:spcPct val="115000"/>
                        </a:lnSpc>
                        <a:spcBef>
                          <a:spcPts val="0"/>
                        </a:spcBef>
                        <a:spcAft>
                          <a:spcPts val="0"/>
                        </a:spcAft>
                        <a:buNone/>
                      </a:pPr>
                      <a:r>
                        <a:rPr lang="es" sz="1200" b="1"/>
                        <a:t>32%</a:t>
                      </a:r>
                      <a:endParaRPr sz="1200" b="1"/>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0"/>
                  </a:ext>
                </a:extLst>
              </a:tr>
              <a:tr h="416560">
                <a:tc>
                  <a:txBody>
                    <a:bodyPr/>
                    <a:lstStyle/>
                    <a:p>
                      <a:pPr marL="0" lvl="0" indent="0" algn="l" rtl="0">
                        <a:spcBef>
                          <a:spcPts val="0"/>
                        </a:spcBef>
                        <a:spcAft>
                          <a:spcPts val="0"/>
                        </a:spcAft>
                        <a:buNone/>
                      </a:pPr>
                      <a:endParaRPr sz="2400"/>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1"/>
                  </a:ext>
                </a:extLst>
              </a:tr>
            </a:tbl>
          </a:graphicData>
        </a:graphic>
      </p:graphicFrame>
      <p:pic>
        <p:nvPicPr>
          <p:cNvPr id="1228" name="Google Shape;1228;p221" title="Gráfico"/>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8222984" y="1859007"/>
            <a:ext cx="1046400" cy="1152000"/>
          </a:xfrm>
          <a:prstGeom prst="rect">
            <a:avLst/>
          </a:prstGeom>
          <a:noFill/>
          <a:ln>
            <a:noFill/>
          </a:ln>
        </p:spPr>
      </p:pic>
      <p:sp>
        <p:nvSpPr>
          <p:cNvPr id="1229" name="Google Shape;1229;p221"/>
          <p:cNvSpPr/>
          <p:nvPr/>
        </p:nvSpPr>
        <p:spPr>
          <a:xfrm>
            <a:off x="8448783" y="2137607"/>
            <a:ext cx="594800" cy="594800"/>
          </a:xfrm>
          <a:prstGeom prst="ellipse">
            <a:avLst/>
          </a:prstGeom>
          <a:solidFill>
            <a:srgbClr val="FFFFFF"/>
          </a:solidFill>
          <a:ln>
            <a:noFill/>
          </a:ln>
        </p:spPr>
        <p:txBody>
          <a:bodyPr spcFirstLastPara="1" wrap="square" lIns="121900" tIns="121900" rIns="121900" bIns="121900" anchor="ctr" anchorCtr="0">
            <a:noAutofit/>
          </a:bodyPr>
          <a:lstStyle/>
          <a:p>
            <a:endParaRPr sz="1200"/>
          </a:p>
        </p:txBody>
      </p:sp>
      <p:sp>
        <p:nvSpPr>
          <p:cNvPr id="1230" name="Google Shape;1230;p221"/>
          <p:cNvSpPr txBox="1"/>
          <p:nvPr/>
        </p:nvSpPr>
        <p:spPr>
          <a:xfrm>
            <a:off x="8134183" y="1650821"/>
            <a:ext cx="1224000" cy="353200"/>
          </a:xfrm>
          <a:prstGeom prst="rect">
            <a:avLst/>
          </a:prstGeom>
          <a:noFill/>
          <a:ln>
            <a:noFill/>
          </a:ln>
        </p:spPr>
        <p:txBody>
          <a:bodyPr spcFirstLastPara="1" wrap="square" lIns="121900" tIns="121900" rIns="121900" bIns="121900" anchor="b" anchorCtr="0">
            <a:noAutofit/>
          </a:bodyPr>
          <a:lstStyle/>
          <a:p>
            <a:pPr algn="ctr"/>
            <a:r>
              <a:rPr lang="es" sz="1067" b="1"/>
              <a:t>Diversidad, Equidad e Inclusión</a:t>
            </a:r>
            <a:endParaRPr sz="1067" b="1"/>
          </a:p>
        </p:txBody>
      </p:sp>
      <p:graphicFrame>
        <p:nvGraphicFramePr>
          <p:cNvPr id="1231" name="Google Shape;1231;p221"/>
          <p:cNvGraphicFramePr/>
          <p:nvPr/>
        </p:nvGraphicFramePr>
        <p:xfrm>
          <a:off x="8111183" y="2307932"/>
          <a:ext cx="1270000" cy="677672"/>
        </p:xfrm>
        <a:graphic>
          <a:graphicData uri="http://schemas.openxmlformats.org/drawingml/2006/table">
            <a:tbl>
              <a:tblPr>
                <a:noFill/>
              </a:tblPr>
              <a:tblGrid>
                <a:gridCol w="1270000">
                  <a:extLst>
                    <a:ext uri="{9D8B030D-6E8A-4147-A177-3AD203B41FA5}">
                      <a16:colId xmlns:a16="http://schemas.microsoft.com/office/drawing/2014/main" xmlns="" val="20000"/>
                    </a:ext>
                  </a:extLst>
                </a:gridCol>
              </a:tblGrid>
              <a:tr h="248751">
                <a:tc>
                  <a:txBody>
                    <a:bodyPr/>
                    <a:lstStyle/>
                    <a:p>
                      <a:pPr marL="0" lvl="0" indent="0" algn="ctr" rtl="0">
                        <a:lnSpc>
                          <a:spcPct val="115000"/>
                        </a:lnSpc>
                        <a:spcBef>
                          <a:spcPts val="0"/>
                        </a:spcBef>
                        <a:spcAft>
                          <a:spcPts val="0"/>
                        </a:spcAft>
                        <a:buNone/>
                      </a:pPr>
                      <a:r>
                        <a:rPr lang="es" sz="1200" b="1"/>
                        <a:t>27%</a:t>
                      </a:r>
                      <a:endParaRPr sz="1200" b="1"/>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0"/>
                  </a:ext>
                </a:extLst>
              </a:tr>
              <a:tr h="416560">
                <a:tc>
                  <a:txBody>
                    <a:bodyPr/>
                    <a:lstStyle/>
                    <a:p>
                      <a:pPr marL="0" lvl="0" indent="0" algn="l" rtl="0">
                        <a:spcBef>
                          <a:spcPts val="0"/>
                        </a:spcBef>
                        <a:spcAft>
                          <a:spcPts val="0"/>
                        </a:spcAft>
                        <a:buNone/>
                      </a:pPr>
                      <a:endParaRPr sz="2400"/>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1"/>
                  </a:ext>
                </a:extLst>
              </a:tr>
            </a:tbl>
          </a:graphicData>
        </a:graphic>
      </p:graphicFrame>
      <p:graphicFrame>
        <p:nvGraphicFramePr>
          <p:cNvPr id="1232" name="Google Shape;1232;p221"/>
          <p:cNvGraphicFramePr/>
          <p:nvPr/>
        </p:nvGraphicFramePr>
        <p:xfrm>
          <a:off x="2116004" y="2151486"/>
          <a:ext cx="1270000" cy="887984"/>
        </p:xfrm>
        <a:graphic>
          <a:graphicData uri="http://schemas.openxmlformats.org/drawingml/2006/table">
            <a:tbl>
              <a:tblPr>
                <a:noFill/>
              </a:tblPr>
              <a:tblGrid>
                <a:gridCol w="1270000">
                  <a:extLst>
                    <a:ext uri="{9D8B030D-6E8A-4147-A177-3AD203B41FA5}">
                      <a16:colId xmlns:a16="http://schemas.microsoft.com/office/drawing/2014/main" xmlns="" val="20000"/>
                    </a:ext>
                  </a:extLst>
                </a:gridCol>
              </a:tblGrid>
              <a:tr h="446701">
                <a:tc>
                  <a:txBody>
                    <a:bodyPr/>
                    <a:lstStyle/>
                    <a:p>
                      <a:pPr marL="0" lvl="0" indent="0" algn="ctr" rtl="0">
                        <a:lnSpc>
                          <a:spcPct val="115000"/>
                        </a:lnSpc>
                        <a:spcBef>
                          <a:spcPts val="0"/>
                        </a:spcBef>
                        <a:spcAft>
                          <a:spcPts val="0"/>
                        </a:spcAft>
                        <a:buNone/>
                      </a:pPr>
                      <a:r>
                        <a:rPr lang="es" sz="2400" b="1">
                          <a:solidFill>
                            <a:srgbClr val="674EA7"/>
                          </a:solidFill>
                        </a:rPr>
                        <a:t>42%</a:t>
                      </a:r>
                      <a:endParaRPr sz="2400" b="1">
                        <a:solidFill>
                          <a:srgbClr val="674EA7"/>
                        </a:solidFill>
                      </a:endParaRPr>
                    </a:p>
                  </a:txBody>
                  <a:tcPr marL="38100" marR="38100" marT="25400" marB="25400" anchor="b"/>
                </a:tc>
                <a:extLst>
                  <a:ext uri="{0D108BD9-81ED-4DB2-BD59-A6C34878D82A}">
                    <a16:rowId xmlns:a16="http://schemas.microsoft.com/office/drawing/2014/main" xmlns="" val="10000"/>
                  </a:ext>
                </a:extLst>
              </a:tr>
              <a:tr h="416560">
                <a:tc>
                  <a:txBody>
                    <a:bodyPr/>
                    <a:lstStyle/>
                    <a:p>
                      <a:pPr marL="0" lvl="0" indent="0" algn="l" rtl="0">
                        <a:spcBef>
                          <a:spcPts val="0"/>
                        </a:spcBef>
                        <a:spcAft>
                          <a:spcPts val="0"/>
                        </a:spcAft>
                        <a:buNone/>
                      </a:pPr>
                      <a:endParaRPr sz="2400"/>
                    </a:p>
                  </a:txBody>
                  <a:tcPr marL="38100" marR="38100" marT="25400" marB="25400" anchor="b"/>
                </a:tc>
                <a:extLst>
                  <a:ext uri="{0D108BD9-81ED-4DB2-BD59-A6C34878D82A}">
                    <a16:rowId xmlns:a16="http://schemas.microsoft.com/office/drawing/2014/main" xmlns="" val="10001"/>
                  </a:ext>
                </a:extLst>
              </a:tr>
            </a:tbl>
          </a:graphicData>
        </a:graphic>
      </p:graphicFrame>
      <p:cxnSp>
        <p:nvCxnSpPr>
          <p:cNvPr id="1233" name="Google Shape;1233;p221"/>
          <p:cNvCxnSpPr/>
          <p:nvPr/>
        </p:nvCxnSpPr>
        <p:spPr>
          <a:xfrm>
            <a:off x="3296133" y="2074460"/>
            <a:ext cx="0" cy="494800"/>
          </a:xfrm>
          <a:prstGeom prst="straightConnector1">
            <a:avLst/>
          </a:prstGeom>
          <a:noFill/>
          <a:ln w="9525" cap="flat" cmpd="sng">
            <a:solidFill>
              <a:srgbClr val="00B0BD"/>
            </a:solidFill>
            <a:prstDash val="solid"/>
            <a:round/>
            <a:headEnd type="none" w="med" len="med"/>
            <a:tailEnd type="none" w="med" len="med"/>
          </a:ln>
        </p:spPr>
      </p:cxnSp>
      <p:graphicFrame>
        <p:nvGraphicFramePr>
          <p:cNvPr id="1234" name="Google Shape;1234;p221"/>
          <p:cNvGraphicFramePr/>
          <p:nvPr/>
        </p:nvGraphicFramePr>
        <p:xfrm>
          <a:off x="880551" y="3223831"/>
          <a:ext cx="9512700" cy="3245826"/>
        </p:xfrm>
        <a:graphic>
          <a:graphicData uri="http://schemas.openxmlformats.org/drawingml/2006/table">
            <a:tbl>
              <a:tblPr>
                <a:noFill/>
              </a:tblPr>
              <a:tblGrid>
                <a:gridCol w="1846200">
                  <a:extLst>
                    <a:ext uri="{9D8B030D-6E8A-4147-A177-3AD203B41FA5}">
                      <a16:colId xmlns:a16="http://schemas.microsoft.com/office/drawing/2014/main" xmlns="" val="20000"/>
                    </a:ext>
                  </a:extLst>
                </a:gridCol>
                <a:gridCol w="1533300">
                  <a:extLst>
                    <a:ext uri="{9D8B030D-6E8A-4147-A177-3AD203B41FA5}">
                      <a16:colId xmlns:a16="http://schemas.microsoft.com/office/drawing/2014/main" xmlns="" val="20001"/>
                    </a:ext>
                  </a:extLst>
                </a:gridCol>
                <a:gridCol w="1533300">
                  <a:extLst>
                    <a:ext uri="{9D8B030D-6E8A-4147-A177-3AD203B41FA5}">
                      <a16:colId xmlns:a16="http://schemas.microsoft.com/office/drawing/2014/main" xmlns="" val="20002"/>
                    </a:ext>
                  </a:extLst>
                </a:gridCol>
                <a:gridCol w="1533300">
                  <a:extLst>
                    <a:ext uri="{9D8B030D-6E8A-4147-A177-3AD203B41FA5}">
                      <a16:colId xmlns:a16="http://schemas.microsoft.com/office/drawing/2014/main" xmlns="" val="20003"/>
                    </a:ext>
                  </a:extLst>
                </a:gridCol>
                <a:gridCol w="1533300">
                  <a:extLst>
                    <a:ext uri="{9D8B030D-6E8A-4147-A177-3AD203B41FA5}">
                      <a16:colId xmlns:a16="http://schemas.microsoft.com/office/drawing/2014/main" xmlns="" val="20004"/>
                    </a:ext>
                  </a:extLst>
                </a:gridCol>
                <a:gridCol w="1533300">
                  <a:extLst>
                    <a:ext uri="{9D8B030D-6E8A-4147-A177-3AD203B41FA5}">
                      <a16:colId xmlns:a16="http://schemas.microsoft.com/office/drawing/2014/main" xmlns="" val="20005"/>
                    </a:ext>
                  </a:extLst>
                </a:gridCol>
              </a:tblGrid>
              <a:tr h="426680">
                <a:tc>
                  <a:txBody>
                    <a:bodyPr/>
                    <a:lstStyle/>
                    <a:p>
                      <a:pPr marL="0" lvl="0" indent="0" algn="ctr" rtl="0">
                        <a:spcBef>
                          <a:spcPts val="0"/>
                        </a:spcBef>
                        <a:spcAft>
                          <a:spcPts val="0"/>
                        </a:spcAft>
                        <a:buNone/>
                      </a:pPr>
                      <a:endParaRPr sz="1200"/>
                    </a:p>
                  </a:txBody>
                  <a:tcPr marL="121900" marR="121900" marT="121900" marB="121900" anchor="ctr">
                    <a:lnL w="9525" cap="flat" cmpd="sng">
                      <a:solidFill>
                        <a:srgbClr val="9E9E9E">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DC1E25">
                          <a:alpha val="0"/>
                        </a:srgbClr>
                      </a:solidFill>
                      <a:prstDash val="solid"/>
                      <a:round/>
                      <a:headEnd type="none" w="sm" len="sm"/>
                      <a:tailEnd type="none" w="sm" len="sm"/>
                    </a:lnB>
                  </a:tcPr>
                </a:tc>
                <a:tc gridSpan="5">
                  <a:txBody>
                    <a:bodyPr/>
                    <a:lstStyle/>
                    <a:p>
                      <a:pPr marL="0" lvl="0" indent="0" algn="ctr" rtl="0">
                        <a:lnSpc>
                          <a:spcPct val="115000"/>
                        </a:lnSpc>
                        <a:spcBef>
                          <a:spcPts val="0"/>
                        </a:spcBef>
                        <a:spcAft>
                          <a:spcPts val="0"/>
                        </a:spcAft>
                        <a:buNone/>
                      </a:pPr>
                      <a:r>
                        <a:rPr lang="es" sz="1200" b="1">
                          <a:solidFill>
                            <a:srgbClr val="FFFFFF"/>
                          </a:solidFill>
                        </a:rPr>
                        <a:t>Sector</a:t>
                      </a:r>
                      <a:endParaRPr sz="1200" b="1">
                        <a:solidFill>
                          <a:srgbClr val="FFFFFF"/>
                        </a:solidFill>
                      </a:endParaRPr>
                    </a:p>
                  </a:txBody>
                  <a:tcPr marL="38100" marR="38100" marT="25400" marB="25400" anchor="ctr">
                    <a:lnL w="9475" cap="flat" cmpd="sng">
                      <a:solidFill>
                        <a:srgbClr val="CCCCCC">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000000">
                          <a:alpha val="0"/>
                        </a:srgbClr>
                      </a:solidFill>
                      <a:prstDash val="solid"/>
                      <a:round/>
                      <a:headEnd type="none" w="sm" len="sm"/>
                      <a:tailEnd type="none" w="sm" len="sm"/>
                    </a:lnB>
                    <a:solidFill>
                      <a:srgbClr val="00B0B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495233">
                <a:tc>
                  <a:txBody>
                    <a:bodyPr/>
                    <a:lstStyle/>
                    <a:p>
                      <a:pPr marL="0" lvl="0" indent="0" algn="ctr" rtl="0">
                        <a:spcBef>
                          <a:spcPts val="0"/>
                        </a:spcBef>
                        <a:spcAft>
                          <a:spcPts val="0"/>
                        </a:spcAft>
                        <a:buNone/>
                      </a:pPr>
                      <a:r>
                        <a:rPr lang="es" sz="1200" b="1"/>
                        <a:t>Sub-área de Impacto</a:t>
                      </a:r>
                      <a:endParaRPr sz="1200" b="1"/>
                    </a:p>
                  </a:txBody>
                  <a:tcPr marL="121900" marR="121900" marT="121900" marB="121900" anchor="ctr">
                    <a:lnL w="9525" cap="flat" cmpd="sng">
                      <a:solidFill>
                        <a:srgbClr val="DC1E25">
                          <a:alpha val="0"/>
                        </a:srgbClr>
                      </a:solidFill>
                      <a:prstDash val="solid"/>
                      <a:round/>
                      <a:headEnd type="none" w="sm" len="sm"/>
                      <a:tailEnd type="none" w="sm" len="sm"/>
                    </a:lnL>
                    <a:lnR w="9475" cap="flat" cmpd="sng">
                      <a:solidFill>
                        <a:srgbClr val="DC1E25">
                          <a:alpha val="0"/>
                        </a:srgbClr>
                      </a:solidFill>
                      <a:prstDash val="solid"/>
                      <a:round/>
                      <a:headEnd type="none" w="sm" len="sm"/>
                      <a:tailEnd type="none" w="sm" len="sm"/>
                    </a:lnR>
                    <a:lnT w="9525" cap="flat" cmpd="sng">
                      <a:solidFill>
                        <a:srgbClr val="DC1E25">
                          <a:alpha val="0"/>
                        </a:srgbClr>
                      </a:solidFill>
                      <a:prstDash val="solid"/>
                      <a:round/>
                      <a:headEnd type="none" w="sm" len="sm"/>
                      <a:tailEnd type="none" w="sm" len="sm"/>
                    </a:lnT>
                    <a:lnB w="9525" cap="flat" cmpd="sng">
                      <a:solidFill>
                        <a:srgbClr val="DC1E25">
                          <a:alpha val="0"/>
                        </a:srgbClr>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s" sz="1200" b="1"/>
                        <a:t>Agricultura</a:t>
                      </a:r>
                      <a:endParaRPr sz="1200" b="1"/>
                    </a:p>
                  </a:txBody>
                  <a:tcPr marL="38100" marR="38100" marT="25400" marB="25400" anchor="ctr">
                    <a:lnL w="9475" cap="flat" cmpd="sng">
                      <a:solidFill>
                        <a:srgbClr val="DC1E25">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475" cap="flat" cmpd="sng">
                      <a:solidFill>
                        <a:srgbClr val="000000">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s" sz="1200" b="1"/>
                        <a:t>Manufactura</a:t>
                      </a:r>
                      <a:endParaRPr sz="1200" b="1"/>
                    </a:p>
                  </a:txBody>
                  <a:tcPr marL="38100" marR="38100" marT="25400" marB="25400" anchor="ctr">
                    <a:lnL w="9475" cap="flat" cmpd="sng">
                      <a:solidFill>
                        <a:srgbClr val="000000">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475" cap="flat" cmpd="sng">
                      <a:solidFill>
                        <a:srgbClr val="000000">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s" sz="1200" b="1"/>
                        <a:t>Retail</a:t>
                      </a:r>
                      <a:endParaRPr sz="1200" b="1"/>
                    </a:p>
                  </a:txBody>
                  <a:tcPr marL="38100" marR="38100" marT="25400" marB="25400" anchor="ctr">
                    <a:lnL w="9475" cap="flat" cmpd="sng">
                      <a:solidFill>
                        <a:srgbClr val="000000">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475" cap="flat" cmpd="sng">
                      <a:solidFill>
                        <a:srgbClr val="000000">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s" sz="1200" b="1"/>
                        <a:t>Servicios Huella Pequeña</a:t>
                      </a:r>
                      <a:endParaRPr sz="1200" b="1"/>
                    </a:p>
                  </a:txBody>
                  <a:tcPr marL="38100" marR="38100" marT="25400" marB="25400" anchor="ctr">
                    <a:lnL w="9475" cap="flat" cmpd="sng">
                      <a:solidFill>
                        <a:srgbClr val="000000">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475" cap="flat" cmpd="sng">
                      <a:solidFill>
                        <a:srgbClr val="000000">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s" sz="1200" b="1"/>
                        <a:t>Servicios Huella Significativa</a:t>
                      </a:r>
                      <a:endParaRPr sz="1200" b="1"/>
                    </a:p>
                  </a:txBody>
                  <a:tcPr marL="38100" marR="38100" marT="25400" marB="25400" anchor="ctr">
                    <a:lnL w="9475" cap="flat" cmpd="sng">
                      <a:solidFill>
                        <a:srgbClr val="000000">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475" cap="flat" cmpd="sng">
                      <a:solidFill>
                        <a:srgbClr val="000000">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CFE2F3"/>
                    </a:solidFill>
                  </a:tcPr>
                </a:tc>
                <a:extLst>
                  <a:ext uri="{0D108BD9-81ED-4DB2-BD59-A6C34878D82A}">
                    <a16:rowId xmlns:a16="http://schemas.microsoft.com/office/drawing/2014/main" xmlns="" val="10001"/>
                  </a:ext>
                </a:extLst>
              </a:tr>
              <a:tr h="609560">
                <a:tc>
                  <a:txBody>
                    <a:bodyPr/>
                    <a:lstStyle/>
                    <a:p>
                      <a:pPr marL="0" lvl="0" indent="0" algn="ctr" rtl="0">
                        <a:spcBef>
                          <a:spcPts val="0"/>
                        </a:spcBef>
                        <a:spcAft>
                          <a:spcPts val="0"/>
                        </a:spcAft>
                        <a:buNone/>
                      </a:pPr>
                      <a:r>
                        <a:rPr lang="es" sz="1200" b="1">
                          <a:solidFill>
                            <a:srgbClr val="000000"/>
                          </a:solidFill>
                        </a:rPr>
                        <a:t>Diversidad, Equidad e Inclusión</a:t>
                      </a:r>
                      <a:endParaRPr sz="1200" b="1">
                        <a:solidFill>
                          <a:srgbClr val="000000"/>
                        </a:solidFill>
                      </a:endParaRPr>
                    </a:p>
                  </a:txBody>
                  <a:tcPr marL="121900" marR="121900" marT="121900" marB="121900" anchor="ctr">
                    <a:lnL w="9525" cap="flat" cmpd="sng">
                      <a:solidFill>
                        <a:srgbClr val="9E9E9E">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525" cap="flat" cmpd="sng">
                      <a:solidFill>
                        <a:srgbClr val="DC1E25">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200"/>
                        <a:t>35%</a:t>
                      </a:r>
                      <a:endParaRPr sz="1200"/>
                    </a:p>
                  </a:txBody>
                  <a:tcPr marL="38100" marR="38100" marT="25400" marB="25400" anchor="ctr">
                    <a:lnL w="9475" cap="flat" cmpd="sng">
                      <a:solidFill>
                        <a:srgbClr val="000000">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200"/>
                        <a:t>30%</a:t>
                      </a:r>
                      <a:endParaRPr sz="1200"/>
                    </a:p>
                  </a:txBody>
                  <a:tcPr marL="38100" marR="38100" marT="25400" marB="254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200"/>
                        <a:t>22%</a:t>
                      </a:r>
                      <a:endParaRPr sz="1200"/>
                    </a:p>
                  </a:txBody>
                  <a:tcPr marL="38100" marR="38100" marT="25400" marB="254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200"/>
                        <a:t>27%</a:t>
                      </a:r>
                      <a:endParaRPr sz="1200"/>
                    </a:p>
                  </a:txBody>
                  <a:tcPr marL="38100" marR="38100" marT="25400" marB="254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200"/>
                        <a:t>27%</a:t>
                      </a:r>
                      <a:endParaRPr sz="1200"/>
                    </a:p>
                  </a:txBody>
                  <a:tcPr marL="38100" marR="38100" marT="25400" marB="254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xmlns="" val="10002"/>
                  </a:ext>
                </a:extLst>
              </a:tr>
              <a:tr h="495233">
                <a:tc>
                  <a:txBody>
                    <a:bodyPr/>
                    <a:lstStyle/>
                    <a:p>
                      <a:pPr marL="0" lvl="0" indent="0" algn="ctr" rtl="0">
                        <a:spcBef>
                          <a:spcPts val="0"/>
                        </a:spcBef>
                        <a:spcAft>
                          <a:spcPts val="0"/>
                        </a:spcAft>
                        <a:buNone/>
                      </a:pPr>
                      <a:r>
                        <a:rPr lang="es" sz="1200" b="1">
                          <a:solidFill>
                            <a:srgbClr val="000000"/>
                          </a:solidFill>
                        </a:rPr>
                        <a:t>Impacto Económico</a:t>
                      </a:r>
                      <a:endParaRPr sz="1200" b="1">
                        <a:solidFill>
                          <a:srgbClr val="000000"/>
                        </a:solidFill>
                      </a:endParaRPr>
                    </a:p>
                  </a:txBody>
                  <a:tcPr marL="121900" marR="121900" marT="121900" marB="121900" anchor="ctr">
                    <a:lnL w="9525" cap="flat" cmpd="sng">
                      <a:solidFill>
                        <a:srgbClr val="9E9E9E">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t>55%</a:t>
                      </a:r>
                      <a:endParaRPr sz="1200"/>
                    </a:p>
                  </a:txBody>
                  <a:tcPr marL="38100" marR="38100" marT="25400" marB="25400" anchor="ctr">
                    <a:lnL w="9475" cap="flat" cmpd="sng">
                      <a:solidFill>
                        <a:srgbClr val="000000">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t>43%</a:t>
                      </a:r>
                      <a:endParaRPr sz="1200"/>
                    </a:p>
                  </a:txBody>
                  <a:tcPr marL="38100" marR="38100" marT="25400" marB="254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t>45%</a:t>
                      </a:r>
                      <a:endParaRPr sz="1200"/>
                    </a:p>
                  </a:txBody>
                  <a:tcPr marL="38100" marR="38100" marT="25400" marB="254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t>44%</a:t>
                      </a:r>
                      <a:endParaRPr sz="1200"/>
                    </a:p>
                  </a:txBody>
                  <a:tcPr marL="38100" marR="38100" marT="25400" marB="254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t>47%</a:t>
                      </a:r>
                      <a:endParaRPr sz="1200"/>
                    </a:p>
                  </a:txBody>
                  <a:tcPr marL="38100" marR="38100" marT="25400" marB="254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xmlns="" val="10003"/>
                  </a:ext>
                </a:extLst>
              </a:tr>
              <a:tr h="609560">
                <a:tc>
                  <a:txBody>
                    <a:bodyPr/>
                    <a:lstStyle/>
                    <a:p>
                      <a:pPr marL="0" lvl="0" indent="0" algn="ctr" rtl="0">
                        <a:spcBef>
                          <a:spcPts val="0"/>
                        </a:spcBef>
                        <a:spcAft>
                          <a:spcPts val="0"/>
                        </a:spcAft>
                        <a:buNone/>
                      </a:pPr>
                      <a:r>
                        <a:rPr lang="es" sz="1200" b="1">
                          <a:solidFill>
                            <a:srgbClr val="000000"/>
                          </a:solidFill>
                        </a:rPr>
                        <a:t>Compromiso Cívico y Donaciones</a:t>
                      </a:r>
                      <a:endParaRPr sz="1200" b="1">
                        <a:solidFill>
                          <a:srgbClr val="000000"/>
                        </a:solidFill>
                      </a:endParaRPr>
                    </a:p>
                  </a:txBody>
                  <a:tcPr marL="121900" marR="121900" marT="121900" marB="121900" anchor="ctr">
                    <a:lnL w="9525" cap="flat" cmpd="sng">
                      <a:solidFill>
                        <a:srgbClr val="9E9E9E">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200"/>
                        <a:t>41%</a:t>
                      </a:r>
                      <a:endParaRPr sz="1200"/>
                    </a:p>
                  </a:txBody>
                  <a:tcPr marL="38100" marR="38100" marT="25400" marB="25400" anchor="ctr">
                    <a:lnL w="9475" cap="flat" cmpd="sng">
                      <a:solidFill>
                        <a:srgbClr val="000000">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200"/>
                        <a:t>27%</a:t>
                      </a:r>
                      <a:endParaRPr sz="1200"/>
                    </a:p>
                  </a:txBody>
                  <a:tcPr marL="38100" marR="38100" marT="25400" marB="254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200"/>
                        <a:t>12%</a:t>
                      </a:r>
                      <a:endParaRPr sz="1200"/>
                    </a:p>
                  </a:txBody>
                  <a:tcPr marL="38100" marR="38100" marT="25400" marB="254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200"/>
                        <a:t>25%</a:t>
                      </a:r>
                      <a:endParaRPr sz="1200"/>
                    </a:p>
                  </a:txBody>
                  <a:tcPr marL="38100" marR="38100" marT="25400" marB="254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200"/>
                        <a:t>39%</a:t>
                      </a:r>
                      <a:endParaRPr sz="1200"/>
                    </a:p>
                  </a:txBody>
                  <a:tcPr marL="38100" marR="38100" marT="25400" marB="254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xmlns="" val="10004"/>
                  </a:ext>
                </a:extLst>
              </a:tr>
              <a:tr h="609560">
                <a:tc>
                  <a:txBody>
                    <a:bodyPr/>
                    <a:lstStyle/>
                    <a:p>
                      <a:pPr marL="0" lvl="0" indent="0" algn="ctr" rtl="0">
                        <a:spcBef>
                          <a:spcPts val="0"/>
                        </a:spcBef>
                        <a:spcAft>
                          <a:spcPts val="0"/>
                        </a:spcAft>
                        <a:buNone/>
                      </a:pPr>
                      <a:r>
                        <a:rPr lang="es" sz="1200" b="1">
                          <a:solidFill>
                            <a:srgbClr val="000000"/>
                          </a:solidFill>
                        </a:rPr>
                        <a:t>Gestión de la Cadena de Suministros</a:t>
                      </a:r>
                      <a:endParaRPr sz="1200" b="1">
                        <a:solidFill>
                          <a:srgbClr val="000000"/>
                        </a:solidFill>
                      </a:endParaRPr>
                    </a:p>
                  </a:txBody>
                  <a:tcPr marL="121900" marR="121900" marT="121900" marB="121900" anchor="ctr">
                    <a:lnL w="9525" cap="flat" cmpd="sng">
                      <a:solidFill>
                        <a:srgbClr val="9E9E9E">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t>45%</a:t>
                      </a:r>
                      <a:endParaRPr sz="1200"/>
                    </a:p>
                  </a:txBody>
                  <a:tcPr marL="38100" marR="38100" marT="25400" marB="25400" anchor="ctr">
                    <a:lnL w="9475" cap="flat" cmpd="sng">
                      <a:solidFill>
                        <a:srgbClr val="000000">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t>47%</a:t>
                      </a:r>
                      <a:endParaRPr sz="1200"/>
                    </a:p>
                  </a:txBody>
                  <a:tcPr marL="38100" marR="38100" marT="25400" marB="254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t>25%</a:t>
                      </a:r>
                      <a:endParaRPr sz="1200"/>
                    </a:p>
                  </a:txBody>
                  <a:tcPr marL="38100" marR="38100" marT="25400" marB="254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t>20%</a:t>
                      </a:r>
                      <a:endParaRPr sz="1200"/>
                    </a:p>
                  </a:txBody>
                  <a:tcPr marL="38100" marR="38100" marT="25400" marB="254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t>36%</a:t>
                      </a:r>
                      <a:endParaRPr sz="1200"/>
                    </a:p>
                  </a:txBody>
                  <a:tcPr marL="38100" marR="38100" marT="25400" marB="254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xmlns="" val="10005"/>
                  </a:ext>
                </a:extLst>
              </a:tr>
            </a:tbl>
          </a:graphicData>
        </a:graphic>
      </p:graphicFrame>
      <p:sp>
        <p:nvSpPr>
          <p:cNvPr id="1235" name="Google Shape;1235;p221"/>
          <p:cNvSpPr/>
          <p:nvPr/>
        </p:nvSpPr>
        <p:spPr>
          <a:xfrm>
            <a:off x="6800985" y="4390500"/>
            <a:ext cx="123600" cy="87600"/>
          </a:xfrm>
          <a:prstGeom prst="doubleWave">
            <a:avLst>
              <a:gd name="adj1" fmla="val 6250"/>
              <a:gd name="adj2" fmla="val 0"/>
            </a:avLst>
          </a:prstGeom>
          <a:solidFill>
            <a:srgbClr val="DC1E25"/>
          </a:solidFill>
          <a:ln w="9525" cap="flat" cmpd="sng">
            <a:solidFill>
              <a:srgbClr val="B02C2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6" name="Google Shape;1236;p221"/>
          <p:cNvSpPr/>
          <p:nvPr/>
        </p:nvSpPr>
        <p:spPr>
          <a:xfrm>
            <a:off x="6789203" y="5488973"/>
            <a:ext cx="123600" cy="87600"/>
          </a:xfrm>
          <a:prstGeom prst="doubleWave">
            <a:avLst>
              <a:gd name="adj1" fmla="val 6250"/>
              <a:gd name="adj2" fmla="val 0"/>
            </a:avLst>
          </a:prstGeom>
          <a:solidFill>
            <a:srgbClr val="DC1E25"/>
          </a:solidFill>
          <a:ln w="9525" cap="flat" cmpd="sng">
            <a:solidFill>
              <a:srgbClr val="B02C2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7" name="Google Shape;1237;p221"/>
          <p:cNvSpPr/>
          <p:nvPr/>
        </p:nvSpPr>
        <p:spPr>
          <a:xfrm>
            <a:off x="8336767" y="6098573"/>
            <a:ext cx="123600" cy="87600"/>
          </a:xfrm>
          <a:prstGeom prst="doubleWave">
            <a:avLst>
              <a:gd name="adj1" fmla="val 6250"/>
              <a:gd name="adj2" fmla="val 0"/>
            </a:avLst>
          </a:prstGeom>
          <a:solidFill>
            <a:srgbClr val="DC1E25"/>
          </a:solidFill>
          <a:ln w="9525" cap="flat" cmpd="sng">
            <a:solidFill>
              <a:srgbClr val="B02C2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8" name="Google Shape;1238;p221"/>
          <p:cNvSpPr txBox="1"/>
          <p:nvPr/>
        </p:nvSpPr>
        <p:spPr>
          <a:xfrm>
            <a:off x="590945" y="403747"/>
            <a:ext cx="9954000" cy="744800"/>
          </a:xfrm>
          <a:prstGeom prst="rect">
            <a:avLst/>
          </a:prstGeom>
          <a:noFill/>
          <a:ln>
            <a:noFill/>
          </a:ln>
        </p:spPr>
        <p:txBody>
          <a:bodyPr spcFirstLastPara="1" wrap="square" lIns="35700" tIns="35700" rIns="35700" bIns="35700" anchor="ctr" anchorCtr="0">
            <a:noAutofit/>
          </a:bodyPr>
          <a:lstStyle/>
          <a:p>
            <a:pPr>
              <a:buClr>
                <a:srgbClr val="000000"/>
              </a:buClr>
              <a:buSzPts val="3200"/>
            </a:pPr>
            <a:r>
              <a:rPr lang="es" sz="4000" b="1">
                <a:latin typeface="Montserrat"/>
                <a:ea typeface="Montserrat"/>
                <a:cs typeface="Montserrat"/>
                <a:sym typeface="Montserrat"/>
              </a:rPr>
              <a:t>Resultados |</a:t>
            </a:r>
            <a:r>
              <a:rPr lang="es" sz="4267" b="1">
                <a:latin typeface="Montserrat"/>
                <a:ea typeface="Montserrat"/>
                <a:cs typeface="Montserrat"/>
                <a:sym typeface="Montserrat"/>
              </a:rPr>
              <a:t> </a:t>
            </a:r>
            <a:r>
              <a:rPr lang="es" sz="1600" i="1">
                <a:latin typeface="Montserrat"/>
                <a:ea typeface="Montserrat"/>
                <a:cs typeface="Montserrat"/>
                <a:sym typeface="Montserrat"/>
              </a:rPr>
              <a:t>Área de Comunidad</a:t>
            </a:r>
            <a:endParaRPr sz="1600" i="1">
              <a:latin typeface="Montserrat"/>
              <a:ea typeface="Montserrat"/>
              <a:cs typeface="Montserrat"/>
              <a:sym typeface="Montserrat"/>
            </a:endParaRPr>
          </a:p>
        </p:txBody>
      </p:sp>
      <p:sp>
        <p:nvSpPr>
          <p:cNvPr id="1239" name="Google Shape;1239;p221"/>
          <p:cNvSpPr/>
          <p:nvPr/>
        </p:nvSpPr>
        <p:spPr>
          <a:xfrm>
            <a:off x="9845201" y="4936319"/>
            <a:ext cx="151600" cy="144000"/>
          </a:xfrm>
          <a:prstGeom prst="star5">
            <a:avLst>
              <a:gd name="adj" fmla="val 19098"/>
              <a:gd name="hf" fmla="val 105146"/>
              <a:gd name="vf" fmla="val 110557"/>
            </a:avLst>
          </a:prstGeom>
          <a:solidFill>
            <a:srgbClr val="FFD966"/>
          </a:solidFill>
          <a:ln w="9525" cap="flat" cmpd="sng">
            <a:solidFill>
              <a:srgbClr val="FFAB40"/>
            </a:solidFill>
            <a:prstDash val="solid"/>
            <a:round/>
            <a:headEnd type="none" w="sm" len="sm"/>
            <a:tailEnd type="none" w="sm" len="sm"/>
          </a:ln>
        </p:spPr>
        <p:txBody>
          <a:bodyPr spcFirstLastPara="1" wrap="square" lIns="121900" tIns="121900" rIns="121900" bIns="121900" anchor="ctr" anchorCtr="0">
            <a:noAutofit/>
          </a:bodyPr>
          <a:lstStyle/>
          <a:p>
            <a:pPr algn="just"/>
            <a:endParaRPr sz="1733" i="1"/>
          </a:p>
        </p:txBody>
      </p:sp>
    </p:spTree>
    <p:extLst>
      <p:ext uri="{BB962C8B-B14F-4D97-AF65-F5344CB8AC3E}">
        <p14:creationId xmlns:p14="http://schemas.microsoft.com/office/powerpoint/2010/main" val="3178200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sp>
        <p:nvSpPr>
          <p:cNvPr id="1244" name="Google Shape;1244;p222"/>
          <p:cNvSpPr/>
          <p:nvPr/>
        </p:nvSpPr>
        <p:spPr>
          <a:xfrm>
            <a:off x="-1" y="-67"/>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sp>
        <p:nvSpPr>
          <p:cNvPr id="1245" name="Google Shape;1245;p222"/>
          <p:cNvSpPr/>
          <p:nvPr/>
        </p:nvSpPr>
        <p:spPr>
          <a:xfrm>
            <a:off x="10591572" y="-67"/>
            <a:ext cx="1084400" cy="1446000"/>
          </a:xfrm>
          <a:prstGeom prst="rect">
            <a:avLst/>
          </a:prstGeom>
          <a:solidFill>
            <a:srgbClr val="DC1E25"/>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pic>
        <p:nvPicPr>
          <p:cNvPr id="1246" name="Google Shape;1246;p222" descr="Google Shape;5818;p127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33530" y="116982"/>
            <a:ext cx="1200257" cy="1211892"/>
          </a:xfrm>
          <a:prstGeom prst="rect">
            <a:avLst/>
          </a:prstGeom>
          <a:noFill/>
          <a:ln>
            <a:noFill/>
          </a:ln>
        </p:spPr>
      </p:pic>
      <p:sp>
        <p:nvSpPr>
          <p:cNvPr id="1247" name="Google Shape;1247;p222"/>
          <p:cNvSpPr/>
          <p:nvPr/>
        </p:nvSpPr>
        <p:spPr>
          <a:xfrm>
            <a:off x="-1" y="6652000"/>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sp>
        <p:nvSpPr>
          <p:cNvPr id="1248" name="Google Shape;1248;p222"/>
          <p:cNvSpPr txBox="1"/>
          <p:nvPr/>
        </p:nvSpPr>
        <p:spPr>
          <a:xfrm>
            <a:off x="2291608" y="1505059"/>
            <a:ext cx="1325200" cy="353200"/>
          </a:xfrm>
          <a:prstGeom prst="rect">
            <a:avLst/>
          </a:prstGeom>
          <a:noFill/>
          <a:ln>
            <a:noFill/>
          </a:ln>
        </p:spPr>
        <p:txBody>
          <a:bodyPr spcFirstLastPara="1" wrap="square" lIns="121900" tIns="121900" rIns="121900" bIns="121900" anchor="b" anchorCtr="0">
            <a:noAutofit/>
          </a:bodyPr>
          <a:lstStyle/>
          <a:p>
            <a:pPr algn="ctr">
              <a:buClr>
                <a:srgbClr val="000000"/>
              </a:buClr>
              <a:buSzPts val="1100"/>
            </a:pPr>
            <a:r>
              <a:rPr lang="es" sz="1067" b="1">
                <a:solidFill>
                  <a:srgbClr val="00B0BD"/>
                </a:solidFill>
              </a:rPr>
              <a:t>Desempeño promedio área</a:t>
            </a:r>
            <a:endParaRPr sz="1067" b="1">
              <a:solidFill>
                <a:srgbClr val="00B0BD"/>
              </a:solidFill>
            </a:endParaRPr>
          </a:p>
        </p:txBody>
      </p:sp>
      <p:pic>
        <p:nvPicPr>
          <p:cNvPr id="1249" name="Google Shape;1249;p22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522845" y="1963901"/>
            <a:ext cx="824800" cy="824800"/>
          </a:xfrm>
          <a:prstGeom prst="rect">
            <a:avLst/>
          </a:prstGeom>
          <a:noFill/>
          <a:ln>
            <a:noFill/>
          </a:ln>
        </p:spPr>
      </p:pic>
      <p:sp>
        <p:nvSpPr>
          <p:cNvPr id="1250" name="Google Shape;1250;p222"/>
          <p:cNvSpPr/>
          <p:nvPr/>
        </p:nvSpPr>
        <p:spPr>
          <a:xfrm>
            <a:off x="1522829" y="1963901"/>
            <a:ext cx="824800" cy="824800"/>
          </a:xfrm>
          <a:prstGeom prst="ellipse">
            <a:avLst/>
          </a:prstGeom>
          <a:noFill/>
          <a:ln w="38100" cap="flat" cmpd="sng">
            <a:solidFill>
              <a:srgbClr val="00B0B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51" name="Google Shape;1251;p222"/>
          <p:cNvSpPr txBox="1"/>
          <p:nvPr/>
        </p:nvSpPr>
        <p:spPr>
          <a:xfrm rot="-5400000">
            <a:off x="315400" y="2172233"/>
            <a:ext cx="1606000" cy="408000"/>
          </a:xfrm>
          <a:prstGeom prst="rect">
            <a:avLst/>
          </a:prstGeom>
          <a:noFill/>
          <a:ln>
            <a:noFill/>
          </a:ln>
        </p:spPr>
        <p:txBody>
          <a:bodyPr spcFirstLastPara="1" wrap="square" lIns="121900" tIns="121900" rIns="121900" bIns="121900" anchor="ctr" anchorCtr="0">
            <a:noAutofit/>
          </a:bodyPr>
          <a:lstStyle/>
          <a:p>
            <a:pPr algn="ctr"/>
            <a:r>
              <a:rPr lang="es" sz="1600" b="1">
                <a:solidFill>
                  <a:srgbClr val="24693D"/>
                </a:solidFill>
                <a:latin typeface="Roboto Condensed"/>
                <a:ea typeface="Roboto Condensed"/>
                <a:cs typeface="Roboto Condensed"/>
                <a:sym typeface="Roboto Condensed"/>
              </a:rPr>
              <a:t>MEDIO AMBIENTE</a:t>
            </a:r>
            <a:endParaRPr sz="1600">
              <a:solidFill>
                <a:srgbClr val="24693D"/>
              </a:solidFill>
            </a:endParaRPr>
          </a:p>
        </p:txBody>
      </p:sp>
      <p:pic>
        <p:nvPicPr>
          <p:cNvPr id="1252" name="Google Shape;1252;p222" title="Gráfico"/>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752809" y="1858256"/>
            <a:ext cx="1046400" cy="1152000"/>
          </a:xfrm>
          <a:prstGeom prst="rect">
            <a:avLst/>
          </a:prstGeom>
          <a:noFill/>
          <a:ln>
            <a:noFill/>
          </a:ln>
        </p:spPr>
      </p:pic>
      <p:sp>
        <p:nvSpPr>
          <p:cNvPr id="1253" name="Google Shape;1253;p222"/>
          <p:cNvSpPr/>
          <p:nvPr/>
        </p:nvSpPr>
        <p:spPr>
          <a:xfrm>
            <a:off x="3978609" y="2136856"/>
            <a:ext cx="594800" cy="594800"/>
          </a:xfrm>
          <a:prstGeom prst="ellipse">
            <a:avLst/>
          </a:prstGeom>
          <a:solidFill>
            <a:srgbClr val="FFFFFF"/>
          </a:solidFill>
          <a:ln>
            <a:noFill/>
          </a:ln>
        </p:spPr>
        <p:txBody>
          <a:bodyPr spcFirstLastPara="1" wrap="square" lIns="121900" tIns="121900" rIns="121900" bIns="121900" anchor="ctr" anchorCtr="0">
            <a:noAutofit/>
          </a:bodyPr>
          <a:lstStyle/>
          <a:p>
            <a:endParaRPr sz="1200"/>
          </a:p>
        </p:txBody>
      </p:sp>
      <p:graphicFrame>
        <p:nvGraphicFramePr>
          <p:cNvPr id="1254" name="Google Shape;1254;p222"/>
          <p:cNvGraphicFramePr/>
          <p:nvPr/>
        </p:nvGraphicFramePr>
        <p:xfrm>
          <a:off x="3641009" y="2289889"/>
          <a:ext cx="1270000" cy="833120"/>
        </p:xfrm>
        <a:graphic>
          <a:graphicData uri="http://schemas.openxmlformats.org/drawingml/2006/table">
            <a:tbl>
              <a:tblPr>
                <a:noFill/>
              </a:tblPr>
              <a:tblGrid>
                <a:gridCol w="1270000">
                  <a:extLst>
                    <a:ext uri="{9D8B030D-6E8A-4147-A177-3AD203B41FA5}">
                      <a16:colId xmlns:a16="http://schemas.microsoft.com/office/drawing/2014/main" xmlns="" val="20000"/>
                    </a:ext>
                  </a:extLst>
                </a:gridCol>
              </a:tblGrid>
              <a:tr h="416560">
                <a:tc>
                  <a:txBody>
                    <a:bodyPr/>
                    <a:lstStyle/>
                    <a:p>
                      <a:pPr marL="0" lvl="0" indent="0" algn="l" rtl="0">
                        <a:spcBef>
                          <a:spcPts val="0"/>
                        </a:spcBef>
                        <a:spcAft>
                          <a:spcPts val="0"/>
                        </a:spcAft>
                        <a:buNone/>
                      </a:pPr>
                      <a:endParaRPr sz="2400"/>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0"/>
                  </a:ext>
                </a:extLst>
              </a:tr>
              <a:tr h="416560">
                <a:tc>
                  <a:txBody>
                    <a:bodyPr/>
                    <a:lstStyle/>
                    <a:p>
                      <a:pPr marL="0" lvl="0" indent="0" algn="l" rtl="0">
                        <a:spcBef>
                          <a:spcPts val="0"/>
                        </a:spcBef>
                        <a:spcAft>
                          <a:spcPts val="0"/>
                        </a:spcAft>
                        <a:buNone/>
                      </a:pPr>
                      <a:endParaRPr sz="2400"/>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1"/>
                  </a:ext>
                </a:extLst>
              </a:tr>
            </a:tbl>
          </a:graphicData>
        </a:graphic>
      </p:graphicFrame>
      <p:sp>
        <p:nvSpPr>
          <p:cNvPr id="1255" name="Google Shape;1255;p222"/>
          <p:cNvSpPr txBox="1"/>
          <p:nvPr/>
        </p:nvSpPr>
        <p:spPr>
          <a:xfrm>
            <a:off x="3640409" y="1613313"/>
            <a:ext cx="1271200" cy="353200"/>
          </a:xfrm>
          <a:prstGeom prst="rect">
            <a:avLst/>
          </a:prstGeom>
          <a:noFill/>
          <a:ln>
            <a:noFill/>
          </a:ln>
        </p:spPr>
        <p:txBody>
          <a:bodyPr spcFirstLastPara="1" wrap="square" lIns="121900" tIns="121900" rIns="121900" bIns="121900" anchor="b" anchorCtr="0">
            <a:noAutofit/>
          </a:bodyPr>
          <a:lstStyle/>
          <a:p>
            <a:pPr algn="ctr"/>
            <a:r>
              <a:rPr lang="es" sz="1067" b="1"/>
              <a:t>Tierra y Vida</a:t>
            </a:r>
            <a:endParaRPr sz="1067" b="1"/>
          </a:p>
        </p:txBody>
      </p:sp>
      <p:graphicFrame>
        <p:nvGraphicFramePr>
          <p:cNvPr id="1256" name="Google Shape;1256;p222"/>
          <p:cNvGraphicFramePr/>
          <p:nvPr/>
        </p:nvGraphicFramePr>
        <p:xfrm>
          <a:off x="3641009" y="2315561"/>
          <a:ext cx="1270000" cy="677672"/>
        </p:xfrm>
        <a:graphic>
          <a:graphicData uri="http://schemas.openxmlformats.org/drawingml/2006/table">
            <a:tbl>
              <a:tblPr>
                <a:noFill/>
              </a:tblPr>
              <a:tblGrid>
                <a:gridCol w="1270000">
                  <a:extLst>
                    <a:ext uri="{9D8B030D-6E8A-4147-A177-3AD203B41FA5}">
                      <a16:colId xmlns:a16="http://schemas.microsoft.com/office/drawing/2014/main" xmlns="" val="20000"/>
                    </a:ext>
                  </a:extLst>
                </a:gridCol>
              </a:tblGrid>
              <a:tr h="248751">
                <a:tc>
                  <a:txBody>
                    <a:bodyPr/>
                    <a:lstStyle/>
                    <a:p>
                      <a:pPr marL="0" lvl="0" indent="0" algn="ctr" rtl="0">
                        <a:lnSpc>
                          <a:spcPct val="115000"/>
                        </a:lnSpc>
                        <a:spcBef>
                          <a:spcPts val="0"/>
                        </a:spcBef>
                        <a:spcAft>
                          <a:spcPts val="0"/>
                        </a:spcAft>
                        <a:buNone/>
                      </a:pPr>
                      <a:r>
                        <a:rPr lang="es" sz="1200" b="1"/>
                        <a:t>40%</a:t>
                      </a:r>
                      <a:endParaRPr sz="1200" b="1"/>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0"/>
                  </a:ext>
                </a:extLst>
              </a:tr>
              <a:tr h="416560">
                <a:tc>
                  <a:txBody>
                    <a:bodyPr/>
                    <a:lstStyle/>
                    <a:p>
                      <a:pPr marL="0" lvl="0" indent="0" algn="l" rtl="0">
                        <a:spcBef>
                          <a:spcPts val="0"/>
                        </a:spcBef>
                        <a:spcAft>
                          <a:spcPts val="0"/>
                        </a:spcAft>
                        <a:buNone/>
                      </a:pPr>
                      <a:endParaRPr sz="2400"/>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1"/>
                  </a:ext>
                </a:extLst>
              </a:tr>
            </a:tbl>
          </a:graphicData>
        </a:graphic>
      </p:graphicFrame>
      <p:pic>
        <p:nvPicPr>
          <p:cNvPr id="1257" name="Google Shape;1257;p222" title="Gráfico"/>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8437455" y="1858256"/>
            <a:ext cx="1046400" cy="1152000"/>
          </a:xfrm>
          <a:prstGeom prst="rect">
            <a:avLst/>
          </a:prstGeom>
          <a:noFill/>
          <a:ln>
            <a:noFill/>
          </a:ln>
        </p:spPr>
      </p:pic>
      <p:sp>
        <p:nvSpPr>
          <p:cNvPr id="1258" name="Google Shape;1258;p222"/>
          <p:cNvSpPr/>
          <p:nvPr/>
        </p:nvSpPr>
        <p:spPr>
          <a:xfrm>
            <a:off x="8663255" y="2136856"/>
            <a:ext cx="594800" cy="594800"/>
          </a:xfrm>
          <a:prstGeom prst="ellipse">
            <a:avLst/>
          </a:prstGeom>
          <a:solidFill>
            <a:srgbClr val="FFFFFF"/>
          </a:solidFill>
          <a:ln>
            <a:noFill/>
          </a:ln>
        </p:spPr>
        <p:txBody>
          <a:bodyPr spcFirstLastPara="1" wrap="square" lIns="121900" tIns="121900" rIns="121900" bIns="121900" anchor="ctr" anchorCtr="0">
            <a:noAutofit/>
          </a:bodyPr>
          <a:lstStyle/>
          <a:p>
            <a:endParaRPr sz="1200"/>
          </a:p>
        </p:txBody>
      </p:sp>
      <p:graphicFrame>
        <p:nvGraphicFramePr>
          <p:cNvPr id="1259" name="Google Shape;1259;p222"/>
          <p:cNvGraphicFramePr/>
          <p:nvPr/>
        </p:nvGraphicFramePr>
        <p:xfrm>
          <a:off x="8325655" y="2289889"/>
          <a:ext cx="1270000" cy="833120"/>
        </p:xfrm>
        <a:graphic>
          <a:graphicData uri="http://schemas.openxmlformats.org/drawingml/2006/table">
            <a:tbl>
              <a:tblPr>
                <a:noFill/>
              </a:tblPr>
              <a:tblGrid>
                <a:gridCol w="1270000">
                  <a:extLst>
                    <a:ext uri="{9D8B030D-6E8A-4147-A177-3AD203B41FA5}">
                      <a16:colId xmlns:a16="http://schemas.microsoft.com/office/drawing/2014/main" xmlns="" val="20000"/>
                    </a:ext>
                  </a:extLst>
                </a:gridCol>
              </a:tblGrid>
              <a:tr h="416560">
                <a:tc>
                  <a:txBody>
                    <a:bodyPr/>
                    <a:lstStyle/>
                    <a:p>
                      <a:pPr marL="0" lvl="0" indent="0" algn="l" rtl="0">
                        <a:spcBef>
                          <a:spcPts val="0"/>
                        </a:spcBef>
                        <a:spcAft>
                          <a:spcPts val="0"/>
                        </a:spcAft>
                        <a:buNone/>
                      </a:pPr>
                      <a:endParaRPr sz="2400"/>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0"/>
                  </a:ext>
                </a:extLst>
              </a:tr>
              <a:tr h="416560">
                <a:tc>
                  <a:txBody>
                    <a:bodyPr/>
                    <a:lstStyle/>
                    <a:p>
                      <a:pPr marL="0" lvl="0" indent="0" algn="l" rtl="0">
                        <a:spcBef>
                          <a:spcPts val="0"/>
                        </a:spcBef>
                        <a:spcAft>
                          <a:spcPts val="0"/>
                        </a:spcAft>
                        <a:buNone/>
                      </a:pPr>
                      <a:endParaRPr sz="2400"/>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1"/>
                  </a:ext>
                </a:extLst>
              </a:tr>
            </a:tbl>
          </a:graphicData>
        </a:graphic>
      </p:graphicFrame>
      <p:sp>
        <p:nvSpPr>
          <p:cNvPr id="1260" name="Google Shape;1260;p222"/>
          <p:cNvSpPr txBox="1"/>
          <p:nvPr/>
        </p:nvSpPr>
        <p:spPr>
          <a:xfrm>
            <a:off x="8325055" y="1613313"/>
            <a:ext cx="1271200" cy="353200"/>
          </a:xfrm>
          <a:prstGeom prst="rect">
            <a:avLst/>
          </a:prstGeom>
          <a:noFill/>
          <a:ln>
            <a:noFill/>
          </a:ln>
        </p:spPr>
        <p:txBody>
          <a:bodyPr spcFirstLastPara="1" wrap="square" lIns="121900" tIns="121900" rIns="121900" bIns="121900" anchor="b" anchorCtr="0">
            <a:noAutofit/>
          </a:bodyPr>
          <a:lstStyle/>
          <a:p>
            <a:pPr algn="ctr"/>
            <a:r>
              <a:rPr lang="es" sz="1067" b="1"/>
              <a:t>Aire y Clima</a:t>
            </a:r>
            <a:endParaRPr sz="1067" b="1"/>
          </a:p>
        </p:txBody>
      </p:sp>
      <p:graphicFrame>
        <p:nvGraphicFramePr>
          <p:cNvPr id="1261" name="Google Shape;1261;p222"/>
          <p:cNvGraphicFramePr/>
          <p:nvPr/>
        </p:nvGraphicFramePr>
        <p:xfrm>
          <a:off x="8325655" y="2315561"/>
          <a:ext cx="1270000" cy="677672"/>
        </p:xfrm>
        <a:graphic>
          <a:graphicData uri="http://schemas.openxmlformats.org/drawingml/2006/table">
            <a:tbl>
              <a:tblPr>
                <a:noFill/>
              </a:tblPr>
              <a:tblGrid>
                <a:gridCol w="1270000">
                  <a:extLst>
                    <a:ext uri="{9D8B030D-6E8A-4147-A177-3AD203B41FA5}">
                      <a16:colId xmlns:a16="http://schemas.microsoft.com/office/drawing/2014/main" xmlns="" val="20000"/>
                    </a:ext>
                  </a:extLst>
                </a:gridCol>
              </a:tblGrid>
              <a:tr h="248751">
                <a:tc>
                  <a:txBody>
                    <a:bodyPr/>
                    <a:lstStyle/>
                    <a:p>
                      <a:pPr marL="0" lvl="0" indent="0" algn="ctr" rtl="0">
                        <a:lnSpc>
                          <a:spcPct val="115000"/>
                        </a:lnSpc>
                        <a:spcBef>
                          <a:spcPts val="0"/>
                        </a:spcBef>
                        <a:spcAft>
                          <a:spcPts val="0"/>
                        </a:spcAft>
                        <a:buNone/>
                      </a:pPr>
                      <a:r>
                        <a:rPr lang="es" sz="1200" b="1"/>
                        <a:t>21%</a:t>
                      </a:r>
                      <a:endParaRPr sz="1200" b="1"/>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0"/>
                  </a:ext>
                </a:extLst>
              </a:tr>
              <a:tr h="416560">
                <a:tc>
                  <a:txBody>
                    <a:bodyPr/>
                    <a:lstStyle/>
                    <a:p>
                      <a:pPr marL="0" lvl="0" indent="0" algn="l" rtl="0">
                        <a:spcBef>
                          <a:spcPts val="0"/>
                        </a:spcBef>
                        <a:spcAft>
                          <a:spcPts val="0"/>
                        </a:spcAft>
                        <a:buNone/>
                      </a:pPr>
                      <a:endParaRPr sz="2400"/>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1"/>
                  </a:ext>
                </a:extLst>
              </a:tr>
            </a:tbl>
          </a:graphicData>
        </a:graphic>
      </p:graphicFrame>
      <p:pic>
        <p:nvPicPr>
          <p:cNvPr id="1262" name="Google Shape;1262;p222" title="Gráfico"/>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6897747" y="1858256"/>
            <a:ext cx="1046400" cy="1152000"/>
          </a:xfrm>
          <a:prstGeom prst="rect">
            <a:avLst/>
          </a:prstGeom>
          <a:noFill/>
          <a:ln>
            <a:noFill/>
          </a:ln>
        </p:spPr>
      </p:pic>
      <p:sp>
        <p:nvSpPr>
          <p:cNvPr id="1263" name="Google Shape;1263;p222"/>
          <p:cNvSpPr/>
          <p:nvPr/>
        </p:nvSpPr>
        <p:spPr>
          <a:xfrm>
            <a:off x="7123547" y="2136856"/>
            <a:ext cx="594800" cy="594800"/>
          </a:xfrm>
          <a:prstGeom prst="ellipse">
            <a:avLst/>
          </a:prstGeom>
          <a:solidFill>
            <a:srgbClr val="FFFFFF"/>
          </a:solidFill>
          <a:ln>
            <a:noFill/>
          </a:ln>
        </p:spPr>
        <p:txBody>
          <a:bodyPr spcFirstLastPara="1" wrap="square" lIns="121900" tIns="121900" rIns="121900" bIns="121900" anchor="ctr" anchorCtr="0">
            <a:noAutofit/>
          </a:bodyPr>
          <a:lstStyle/>
          <a:p>
            <a:endParaRPr sz="1200"/>
          </a:p>
        </p:txBody>
      </p:sp>
      <p:graphicFrame>
        <p:nvGraphicFramePr>
          <p:cNvPr id="1264" name="Google Shape;1264;p222"/>
          <p:cNvGraphicFramePr/>
          <p:nvPr/>
        </p:nvGraphicFramePr>
        <p:xfrm>
          <a:off x="6785947" y="2289889"/>
          <a:ext cx="1270000" cy="833120"/>
        </p:xfrm>
        <a:graphic>
          <a:graphicData uri="http://schemas.openxmlformats.org/drawingml/2006/table">
            <a:tbl>
              <a:tblPr>
                <a:noFill/>
              </a:tblPr>
              <a:tblGrid>
                <a:gridCol w="1270000">
                  <a:extLst>
                    <a:ext uri="{9D8B030D-6E8A-4147-A177-3AD203B41FA5}">
                      <a16:colId xmlns:a16="http://schemas.microsoft.com/office/drawing/2014/main" xmlns="" val="20000"/>
                    </a:ext>
                  </a:extLst>
                </a:gridCol>
              </a:tblGrid>
              <a:tr h="416560">
                <a:tc>
                  <a:txBody>
                    <a:bodyPr/>
                    <a:lstStyle/>
                    <a:p>
                      <a:pPr marL="0" lvl="0" indent="0" algn="l" rtl="0">
                        <a:spcBef>
                          <a:spcPts val="0"/>
                        </a:spcBef>
                        <a:spcAft>
                          <a:spcPts val="0"/>
                        </a:spcAft>
                        <a:buNone/>
                      </a:pPr>
                      <a:endParaRPr sz="2400"/>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0"/>
                  </a:ext>
                </a:extLst>
              </a:tr>
              <a:tr h="416560">
                <a:tc>
                  <a:txBody>
                    <a:bodyPr/>
                    <a:lstStyle/>
                    <a:p>
                      <a:pPr marL="0" lvl="0" indent="0" algn="l" rtl="0">
                        <a:spcBef>
                          <a:spcPts val="0"/>
                        </a:spcBef>
                        <a:spcAft>
                          <a:spcPts val="0"/>
                        </a:spcAft>
                        <a:buNone/>
                      </a:pPr>
                      <a:endParaRPr sz="2400"/>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1"/>
                  </a:ext>
                </a:extLst>
              </a:tr>
            </a:tbl>
          </a:graphicData>
        </a:graphic>
      </p:graphicFrame>
      <p:sp>
        <p:nvSpPr>
          <p:cNvPr id="1265" name="Google Shape;1265;p222"/>
          <p:cNvSpPr txBox="1"/>
          <p:nvPr/>
        </p:nvSpPr>
        <p:spPr>
          <a:xfrm>
            <a:off x="6785347" y="1613313"/>
            <a:ext cx="1271200" cy="353200"/>
          </a:xfrm>
          <a:prstGeom prst="rect">
            <a:avLst/>
          </a:prstGeom>
          <a:noFill/>
          <a:ln>
            <a:noFill/>
          </a:ln>
        </p:spPr>
        <p:txBody>
          <a:bodyPr spcFirstLastPara="1" wrap="square" lIns="121900" tIns="121900" rIns="121900" bIns="121900" anchor="b" anchorCtr="0">
            <a:noAutofit/>
          </a:bodyPr>
          <a:lstStyle/>
          <a:p>
            <a:pPr algn="ctr"/>
            <a:r>
              <a:rPr lang="es" sz="1067" b="1"/>
              <a:t>Agua</a:t>
            </a:r>
            <a:endParaRPr sz="1067" b="1"/>
          </a:p>
        </p:txBody>
      </p:sp>
      <p:graphicFrame>
        <p:nvGraphicFramePr>
          <p:cNvPr id="1266" name="Google Shape;1266;p222"/>
          <p:cNvGraphicFramePr/>
          <p:nvPr/>
        </p:nvGraphicFramePr>
        <p:xfrm>
          <a:off x="6785947" y="2315561"/>
          <a:ext cx="1270000" cy="677672"/>
        </p:xfrm>
        <a:graphic>
          <a:graphicData uri="http://schemas.openxmlformats.org/drawingml/2006/table">
            <a:tbl>
              <a:tblPr>
                <a:noFill/>
              </a:tblPr>
              <a:tblGrid>
                <a:gridCol w="1270000">
                  <a:extLst>
                    <a:ext uri="{9D8B030D-6E8A-4147-A177-3AD203B41FA5}">
                      <a16:colId xmlns:a16="http://schemas.microsoft.com/office/drawing/2014/main" xmlns="" val="20000"/>
                    </a:ext>
                  </a:extLst>
                </a:gridCol>
              </a:tblGrid>
              <a:tr h="248751">
                <a:tc>
                  <a:txBody>
                    <a:bodyPr/>
                    <a:lstStyle/>
                    <a:p>
                      <a:pPr marL="0" lvl="0" indent="0" algn="ctr" rtl="0">
                        <a:lnSpc>
                          <a:spcPct val="115000"/>
                        </a:lnSpc>
                        <a:spcBef>
                          <a:spcPts val="0"/>
                        </a:spcBef>
                        <a:spcAft>
                          <a:spcPts val="0"/>
                        </a:spcAft>
                        <a:buNone/>
                      </a:pPr>
                      <a:r>
                        <a:rPr lang="es" sz="1200" b="1"/>
                        <a:t>21%</a:t>
                      </a:r>
                      <a:endParaRPr sz="1200" b="1"/>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0"/>
                  </a:ext>
                </a:extLst>
              </a:tr>
              <a:tr h="416560">
                <a:tc>
                  <a:txBody>
                    <a:bodyPr/>
                    <a:lstStyle/>
                    <a:p>
                      <a:pPr marL="0" lvl="0" indent="0" algn="l" rtl="0">
                        <a:spcBef>
                          <a:spcPts val="0"/>
                        </a:spcBef>
                        <a:spcAft>
                          <a:spcPts val="0"/>
                        </a:spcAft>
                        <a:buNone/>
                      </a:pPr>
                      <a:endParaRPr sz="2400"/>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1"/>
                  </a:ext>
                </a:extLst>
              </a:tr>
            </a:tbl>
          </a:graphicData>
        </a:graphic>
      </p:graphicFrame>
      <p:pic>
        <p:nvPicPr>
          <p:cNvPr id="1267" name="Google Shape;1267;p222" title="Gráfico"/>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5305112" y="1858256"/>
            <a:ext cx="1046400" cy="1152000"/>
          </a:xfrm>
          <a:prstGeom prst="rect">
            <a:avLst/>
          </a:prstGeom>
          <a:noFill/>
          <a:ln>
            <a:noFill/>
          </a:ln>
        </p:spPr>
      </p:pic>
      <p:sp>
        <p:nvSpPr>
          <p:cNvPr id="1268" name="Google Shape;1268;p222"/>
          <p:cNvSpPr/>
          <p:nvPr/>
        </p:nvSpPr>
        <p:spPr>
          <a:xfrm>
            <a:off x="5530912" y="2136856"/>
            <a:ext cx="594800" cy="594800"/>
          </a:xfrm>
          <a:prstGeom prst="ellipse">
            <a:avLst/>
          </a:prstGeom>
          <a:solidFill>
            <a:srgbClr val="FFFFFF"/>
          </a:solidFill>
          <a:ln>
            <a:noFill/>
          </a:ln>
        </p:spPr>
        <p:txBody>
          <a:bodyPr spcFirstLastPara="1" wrap="square" lIns="121900" tIns="121900" rIns="121900" bIns="121900" anchor="ctr" anchorCtr="0">
            <a:noAutofit/>
          </a:bodyPr>
          <a:lstStyle/>
          <a:p>
            <a:endParaRPr sz="1200"/>
          </a:p>
        </p:txBody>
      </p:sp>
      <p:graphicFrame>
        <p:nvGraphicFramePr>
          <p:cNvPr id="1269" name="Google Shape;1269;p222"/>
          <p:cNvGraphicFramePr/>
          <p:nvPr/>
        </p:nvGraphicFramePr>
        <p:xfrm>
          <a:off x="5193312" y="2292161"/>
          <a:ext cx="1270000" cy="833120"/>
        </p:xfrm>
        <a:graphic>
          <a:graphicData uri="http://schemas.openxmlformats.org/drawingml/2006/table">
            <a:tbl>
              <a:tblPr>
                <a:noFill/>
              </a:tblPr>
              <a:tblGrid>
                <a:gridCol w="1270000">
                  <a:extLst>
                    <a:ext uri="{9D8B030D-6E8A-4147-A177-3AD203B41FA5}">
                      <a16:colId xmlns:a16="http://schemas.microsoft.com/office/drawing/2014/main" xmlns="" val="20000"/>
                    </a:ext>
                  </a:extLst>
                </a:gridCol>
              </a:tblGrid>
              <a:tr h="416560">
                <a:tc>
                  <a:txBody>
                    <a:bodyPr/>
                    <a:lstStyle/>
                    <a:p>
                      <a:pPr marL="0" lvl="0" indent="0" algn="l" rtl="0">
                        <a:spcBef>
                          <a:spcPts val="0"/>
                        </a:spcBef>
                        <a:spcAft>
                          <a:spcPts val="0"/>
                        </a:spcAft>
                        <a:buNone/>
                      </a:pPr>
                      <a:endParaRPr sz="2400"/>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0"/>
                  </a:ext>
                </a:extLst>
              </a:tr>
              <a:tr h="416560">
                <a:tc>
                  <a:txBody>
                    <a:bodyPr/>
                    <a:lstStyle/>
                    <a:p>
                      <a:pPr marL="0" lvl="0" indent="0" algn="l" rtl="0">
                        <a:spcBef>
                          <a:spcPts val="0"/>
                        </a:spcBef>
                        <a:spcAft>
                          <a:spcPts val="0"/>
                        </a:spcAft>
                        <a:buNone/>
                      </a:pPr>
                      <a:endParaRPr sz="2400"/>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1"/>
                  </a:ext>
                </a:extLst>
              </a:tr>
            </a:tbl>
          </a:graphicData>
        </a:graphic>
      </p:graphicFrame>
      <p:sp>
        <p:nvSpPr>
          <p:cNvPr id="1270" name="Google Shape;1270;p222"/>
          <p:cNvSpPr txBox="1"/>
          <p:nvPr/>
        </p:nvSpPr>
        <p:spPr>
          <a:xfrm>
            <a:off x="5192712" y="1615585"/>
            <a:ext cx="1271200" cy="353200"/>
          </a:xfrm>
          <a:prstGeom prst="rect">
            <a:avLst/>
          </a:prstGeom>
          <a:noFill/>
          <a:ln>
            <a:noFill/>
          </a:ln>
        </p:spPr>
        <p:txBody>
          <a:bodyPr spcFirstLastPara="1" wrap="square" lIns="121900" tIns="121900" rIns="121900" bIns="121900" anchor="b" anchorCtr="0">
            <a:noAutofit/>
          </a:bodyPr>
          <a:lstStyle/>
          <a:p>
            <a:pPr algn="ctr"/>
            <a:r>
              <a:rPr lang="es" sz="1067" b="1"/>
              <a:t>Gestión Ambiental</a:t>
            </a:r>
            <a:endParaRPr sz="1067" b="1"/>
          </a:p>
        </p:txBody>
      </p:sp>
      <p:graphicFrame>
        <p:nvGraphicFramePr>
          <p:cNvPr id="1271" name="Google Shape;1271;p222"/>
          <p:cNvGraphicFramePr/>
          <p:nvPr/>
        </p:nvGraphicFramePr>
        <p:xfrm>
          <a:off x="5193312" y="2315561"/>
          <a:ext cx="1270000" cy="677672"/>
        </p:xfrm>
        <a:graphic>
          <a:graphicData uri="http://schemas.openxmlformats.org/drawingml/2006/table">
            <a:tbl>
              <a:tblPr>
                <a:noFill/>
              </a:tblPr>
              <a:tblGrid>
                <a:gridCol w="1270000">
                  <a:extLst>
                    <a:ext uri="{9D8B030D-6E8A-4147-A177-3AD203B41FA5}">
                      <a16:colId xmlns:a16="http://schemas.microsoft.com/office/drawing/2014/main" xmlns="" val="20000"/>
                    </a:ext>
                  </a:extLst>
                </a:gridCol>
              </a:tblGrid>
              <a:tr h="248751">
                <a:tc>
                  <a:txBody>
                    <a:bodyPr/>
                    <a:lstStyle/>
                    <a:p>
                      <a:pPr marL="0" lvl="0" indent="0" algn="ctr" rtl="0">
                        <a:lnSpc>
                          <a:spcPct val="115000"/>
                        </a:lnSpc>
                        <a:spcBef>
                          <a:spcPts val="0"/>
                        </a:spcBef>
                        <a:spcAft>
                          <a:spcPts val="0"/>
                        </a:spcAft>
                        <a:buNone/>
                      </a:pPr>
                      <a:r>
                        <a:rPr lang="es" sz="1200" b="1"/>
                        <a:t>37%</a:t>
                      </a:r>
                      <a:endParaRPr sz="1200" b="1"/>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0"/>
                  </a:ext>
                </a:extLst>
              </a:tr>
              <a:tr h="416560">
                <a:tc>
                  <a:txBody>
                    <a:bodyPr/>
                    <a:lstStyle/>
                    <a:p>
                      <a:pPr marL="0" lvl="0" indent="0" algn="l" rtl="0">
                        <a:spcBef>
                          <a:spcPts val="0"/>
                        </a:spcBef>
                        <a:spcAft>
                          <a:spcPts val="0"/>
                        </a:spcAft>
                        <a:buNone/>
                      </a:pPr>
                      <a:endParaRPr sz="2400"/>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1"/>
                  </a:ext>
                </a:extLst>
              </a:tr>
            </a:tbl>
          </a:graphicData>
        </a:graphic>
      </p:graphicFrame>
      <p:graphicFrame>
        <p:nvGraphicFramePr>
          <p:cNvPr id="1272" name="Google Shape;1272;p222"/>
          <p:cNvGraphicFramePr/>
          <p:nvPr/>
        </p:nvGraphicFramePr>
        <p:xfrm>
          <a:off x="2319204" y="2157723"/>
          <a:ext cx="1270000" cy="887984"/>
        </p:xfrm>
        <a:graphic>
          <a:graphicData uri="http://schemas.openxmlformats.org/drawingml/2006/table">
            <a:tbl>
              <a:tblPr>
                <a:noFill/>
              </a:tblPr>
              <a:tblGrid>
                <a:gridCol w="1270000">
                  <a:extLst>
                    <a:ext uri="{9D8B030D-6E8A-4147-A177-3AD203B41FA5}">
                      <a16:colId xmlns:a16="http://schemas.microsoft.com/office/drawing/2014/main" xmlns="" val="20000"/>
                    </a:ext>
                  </a:extLst>
                </a:gridCol>
              </a:tblGrid>
              <a:tr h="446701">
                <a:tc>
                  <a:txBody>
                    <a:bodyPr/>
                    <a:lstStyle/>
                    <a:p>
                      <a:pPr marL="0" lvl="0" indent="0" algn="ctr" rtl="0">
                        <a:lnSpc>
                          <a:spcPct val="115000"/>
                        </a:lnSpc>
                        <a:spcBef>
                          <a:spcPts val="0"/>
                        </a:spcBef>
                        <a:spcAft>
                          <a:spcPts val="0"/>
                        </a:spcAft>
                        <a:buNone/>
                      </a:pPr>
                      <a:r>
                        <a:rPr lang="es" sz="2400" b="1">
                          <a:solidFill>
                            <a:srgbClr val="24693D"/>
                          </a:solidFill>
                        </a:rPr>
                        <a:t>38%</a:t>
                      </a:r>
                      <a:endParaRPr sz="2400" b="1">
                        <a:solidFill>
                          <a:srgbClr val="24693D"/>
                        </a:solidFill>
                      </a:endParaRPr>
                    </a:p>
                  </a:txBody>
                  <a:tcPr marL="38100" marR="38100" marT="25400" marB="25400" anchor="b"/>
                </a:tc>
                <a:extLst>
                  <a:ext uri="{0D108BD9-81ED-4DB2-BD59-A6C34878D82A}">
                    <a16:rowId xmlns:a16="http://schemas.microsoft.com/office/drawing/2014/main" xmlns="" val="10000"/>
                  </a:ext>
                </a:extLst>
              </a:tr>
              <a:tr h="416560">
                <a:tc>
                  <a:txBody>
                    <a:bodyPr/>
                    <a:lstStyle/>
                    <a:p>
                      <a:pPr marL="0" lvl="0" indent="0" algn="l" rtl="0">
                        <a:spcBef>
                          <a:spcPts val="0"/>
                        </a:spcBef>
                        <a:spcAft>
                          <a:spcPts val="0"/>
                        </a:spcAft>
                        <a:buNone/>
                      </a:pPr>
                      <a:endParaRPr sz="2400"/>
                    </a:p>
                  </a:txBody>
                  <a:tcPr marL="38100" marR="38100" marT="25400" marB="25400" anchor="b"/>
                </a:tc>
                <a:extLst>
                  <a:ext uri="{0D108BD9-81ED-4DB2-BD59-A6C34878D82A}">
                    <a16:rowId xmlns:a16="http://schemas.microsoft.com/office/drawing/2014/main" xmlns="" val="10001"/>
                  </a:ext>
                </a:extLst>
              </a:tr>
            </a:tbl>
          </a:graphicData>
        </a:graphic>
      </p:graphicFrame>
      <p:cxnSp>
        <p:nvCxnSpPr>
          <p:cNvPr id="1273" name="Google Shape;1273;p222"/>
          <p:cNvCxnSpPr/>
          <p:nvPr/>
        </p:nvCxnSpPr>
        <p:spPr>
          <a:xfrm>
            <a:off x="3499333" y="2109807"/>
            <a:ext cx="0" cy="494800"/>
          </a:xfrm>
          <a:prstGeom prst="straightConnector1">
            <a:avLst/>
          </a:prstGeom>
          <a:noFill/>
          <a:ln w="9525" cap="flat" cmpd="sng">
            <a:solidFill>
              <a:srgbClr val="00B0BD"/>
            </a:solidFill>
            <a:prstDash val="solid"/>
            <a:round/>
            <a:headEnd type="none" w="med" len="med"/>
            <a:tailEnd type="none" w="med" len="med"/>
          </a:ln>
        </p:spPr>
      </p:cxnSp>
      <p:graphicFrame>
        <p:nvGraphicFramePr>
          <p:cNvPr id="1274" name="Google Shape;1274;p222"/>
          <p:cNvGraphicFramePr/>
          <p:nvPr/>
        </p:nvGraphicFramePr>
        <p:xfrm>
          <a:off x="993001" y="3343998"/>
          <a:ext cx="9512700" cy="2902845"/>
        </p:xfrm>
        <a:graphic>
          <a:graphicData uri="http://schemas.openxmlformats.org/drawingml/2006/table">
            <a:tbl>
              <a:tblPr>
                <a:noFill/>
              </a:tblPr>
              <a:tblGrid>
                <a:gridCol w="1846200">
                  <a:extLst>
                    <a:ext uri="{9D8B030D-6E8A-4147-A177-3AD203B41FA5}">
                      <a16:colId xmlns:a16="http://schemas.microsoft.com/office/drawing/2014/main" xmlns="" val="20000"/>
                    </a:ext>
                  </a:extLst>
                </a:gridCol>
                <a:gridCol w="1533300">
                  <a:extLst>
                    <a:ext uri="{9D8B030D-6E8A-4147-A177-3AD203B41FA5}">
                      <a16:colId xmlns:a16="http://schemas.microsoft.com/office/drawing/2014/main" xmlns="" val="20001"/>
                    </a:ext>
                  </a:extLst>
                </a:gridCol>
                <a:gridCol w="1533300">
                  <a:extLst>
                    <a:ext uri="{9D8B030D-6E8A-4147-A177-3AD203B41FA5}">
                      <a16:colId xmlns:a16="http://schemas.microsoft.com/office/drawing/2014/main" xmlns="" val="20002"/>
                    </a:ext>
                  </a:extLst>
                </a:gridCol>
                <a:gridCol w="1533300">
                  <a:extLst>
                    <a:ext uri="{9D8B030D-6E8A-4147-A177-3AD203B41FA5}">
                      <a16:colId xmlns:a16="http://schemas.microsoft.com/office/drawing/2014/main" xmlns="" val="20003"/>
                    </a:ext>
                  </a:extLst>
                </a:gridCol>
                <a:gridCol w="1533300">
                  <a:extLst>
                    <a:ext uri="{9D8B030D-6E8A-4147-A177-3AD203B41FA5}">
                      <a16:colId xmlns:a16="http://schemas.microsoft.com/office/drawing/2014/main" xmlns="" val="20004"/>
                    </a:ext>
                  </a:extLst>
                </a:gridCol>
                <a:gridCol w="1533300">
                  <a:extLst>
                    <a:ext uri="{9D8B030D-6E8A-4147-A177-3AD203B41FA5}">
                      <a16:colId xmlns:a16="http://schemas.microsoft.com/office/drawing/2014/main" xmlns="" val="20005"/>
                    </a:ext>
                  </a:extLst>
                </a:gridCol>
              </a:tblGrid>
              <a:tr h="426680">
                <a:tc>
                  <a:txBody>
                    <a:bodyPr/>
                    <a:lstStyle/>
                    <a:p>
                      <a:pPr marL="0" lvl="0" indent="0" algn="ctr" rtl="0">
                        <a:spcBef>
                          <a:spcPts val="0"/>
                        </a:spcBef>
                        <a:spcAft>
                          <a:spcPts val="0"/>
                        </a:spcAft>
                        <a:buNone/>
                      </a:pPr>
                      <a:endParaRPr sz="1200"/>
                    </a:p>
                  </a:txBody>
                  <a:tcPr marL="121900" marR="121900" marT="121900" marB="121900" anchor="ctr">
                    <a:lnL w="9525" cap="flat" cmpd="sng">
                      <a:solidFill>
                        <a:srgbClr val="9E9E9E">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DC1E25">
                          <a:alpha val="0"/>
                        </a:srgbClr>
                      </a:solidFill>
                      <a:prstDash val="solid"/>
                      <a:round/>
                      <a:headEnd type="none" w="sm" len="sm"/>
                      <a:tailEnd type="none" w="sm" len="sm"/>
                    </a:lnB>
                  </a:tcPr>
                </a:tc>
                <a:tc gridSpan="5">
                  <a:txBody>
                    <a:bodyPr/>
                    <a:lstStyle/>
                    <a:p>
                      <a:pPr marL="0" lvl="0" indent="0" algn="ctr" rtl="0">
                        <a:lnSpc>
                          <a:spcPct val="115000"/>
                        </a:lnSpc>
                        <a:spcBef>
                          <a:spcPts val="0"/>
                        </a:spcBef>
                        <a:spcAft>
                          <a:spcPts val="0"/>
                        </a:spcAft>
                        <a:buNone/>
                      </a:pPr>
                      <a:r>
                        <a:rPr lang="es" sz="1200" b="1">
                          <a:solidFill>
                            <a:srgbClr val="FFFFFF"/>
                          </a:solidFill>
                        </a:rPr>
                        <a:t>Sector</a:t>
                      </a:r>
                      <a:endParaRPr sz="1200" b="1">
                        <a:solidFill>
                          <a:srgbClr val="FFFFFF"/>
                        </a:solidFill>
                      </a:endParaRPr>
                    </a:p>
                  </a:txBody>
                  <a:tcPr marL="38100" marR="38100" marT="25400" marB="25400" anchor="ctr">
                    <a:lnL w="9475" cap="flat" cmpd="sng">
                      <a:solidFill>
                        <a:srgbClr val="CCCCCC">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000000">
                          <a:alpha val="0"/>
                        </a:srgbClr>
                      </a:solidFill>
                      <a:prstDash val="solid"/>
                      <a:round/>
                      <a:headEnd type="none" w="sm" len="sm"/>
                      <a:tailEnd type="none" w="sm" len="sm"/>
                    </a:lnB>
                    <a:solidFill>
                      <a:srgbClr val="00B0B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495233">
                <a:tc>
                  <a:txBody>
                    <a:bodyPr/>
                    <a:lstStyle/>
                    <a:p>
                      <a:pPr marL="0" lvl="0" indent="0" algn="ctr" rtl="0">
                        <a:spcBef>
                          <a:spcPts val="0"/>
                        </a:spcBef>
                        <a:spcAft>
                          <a:spcPts val="0"/>
                        </a:spcAft>
                        <a:buNone/>
                      </a:pPr>
                      <a:r>
                        <a:rPr lang="es" sz="1200" b="1"/>
                        <a:t>Sub-área de Impacto</a:t>
                      </a:r>
                      <a:endParaRPr sz="1200" b="1"/>
                    </a:p>
                  </a:txBody>
                  <a:tcPr marL="121900" marR="121900" marT="121900" marB="121900" anchor="ctr">
                    <a:lnL w="9525" cap="flat" cmpd="sng">
                      <a:solidFill>
                        <a:srgbClr val="DC1E25">
                          <a:alpha val="0"/>
                        </a:srgbClr>
                      </a:solidFill>
                      <a:prstDash val="solid"/>
                      <a:round/>
                      <a:headEnd type="none" w="sm" len="sm"/>
                      <a:tailEnd type="none" w="sm" len="sm"/>
                    </a:lnL>
                    <a:lnR w="9475" cap="flat" cmpd="sng">
                      <a:solidFill>
                        <a:srgbClr val="DC1E25">
                          <a:alpha val="0"/>
                        </a:srgbClr>
                      </a:solidFill>
                      <a:prstDash val="solid"/>
                      <a:round/>
                      <a:headEnd type="none" w="sm" len="sm"/>
                      <a:tailEnd type="none" w="sm" len="sm"/>
                    </a:lnR>
                    <a:lnT w="9525" cap="flat" cmpd="sng">
                      <a:solidFill>
                        <a:srgbClr val="DC1E25">
                          <a:alpha val="0"/>
                        </a:srgbClr>
                      </a:solidFill>
                      <a:prstDash val="solid"/>
                      <a:round/>
                      <a:headEnd type="none" w="sm" len="sm"/>
                      <a:tailEnd type="none" w="sm" len="sm"/>
                    </a:lnT>
                    <a:lnB w="9525" cap="flat" cmpd="sng">
                      <a:solidFill>
                        <a:srgbClr val="DC1E25">
                          <a:alpha val="0"/>
                        </a:srgbClr>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s" sz="1200" b="1"/>
                        <a:t>Agricultura</a:t>
                      </a:r>
                      <a:endParaRPr sz="1200" b="1"/>
                    </a:p>
                  </a:txBody>
                  <a:tcPr marL="38100" marR="38100" marT="25400" marB="25400" anchor="ctr">
                    <a:lnL w="9475" cap="flat" cmpd="sng">
                      <a:solidFill>
                        <a:srgbClr val="DC1E25">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475" cap="flat" cmpd="sng">
                      <a:solidFill>
                        <a:srgbClr val="000000">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s" sz="1200" b="1"/>
                        <a:t>Manufactura</a:t>
                      </a:r>
                      <a:endParaRPr sz="1200" b="1"/>
                    </a:p>
                  </a:txBody>
                  <a:tcPr marL="38100" marR="38100" marT="25400" marB="25400" anchor="ctr">
                    <a:lnL w="9475" cap="flat" cmpd="sng">
                      <a:solidFill>
                        <a:srgbClr val="000000">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475" cap="flat" cmpd="sng">
                      <a:solidFill>
                        <a:srgbClr val="000000">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s" sz="1200" b="1"/>
                        <a:t>Retail</a:t>
                      </a:r>
                      <a:endParaRPr sz="1200" b="1"/>
                    </a:p>
                  </a:txBody>
                  <a:tcPr marL="38100" marR="38100" marT="25400" marB="25400" anchor="ctr">
                    <a:lnL w="9475" cap="flat" cmpd="sng">
                      <a:solidFill>
                        <a:srgbClr val="000000">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475" cap="flat" cmpd="sng">
                      <a:solidFill>
                        <a:srgbClr val="000000">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s" sz="1200" b="1"/>
                        <a:t>Servicios Huella Pequeña</a:t>
                      </a:r>
                      <a:endParaRPr sz="1200" b="1"/>
                    </a:p>
                  </a:txBody>
                  <a:tcPr marL="38100" marR="38100" marT="25400" marB="25400" anchor="ctr">
                    <a:lnL w="9475" cap="flat" cmpd="sng">
                      <a:solidFill>
                        <a:srgbClr val="000000">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475" cap="flat" cmpd="sng">
                      <a:solidFill>
                        <a:srgbClr val="000000">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s" sz="1200" b="1"/>
                        <a:t>Servicios Huella Significativa</a:t>
                      </a:r>
                      <a:endParaRPr sz="1200" b="1"/>
                    </a:p>
                  </a:txBody>
                  <a:tcPr marL="38100" marR="38100" marT="25400" marB="25400" anchor="ctr">
                    <a:lnL w="9475" cap="flat" cmpd="sng">
                      <a:solidFill>
                        <a:srgbClr val="000000">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475" cap="flat" cmpd="sng">
                      <a:solidFill>
                        <a:srgbClr val="000000">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CFE2F3"/>
                    </a:solidFill>
                  </a:tcPr>
                </a:tc>
                <a:extLst>
                  <a:ext uri="{0D108BD9-81ED-4DB2-BD59-A6C34878D82A}">
                    <a16:rowId xmlns:a16="http://schemas.microsoft.com/office/drawing/2014/main" xmlns="" val="10001"/>
                  </a:ext>
                </a:extLst>
              </a:tr>
              <a:tr h="495233">
                <a:tc>
                  <a:txBody>
                    <a:bodyPr/>
                    <a:lstStyle/>
                    <a:p>
                      <a:pPr marL="0" lvl="0" indent="0" algn="ctr" rtl="0">
                        <a:spcBef>
                          <a:spcPts val="0"/>
                        </a:spcBef>
                        <a:spcAft>
                          <a:spcPts val="0"/>
                        </a:spcAft>
                        <a:buNone/>
                      </a:pPr>
                      <a:r>
                        <a:rPr lang="es" sz="1200" b="1">
                          <a:solidFill>
                            <a:srgbClr val="000000"/>
                          </a:solidFill>
                        </a:rPr>
                        <a:t>Gestión Ambiental</a:t>
                      </a:r>
                      <a:endParaRPr sz="1200" b="1">
                        <a:solidFill>
                          <a:srgbClr val="000000"/>
                        </a:solidFill>
                      </a:endParaRPr>
                    </a:p>
                  </a:txBody>
                  <a:tcPr marL="121900" marR="121900" marT="121900" marB="121900" anchor="ctr">
                    <a:lnL w="9525" cap="flat" cmpd="sng">
                      <a:solidFill>
                        <a:srgbClr val="9E9E9E">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525" cap="flat" cmpd="sng">
                      <a:solidFill>
                        <a:srgbClr val="DC1E25">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200"/>
                        <a:t>31%</a:t>
                      </a:r>
                      <a:endParaRPr sz="1200"/>
                    </a:p>
                  </a:txBody>
                  <a:tcPr marL="38100" marR="38100" marT="25400" marB="25400" anchor="ctr">
                    <a:lnL w="9475" cap="flat" cmpd="sng">
                      <a:solidFill>
                        <a:srgbClr val="000000">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200"/>
                        <a:t>39%</a:t>
                      </a:r>
                      <a:endParaRPr sz="1200"/>
                    </a:p>
                  </a:txBody>
                  <a:tcPr marL="38100" marR="38100" marT="25400" marB="254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200"/>
                        <a:t>28%</a:t>
                      </a:r>
                      <a:endParaRPr sz="1200"/>
                    </a:p>
                  </a:txBody>
                  <a:tcPr marL="38100" marR="38100" marT="25400" marB="254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200"/>
                        <a:t>41%</a:t>
                      </a:r>
                      <a:endParaRPr sz="1200"/>
                    </a:p>
                  </a:txBody>
                  <a:tcPr marL="38100" marR="38100" marT="25400" marB="254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200"/>
                        <a:t>35%</a:t>
                      </a:r>
                      <a:endParaRPr sz="1200"/>
                    </a:p>
                  </a:txBody>
                  <a:tcPr marL="38100" marR="38100" marT="25400" marB="254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xmlns="" val="10002"/>
                  </a:ext>
                </a:extLst>
              </a:tr>
              <a:tr h="495233">
                <a:tc>
                  <a:txBody>
                    <a:bodyPr/>
                    <a:lstStyle/>
                    <a:p>
                      <a:pPr marL="0" lvl="0" indent="0" algn="ctr" rtl="0">
                        <a:spcBef>
                          <a:spcPts val="0"/>
                        </a:spcBef>
                        <a:spcAft>
                          <a:spcPts val="0"/>
                        </a:spcAft>
                        <a:buNone/>
                      </a:pPr>
                      <a:r>
                        <a:rPr lang="es" sz="1200" b="1">
                          <a:solidFill>
                            <a:srgbClr val="000000"/>
                          </a:solidFill>
                        </a:rPr>
                        <a:t>Aire y Clima</a:t>
                      </a:r>
                      <a:endParaRPr sz="1200" b="1">
                        <a:solidFill>
                          <a:srgbClr val="000000"/>
                        </a:solidFill>
                      </a:endParaRPr>
                    </a:p>
                  </a:txBody>
                  <a:tcPr marL="121900" marR="121900" marT="121900" marB="121900" anchor="ctr">
                    <a:lnL w="9525" cap="flat" cmpd="sng">
                      <a:solidFill>
                        <a:srgbClr val="9E9E9E">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t>50%</a:t>
                      </a:r>
                      <a:endParaRPr sz="1200"/>
                    </a:p>
                  </a:txBody>
                  <a:tcPr marL="38100" marR="38100" marT="25400" marB="25400" anchor="ctr">
                    <a:lnL w="9475" cap="flat" cmpd="sng">
                      <a:solidFill>
                        <a:srgbClr val="000000">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t>25%</a:t>
                      </a:r>
                      <a:endParaRPr sz="1200"/>
                    </a:p>
                  </a:txBody>
                  <a:tcPr marL="38100" marR="38100" marT="25400" marB="254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t>19%</a:t>
                      </a:r>
                      <a:endParaRPr sz="1200"/>
                    </a:p>
                  </a:txBody>
                  <a:tcPr marL="38100" marR="38100" marT="25400" marB="254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t>16%</a:t>
                      </a:r>
                      <a:endParaRPr sz="1200"/>
                    </a:p>
                  </a:txBody>
                  <a:tcPr marL="38100" marR="38100" marT="25400" marB="254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t>18%</a:t>
                      </a:r>
                      <a:endParaRPr sz="1200"/>
                    </a:p>
                  </a:txBody>
                  <a:tcPr marL="38100" marR="38100" marT="25400" marB="254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xmlns="" val="10003"/>
                  </a:ext>
                </a:extLst>
              </a:tr>
              <a:tr h="495233">
                <a:tc>
                  <a:txBody>
                    <a:bodyPr/>
                    <a:lstStyle/>
                    <a:p>
                      <a:pPr marL="0" lvl="0" indent="0" algn="ctr" rtl="0">
                        <a:spcBef>
                          <a:spcPts val="0"/>
                        </a:spcBef>
                        <a:spcAft>
                          <a:spcPts val="0"/>
                        </a:spcAft>
                        <a:buNone/>
                      </a:pPr>
                      <a:r>
                        <a:rPr lang="es" sz="1200" b="1">
                          <a:solidFill>
                            <a:srgbClr val="000000"/>
                          </a:solidFill>
                        </a:rPr>
                        <a:t>Agua</a:t>
                      </a:r>
                      <a:endParaRPr sz="1200" b="1">
                        <a:solidFill>
                          <a:srgbClr val="000000"/>
                        </a:solidFill>
                      </a:endParaRPr>
                    </a:p>
                  </a:txBody>
                  <a:tcPr marL="121900" marR="121900" marT="121900" marB="121900" anchor="ctr">
                    <a:lnL w="9525" cap="flat" cmpd="sng">
                      <a:solidFill>
                        <a:srgbClr val="9E9E9E">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200"/>
                        <a:t>44%</a:t>
                      </a:r>
                      <a:endParaRPr sz="1200"/>
                    </a:p>
                  </a:txBody>
                  <a:tcPr marL="38100" marR="38100" marT="25400" marB="25400" anchor="ctr">
                    <a:lnL w="9475" cap="flat" cmpd="sng">
                      <a:solidFill>
                        <a:srgbClr val="000000">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200"/>
                        <a:t>17%</a:t>
                      </a:r>
                      <a:endParaRPr sz="1200"/>
                    </a:p>
                  </a:txBody>
                  <a:tcPr marL="38100" marR="38100" marT="25400" marB="254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200"/>
                        <a:t>16%</a:t>
                      </a:r>
                      <a:endParaRPr sz="1200"/>
                    </a:p>
                  </a:txBody>
                  <a:tcPr marL="38100" marR="38100" marT="25400" marB="254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200"/>
                        <a:t>23%</a:t>
                      </a:r>
                      <a:endParaRPr sz="1200"/>
                    </a:p>
                  </a:txBody>
                  <a:tcPr marL="38100" marR="38100" marT="25400" marB="254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200"/>
                        <a:t>19%</a:t>
                      </a:r>
                      <a:endParaRPr sz="1200"/>
                    </a:p>
                  </a:txBody>
                  <a:tcPr marL="38100" marR="38100" marT="25400" marB="254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xmlns="" val="10004"/>
                  </a:ext>
                </a:extLst>
              </a:tr>
              <a:tr h="495233">
                <a:tc>
                  <a:txBody>
                    <a:bodyPr/>
                    <a:lstStyle/>
                    <a:p>
                      <a:pPr marL="0" lvl="0" indent="0" algn="ctr" rtl="0">
                        <a:spcBef>
                          <a:spcPts val="0"/>
                        </a:spcBef>
                        <a:spcAft>
                          <a:spcPts val="0"/>
                        </a:spcAft>
                        <a:buNone/>
                      </a:pPr>
                      <a:r>
                        <a:rPr lang="es" sz="1200" b="1">
                          <a:solidFill>
                            <a:srgbClr val="000000"/>
                          </a:solidFill>
                        </a:rPr>
                        <a:t>Tierra y Vida</a:t>
                      </a:r>
                      <a:endParaRPr sz="1200" b="1">
                        <a:solidFill>
                          <a:srgbClr val="000000"/>
                        </a:solidFill>
                      </a:endParaRPr>
                    </a:p>
                  </a:txBody>
                  <a:tcPr marL="121900" marR="121900" marT="121900" marB="121900" anchor="ctr">
                    <a:lnL w="9525" cap="flat" cmpd="sng">
                      <a:solidFill>
                        <a:srgbClr val="9E9E9E">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t>37%</a:t>
                      </a:r>
                      <a:endParaRPr sz="1200"/>
                    </a:p>
                  </a:txBody>
                  <a:tcPr marL="38100" marR="38100" marT="25400" marB="25400" anchor="ctr">
                    <a:lnL w="9475" cap="flat" cmpd="sng">
                      <a:solidFill>
                        <a:srgbClr val="000000">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t>34%</a:t>
                      </a:r>
                      <a:endParaRPr sz="1200"/>
                    </a:p>
                  </a:txBody>
                  <a:tcPr marL="38100" marR="38100" marT="25400" marB="254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t>20%</a:t>
                      </a:r>
                      <a:endParaRPr sz="1200"/>
                    </a:p>
                  </a:txBody>
                  <a:tcPr marL="38100" marR="38100" marT="25400" marB="254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t>55%</a:t>
                      </a:r>
                      <a:endParaRPr sz="1200"/>
                    </a:p>
                  </a:txBody>
                  <a:tcPr marL="38100" marR="38100" marT="25400" marB="254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 sz="1200"/>
                        <a:t>32%</a:t>
                      </a:r>
                      <a:endParaRPr sz="1200"/>
                    </a:p>
                  </a:txBody>
                  <a:tcPr marL="38100" marR="38100" marT="25400" marB="254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xmlns="" val="10005"/>
                  </a:ext>
                </a:extLst>
              </a:tr>
            </a:tbl>
          </a:graphicData>
        </a:graphic>
      </p:graphicFrame>
      <p:sp>
        <p:nvSpPr>
          <p:cNvPr id="1275" name="Google Shape;1275;p222"/>
          <p:cNvSpPr/>
          <p:nvPr/>
        </p:nvSpPr>
        <p:spPr>
          <a:xfrm>
            <a:off x="6898148" y="4456755"/>
            <a:ext cx="123600" cy="87600"/>
          </a:xfrm>
          <a:prstGeom prst="doubleWave">
            <a:avLst>
              <a:gd name="adj1" fmla="val 6250"/>
              <a:gd name="adj2" fmla="val 0"/>
            </a:avLst>
          </a:prstGeom>
          <a:solidFill>
            <a:srgbClr val="DC1E25"/>
          </a:solidFill>
          <a:ln w="9525" cap="flat" cmpd="sng">
            <a:solidFill>
              <a:srgbClr val="B02C2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76" name="Google Shape;1276;p222"/>
          <p:cNvSpPr/>
          <p:nvPr/>
        </p:nvSpPr>
        <p:spPr>
          <a:xfrm>
            <a:off x="8422148" y="4952973"/>
            <a:ext cx="123600" cy="87600"/>
          </a:xfrm>
          <a:prstGeom prst="doubleWave">
            <a:avLst>
              <a:gd name="adj1" fmla="val 6250"/>
              <a:gd name="adj2" fmla="val 0"/>
            </a:avLst>
          </a:prstGeom>
          <a:solidFill>
            <a:srgbClr val="DC1E25"/>
          </a:solidFill>
          <a:ln w="9525" cap="flat" cmpd="sng">
            <a:solidFill>
              <a:srgbClr val="B02C2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77" name="Google Shape;1277;p222"/>
          <p:cNvSpPr/>
          <p:nvPr/>
        </p:nvSpPr>
        <p:spPr>
          <a:xfrm>
            <a:off x="6898148" y="5437409"/>
            <a:ext cx="123600" cy="87600"/>
          </a:xfrm>
          <a:prstGeom prst="doubleWave">
            <a:avLst>
              <a:gd name="adj1" fmla="val 6250"/>
              <a:gd name="adj2" fmla="val 0"/>
            </a:avLst>
          </a:prstGeom>
          <a:solidFill>
            <a:srgbClr val="DC1E25"/>
          </a:solidFill>
          <a:ln w="9525" cap="flat" cmpd="sng">
            <a:solidFill>
              <a:srgbClr val="B02C2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78" name="Google Shape;1278;p222"/>
          <p:cNvSpPr txBox="1"/>
          <p:nvPr/>
        </p:nvSpPr>
        <p:spPr>
          <a:xfrm>
            <a:off x="590945" y="403747"/>
            <a:ext cx="9954000" cy="744800"/>
          </a:xfrm>
          <a:prstGeom prst="rect">
            <a:avLst/>
          </a:prstGeom>
          <a:noFill/>
          <a:ln>
            <a:noFill/>
          </a:ln>
        </p:spPr>
        <p:txBody>
          <a:bodyPr spcFirstLastPara="1" wrap="square" lIns="35700" tIns="35700" rIns="35700" bIns="35700" anchor="ctr" anchorCtr="0">
            <a:noAutofit/>
          </a:bodyPr>
          <a:lstStyle/>
          <a:p>
            <a:pPr>
              <a:buClr>
                <a:srgbClr val="000000"/>
              </a:buClr>
              <a:buSzPts val="3200"/>
            </a:pPr>
            <a:r>
              <a:rPr lang="es" sz="4000" b="1">
                <a:latin typeface="Montserrat"/>
                <a:ea typeface="Montserrat"/>
                <a:cs typeface="Montserrat"/>
                <a:sym typeface="Montserrat"/>
              </a:rPr>
              <a:t>Resultados |</a:t>
            </a:r>
            <a:r>
              <a:rPr lang="es" sz="4267" b="1">
                <a:latin typeface="Montserrat"/>
                <a:ea typeface="Montserrat"/>
                <a:cs typeface="Montserrat"/>
                <a:sym typeface="Montserrat"/>
              </a:rPr>
              <a:t> </a:t>
            </a:r>
            <a:r>
              <a:rPr lang="es" sz="1600" i="1">
                <a:latin typeface="Montserrat"/>
                <a:ea typeface="Montserrat"/>
                <a:cs typeface="Montserrat"/>
                <a:sym typeface="Montserrat"/>
              </a:rPr>
              <a:t>Área de Medio Ambiente</a:t>
            </a:r>
            <a:endParaRPr sz="1600" i="1">
              <a:latin typeface="Montserrat"/>
              <a:ea typeface="Montserrat"/>
              <a:cs typeface="Montserrat"/>
              <a:sym typeface="Montserrat"/>
            </a:endParaRPr>
          </a:p>
        </p:txBody>
      </p:sp>
      <p:sp>
        <p:nvSpPr>
          <p:cNvPr id="1279" name="Google Shape;1279;p222"/>
          <p:cNvSpPr/>
          <p:nvPr/>
        </p:nvSpPr>
        <p:spPr>
          <a:xfrm>
            <a:off x="6898148" y="5945409"/>
            <a:ext cx="123600" cy="87600"/>
          </a:xfrm>
          <a:prstGeom prst="doubleWave">
            <a:avLst>
              <a:gd name="adj1" fmla="val 6250"/>
              <a:gd name="adj2" fmla="val 0"/>
            </a:avLst>
          </a:prstGeom>
          <a:solidFill>
            <a:srgbClr val="DC1E25"/>
          </a:solidFill>
          <a:ln w="9525" cap="flat" cmpd="sng">
            <a:solidFill>
              <a:srgbClr val="B02C2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2964006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sp>
        <p:nvSpPr>
          <p:cNvPr id="1284" name="Google Shape;1284;p223"/>
          <p:cNvSpPr/>
          <p:nvPr/>
        </p:nvSpPr>
        <p:spPr>
          <a:xfrm>
            <a:off x="-1" y="-67"/>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sp>
        <p:nvSpPr>
          <p:cNvPr id="1285" name="Google Shape;1285;p223"/>
          <p:cNvSpPr/>
          <p:nvPr/>
        </p:nvSpPr>
        <p:spPr>
          <a:xfrm>
            <a:off x="10591572" y="-67"/>
            <a:ext cx="1084400" cy="1446000"/>
          </a:xfrm>
          <a:prstGeom prst="rect">
            <a:avLst/>
          </a:prstGeom>
          <a:solidFill>
            <a:srgbClr val="DC1E25"/>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pic>
        <p:nvPicPr>
          <p:cNvPr id="1286" name="Google Shape;1286;p223" descr="Google Shape;5818;p127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33530" y="116982"/>
            <a:ext cx="1200257" cy="1211892"/>
          </a:xfrm>
          <a:prstGeom prst="rect">
            <a:avLst/>
          </a:prstGeom>
          <a:noFill/>
          <a:ln>
            <a:noFill/>
          </a:ln>
        </p:spPr>
      </p:pic>
      <p:sp>
        <p:nvSpPr>
          <p:cNvPr id="1287" name="Google Shape;1287;p223"/>
          <p:cNvSpPr/>
          <p:nvPr/>
        </p:nvSpPr>
        <p:spPr>
          <a:xfrm>
            <a:off x="-1" y="6652000"/>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pic>
        <p:nvPicPr>
          <p:cNvPr id="1288" name="Google Shape;1288;p223" title="Gráfico"/>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655948" y="1796061"/>
            <a:ext cx="1046400" cy="1152000"/>
          </a:xfrm>
          <a:prstGeom prst="rect">
            <a:avLst/>
          </a:prstGeom>
          <a:noFill/>
          <a:ln>
            <a:noFill/>
          </a:ln>
        </p:spPr>
      </p:pic>
      <p:sp>
        <p:nvSpPr>
          <p:cNvPr id="1289" name="Google Shape;1289;p223"/>
          <p:cNvSpPr/>
          <p:nvPr/>
        </p:nvSpPr>
        <p:spPr>
          <a:xfrm>
            <a:off x="1421229" y="1862301"/>
            <a:ext cx="824800" cy="824800"/>
          </a:xfrm>
          <a:prstGeom prst="ellipse">
            <a:avLst/>
          </a:prstGeom>
          <a:noFill/>
          <a:ln w="38100" cap="flat" cmpd="sng">
            <a:solidFill>
              <a:srgbClr val="00B0B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90" name="Google Shape;1290;p223"/>
          <p:cNvSpPr txBox="1"/>
          <p:nvPr/>
        </p:nvSpPr>
        <p:spPr>
          <a:xfrm rot="-5400000">
            <a:off x="213800" y="2070633"/>
            <a:ext cx="1606000" cy="408000"/>
          </a:xfrm>
          <a:prstGeom prst="rect">
            <a:avLst/>
          </a:prstGeom>
          <a:noFill/>
          <a:ln>
            <a:noFill/>
          </a:ln>
        </p:spPr>
        <p:txBody>
          <a:bodyPr spcFirstLastPara="1" wrap="square" lIns="121900" tIns="121900" rIns="121900" bIns="121900" anchor="ctr" anchorCtr="0">
            <a:noAutofit/>
          </a:bodyPr>
          <a:lstStyle/>
          <a:p>
            <a:pPr algn="ctr"/>
            <a:r>
              <a:rPr lang="es" sz="1600" b="1">
                <a:solidFill>
                  <a:srgbClr val="00B0BD"/>
                </a:solidFill>
                <a:latin typeface="Roboto Condensed"/>
                <a:ea typeface="Roboto Condensed"/>
                <a:cs typeface="Roboto Condensed"/>
                <a:sym typeface="Roboto Condensed"/>
              </a:rPr>
              <a:t>CLIENTES</a:t>
            </a:r>
            <a:endParaRPr sz="1600">
              <a:solidFill>
                <a:srgbClr val="00B0BD"/>
              </a:solidFill>
            </a:endParaRPr>
          </a:p>
        </p:txBody>
      </p:sp>
      <p:sp>
        <p:nvSpPr>
          <p:cNvPr id="1291" name="Google Shape;1291;p223"/>
          <p:cNvSpPr/>
          <p:nvPr/>
        </p:nvSpPr>
        <p:spPr>
          <a:xfrm>
            <a:off x="3881748" y="2074661"/>
            <a:ext cx="594800" cy="594800"/>
          </a:xfrm>
          <a:prstGeom prst="ellipse">
            <a:avLst/>
          </a:prstGeom>
          <a:solidFill>
            <a:srgbClr val="FFFFFF"/>
          </a:solidFill>
          <a:ln>
            <a:noFill/>
          </a:ln>
        </p:spPr>
        <p:txBody>
          <a:bodyPr spcFirstLastPara="1" wrap="square" lIns="121900" tIns="121900" rIns="121900" bIns="121900" anchor="ctr" anchorCtr="0">
            <a:noAutofit/>
          </a:bodyPr>
          <a:lstStyle/>
          <a:p>
            <a:endParaRPr sz="1200"/>
          </a:p>
        </p:txBody>
      </p:sp>
      <p:graphicFrame>
        <p:nvGraphicFramePr>
          <p:cNvPr id="1292" name="Google Shape;1292;p223"/>
          <p:cNvGraphicFramePr/>
          <p:nvPr/>
        </p:nvGraphicFramePr>
        <p:xfrm>
          <a:off x="3544148" y="2190561"/>
          <a:ext cx="1270000" cy="833120"/>
        </p:xfrm>
        <a:graphic>
          <a:graphicData uri="http://schemas.openxmlformats.org/drawingml/2006/table">
            <a:tbl>
              <a:tblPr>
                <a:noFill/>
              </a:tblPr>
              <a:tblGrid>
                <a:gridCol w="1270000">
                  <a:extLst>
                    <a:ext uri="{9D8B030D-6E8A-4147-A177-3AD203B41FA5}">
                      <a16:colId xmlns:a16="http://schemas.microsoft.com/office/drawing/2014/main" xmlns="" val="20000"/>
                    </a:ext>
                  </a:extLst>
                </a:gridCol>
              </a:tblGrid>
              <a:tr h="416560">
                <a:tc>
                  <a:txBody>
                    <a:bodyPr/>
                    <a:lstStyle/>
                    <a:p>
                      <a:pPr marL="0" lvl="0" indent="0" algn="l" rtl="0">
                        <a:spcBef>
                          <a:spcPts val="0"/>
                        </a:spcBef>
                        <a:spcAft>
                          <a:spcPts val="0"/>
                        </a:spcAft>
                        <a:buNone/>
                      </a:pPr>
                      <a:endParaRPr sz="2400"/>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0"/>
                  </a:ext>
                </a:extLst>
              </a:tr>
              <a:tr h="416560">
                <a:tc>
                  <a:txBody>
                    <a:bodyPr/>
                    <a:lstStyle/>
                    <a:p>
                      <a:pPr marL="0" lvl="0" indent="0" algn="l" rtl="0">
                        <a:spcBef>
                          <a:spcPts val="0"/>
                        </a:spcBef>
                        <a:spcAft>
                          <a:spcPts val="0"/>
                        </a:spcAft>
                        <a:buNone/>
                      </a:pPr>
                      <a:endParaRPr sz="2400"/>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1"/>
                  </a:ext>
                </a:extLst>
              </a:tr>
            </a:tbl>
          </a:graphicData>
        </a:graphic>
      </p:graphicFrame>
      <p:sp>
        <p:nvSpPr>
          <p:cNvPr id="1293" name="Google Shape;1293;p223"/>
          <p:cNvSpPr txBox="1"/>
          <p:nvPr/>
        </p:nvSpPr>
        <p:spPr>
          <a:xfrm>
            <a:off x="3543548" y="1582947"/>
            <a:ext cx="1271200" cy="353200"/>
          </a:xfrm>
          <a:prstGeom prst="rect">
            <a:avLst/>
          </a:prstGeom>
          <a:noFill/>
          <a:ln>
            <a:noFill/>
          </a:ln>
        </p:spPr>
        <p:txBody>
          <a:bodyPr spcFirstLastPara="1" wrap="square" lIns="121900" tIns="121900" rIns="121900" bIns="121900" anchor="b" anchorCtr="0">
            <a:noAutofit/>
          </a:bodyPr>
          <a:lstStyle/>
          <a:p>
            <a:pPr algn="ctr"/>
            <a:r>
              <a:rPr lang="es" sz="1067" b="1"/>
              <a:t>Gestión de Clientes</a:t>
            </a:r>
            <a:endParaRPr sz="1067" b="1"/>
          </a:p>
        </p:txBody>
      </p:sp>
      <p:pic>
        <p:nvPicPr>
          <p:cNvPr id="1294" name="Google Shape;1294;p22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448468" y="1890313"/>
            <a:ext cx="784000" cy="769600"/>
          </a:xfrm>
          <a:prstGeom prst="rect">
            <a:avLst/>
          </a:prstGeom>
          <a:noFill/>
          <a:ln w="9525" cap="flat" cmpd="sng">
            <a:solidFill>
              <a:srgbClr val="000000">
                <a:alpha val="0"/>
              </a:srgbClr>
            </a:solidFill>
            <a:prstDash val="solid"/>
            <a:round/>
            <a:headEnd type="none" w="sm" len="sm"/>
            <a:tailEnd type="none" w="sm" len="sm"/>
          </a:ln>
        </p:spPr>
      </p:pic>
      <p:graphicFrame>
        <p:nvGraphicFramePr>
          <p:cNvPr id="1295" name="Google Shape;1295;p223"/>
          <p:cNvGraphicFramePr/>
          <p:nvPr/>
        </p:nvGraphicFramePr>
        <p:xfrm>
          <a:off x="3544148" y="2220989"/>
          <a:ext cx="1270000" cy="677672"/>
        </p:xfrm>
        <a:graphic>
          <a:graphicData uri="http://schemas.openxmlformats.org/drawingml/2006/table">
            <a:tbl>
              <a:tblPr>
                <a:noFill/>
              </a:tblPr>
              <a:tblGrid>
                <a:gridCol w="1270000">
                  <a:extLst>
                    <a:ext uri="{9D8B030D-6E8A-4147-A177-3AD203B41FA5}">
                      <a16:colId xmlns:a16="http://schemas.microsoft.com/office/drawing/2014/main" xmlns="" val="20000"/>
                    </a:ext>
                  </a:extLst>
                </a:gridCol>
              </a:tblGrid>
              <a:tr h="248751">
                <a:tc>
                  <a:txBody>
                    <a:bodyPr/>
                    <a:lstStyle/>
                    <a:p>
                      <a:pPr marL="0" lvl="0" indent="0" algn="ctr" rtl="0">
                        <a:lnSpc>
                          <a:spcPct val="115000"/>
                        </a:lnSpc>
                        <a:spcBef>
                          <a:spcPts val="0"/>
                        </a:spcBef>
                        <a:spcAft>
                          <a:spcPts val="0"/>
                        </a:spcAft>
                        <a:buNone/>
                      </a:pPr>
                      <a:r>
                        <a:rPr lang="es" sz="1200" b="1"/>
                        <a:t>58%</a:t>
                      </a:r>
                      <a:endParaRPr sz="1200" b="1"/>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0"/>
                  </a:ext>
                </a:extLst>
              </a:tr>
              <a:tr h="416560">
                <a:tc>
                  <a:txBody>
                    <a:bodyPr/>
                    <a:lstStyle/>
                    <a:p>
                      <a:pPr marL="0" lvl="0" indent="0" algn="l" rtl="0">
                        <a:spcBef>
                          <a:spcPts val="0"/>
                        </a:spcBef>
                        <a:spcAft>
                          <a:spcPts val="0"/>
                        </a:spcAft>
                        <a:buNone/>
                      </a:pPr>
                      <a:endParaRPr sz="2400"/>
                    </a:p>
                  </a:txBody>
                  <a:tcPr marL="38100" marR="38100" marT="25400" marB="2540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xmlns="" val="10001"/>
                  </a:ext>
                </a:extLst>
              </a:tr>
            </a:tbl>
          </a:graphicData>
        </a:graphic>
      </p:graphicFrame>
      <p:graphicFrame>
        <p:nvGraphicFramePr>
          <p:cNvPr id="1296" name="Google Shape;1296;p223"/>
          <p:cNvGraphicFramePr/>
          <p:nvPr/>
        </p:nvGraphicFramePr>
        <p:xfrm>
          <a:off x="2221901" y="2096201"/>
          <a:ext cx="1270000" cy="887984"/>
        </p:xfrm>
        <a:graphic>
          <a:graphicData uri="http://schemas.openxmlformats.org/drawingml/2006/table">
            <a:tbl>
              <a:tblPr>
                <a:noFill/>
              </a:tblPr>
              <a:tblGrid>
                <a:gridCol w="1270000">
                  <a:extLst>
                    <a:ext uri="{9D8B030D-6E8A-4147-A177-3AD203B41FA5}">
                      <a16:colId xmlns:a16="http://schemas.microsoft.com/office/drawing/2014/main" xmlns="" val="20000"/>
                    </a:ext>
                  </a:extLst>
                </a:gridCol>
              </a:tblGrid>
              <a:tr h="446701">
                <a:tc>
                  <a:txBody>
                    <a:bodyPr/>
                    <a:lstStyle/>
                    <a:p>
                      <a:pPr marL="0" lvl="0" indent="0" algn="ctr" rtl="0">
                        <a:lnSpc>
                          <a:spcPct val="115000"/>
                        </a:lnSpc>
                        <a:spcBef>
                          <a:spcPts val="0"/>
                        </a:spcBef>
                        <a:spcAft>
                          <a:spcPts val="0"/>
                        </a:spcAft>
                        <a:buNone/>
                      </a:pPr>
                      <a:r>
                        <a:rPr lang="es" sz="2400" b="1">
                          <a:solidFill>
                            <a:srgbClr val="58BDBE"/>
                          </a:solidFill>
                        </a:rPr>
                        <a:t>55%</a:t>
                      </a:r>
                      <a:endParaRPr sz="2400" b="1">
                        <a:solidFill>
                          <a:srgbClr val="58BDBE"/>
                        </a:solidFill>
                      </a:endParaRPr>
                    </a:p>
                  </a:txBody>
                  <a:tcPr marL="38100" marR="38100" marT="25400" marB="25400" anchor="b"/>
                </a:tc>
                <a:extLst>
                  <a:ext uri="{0D108BD9-81ED-4DB2-BD59-A6C34878D82A}">
                    <a16:rowId xmlns:a16="http://schemas.microsoft.com/office/drawing/2014/main" xmlns="" val="10000"/>
                  </a:ext>
                </a:extLst>
              </a:tr>
              <a:tr h="416560">
                <a:tc>
                  <a:txBody>
                    <a:bodyPr/>
                    <a:lstStyle/>
                    <a:p>
                      <a:pPr marL="0" lvl="0" indent="0" algn="l" rtl="0">
                        <a:spcBef>
                          <a:spcPts val="0"/>
                        </a:spcBef>
                        <a:spcAft>
                          <a:spcPts val="0"/>
                        </a:spcAft>
                        <a:buNone/>
                      </a:pPr>
                      <a:endParaRPr sz="2400"/>
                    </a:p>
                  </a:txBody>
                  <a:tcPr marL="38100" marR="38100" marT="25400" marB="25400" anchor="b"/>
                </a:tc>
                <a:extLst>
                  <a:ext uri="{0D108BD9-81ED-4DB2-BD59-A6C34878D82A}">
                    <a16:rowId xmlns:a16="http://schemas.microsoft.com/office/drawing/2014/main" xmlns="" val="10001"/>
                  </a:ext>
                </a:extLst>
              </a:tr>
            </a:tbl>
          </a:graphicData>
        </a:graphic>
      </p:graphicFrame>
      <p:cxnSp>
        <p:nvCxnSpPr>
          <p:cNvPr id="1297" name="Google Shape;1297;p223"/>
          <p:cNvCxnSpPr/>
          <p:nvPr/>
        </p:nvCxnSpPr>
        <p:spPr>
          <a:xfrm>
            <a:off x="3397733" y="2043552"/>
            <a:ext cx="0" cy="494800"/>
          </a:xfrm>
          <a:prstGeom prst="straightConnector1">
            <a:avLst/>
          </a:prstGeom>
          <a:noFill/>
          <a:ln w="9525" cap="flat" cmpd="sng">
            <a:solidFill>
              <a:srgbClr val="00B0BD"/>
            </a:solidFill>
            <a:prstDash val="solid"/>
            <a:round/>
            <a:headEnd type="none" w="med" len="med"/>
            <a:tailEnd type="none" w="med" len="med"/>
          </a:ln>
        </p:spPr>
      </p:cxnSp>
      <p:graphicFrame>
        <p:nvGraphicFramePr>
          <p:cNvPr id="1298" name="Google Shape;1298;p223"/>
          <p:cNvGraphicFramePr/>
          <p:nvPr/>
        </p:nvGraphicFramePr>
        <p:xfrm>
          <a:off x="993001" y="3750397"/>
          <a:ext cx="9512700" cy="1417146"/>
        </p:xfrm>
        <a:graphic>
          <a:graphicData uri="http://schemas.openxmlformats.org/drawingml/2006/table">
            <a:tbl>
              <a:tblPr>
                <a:noFill/>
              </a:tblPr>
              <a:tblGrid>
                <a:gridCol w="1846200">
                  <a:extLst>
                    <a:ext uri="{9D8B030D-6E8A-4147-A177-3AD203B41FA5}">
                      <a16:colId xmlns:a16="http://schemas.microsoft.com/office/drawing/2014/main" xmlns="" val="20000"/>
                    </a:ext>
                  </a:extLst>
                </a:gridCol>
                <a:gridCol w="1533300">
                  <a:extLst>
                    <a:ext uri="{9D8B030D-6E8A-4147-A177-3AD203B41FA5}">
                      <a16:colId xmlns:a16="http://schemas.microsoft.com/office/drawing/2014/main" xmlns="" val="20001"/>
                    </a:ext>
                  </a:extLst>
                </a:gridCol>
                <a:gridCol w="1533300">
                  <a:extLst>
                    <a:ext uri="{9D8B030D-6E8A-4147-A177-3AD203B41FA5}">
                      <a16:colId xmlns:a16="http://schemas.microsoft.com/office/drawing/2014/main" xmlns="" val="20002"/>
                    </a:ext>
                  </a:extLst>
                </a:gridCol>
                <a:gridCol w="1533300">
                  <a:extLst>
                    <a:ext uri="{9D8B030D-6E8A-4147-A177-3AD203B41FA5}">
                      <a16:colId xmlns:a16="http://schemas.microsoft.com/office/drawing/2014/main" xmlns="" val="20003"/>
                    </a:ext>
                  </a:extLst>
                </a:gridCol>
                <a:gridCol w="1533300">
                  <a:extLst>
                    <a:ext uri="{9D8B030D-6E8A-4147-A177-3AD203B41FA5}">
                      <a16:colId xmlns:a16="http://schemas.microsoft.com/office/drawing/2014/main" xmlns="" val="20004"/>
                    </a:ext>
                  </a:extLst>
                </a:gridCol>
                <a:gridCol w="1533300">
                  <a:extLst>
                    <a:ext uri="{9D8B030D-6E8A-4147-A177-3AD203B41FA5}">
                      <a16:colId xmlns:a16="http://schemas.microsoft.com/office/drawing/2014/main" xmlns="" val="20005"/>
                    </a:ext>
                  </a:extLst>
                </a:gridCol>
              </a:tblGrid>
              <a:tr h="426680">
                <a:tc>
                  <a:txBody>
                    <a:bodyPr/>
                    <a:lstStyle/>
                    <a:p>
                      <a:pPr marL="0" lvl="0" indent="0" algn="ctr" rtl="0">
                        <a:spcBef>
                          <a:spcPts val="0"/>
                        </a:spcBef>
                        <a:spcAft>
                          <a:spcPts val="0"/>
                        </a:spcAft>
                        <a:buNone/>
                      </a:pPr>
                      <a:endParaRPr sz="1200"/>
                    </a:p>
                  </a:txBody>
                  <a:tcPr marL="121900" marR="121900" marT="121900" marB="121900" anchor="ctr">
                    <a:lnL w="9525" cap="flat" cmpd="sng">
                      <a:solidFill>
                        <a:srgbClr val="9E9E9E">
                          <a:alpha val="0"/>
                        </a:srgbClr>
                      </a:solidFill>
                      <a:prstDash val="solid"/>
                      <a:round/>
                      <a:headEnd type="none" w="sm" len="sm"/>
                      <a:tailEnd type="none" w="sm" len="sm"/>
                    </a:lnL>
                    <a:lnR w="9475" cap="flat" cmpd="sng">
                      <a:solidFill>
                        <a:srgbClr val="CCCCCC">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DC1E25">
                          <a:alpha val="0"/>
                        </a:srgbClr>
                      </a:solidFill>
                      <a:prstDash val="solid"/>
                      <a:round/>
                      <a:headEnd type="none" w="sm" len="sm"/>
                      <a:tailEnd type="none" w="sm" len="sm"/>
                    </a:lnB>
                  </a:tcPr>
                </a:tc>
                <a:tc gridSpan="5">
                  <a:txBody>
                    <a:bodyPr/>
                    <a:lstStyle/>
                    <a:p>
                      <a:pPr marL="0" lvl="0" indent="0" algn="ctr" rtl="0">
                        <a:lnSpc>
                          <a:spcPct val="115000"/>
                        </a:lnSpc>
                        <a:spcBef>
                          <a:spcPts val="0"/>
                        </a:spcBef>
                        <a:spcAft>
                          <a:spcPts val="0"/>
                        </a:spcAft>
                        <a:buNone/>
                      </a:pPr>
                      <a:r>
                        <a:rPr lang="es" sz="1200" b="1">
                          <a:solidFill>
                            <a:srgbClr val="FFFFFF"/>
                          </a:solidFill>
                        </a:rPr>
                        <a:t>Sector</a:t>
                      </a:r>
                      <a:endParaRPr sz="1200" b="1">
                        <a:solidFill>
                          <a:srgbClr val="FFFFFF"/>
                        </a:solidFill>
                      </a:endParaRPr>
                    </a:p>
                  </a:txBody>
                  <a:tcPr marL="38100" marR="38100" marT="25400" marB="25400" anchor="ctr">
                    <a:lnL w="9475" cap="flat" cmpd="sng">
                      <a:solidFill>
                        <a:srgbClr val="CCCCCC">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475" cap="flat" cmpd="sng">
                      <a:solidFill>
                        <a:srgbClr val="CCCCCC">
                          <a:alpha val="0"/>
                        </a:srgbClr>
                      </a:solidFill>
                      <a:prstDash val="solid"/>
                      <a:round/>
                      <a:headEnd type="none" w="sm" len="sm"/>
                      <a:tailEnd type="none" w="sm" len="sm"/>
                    </a:lnT>
                    <a:lnB w="9475" cap="flat" cmpd="sng">
                      <a:solidFill>
                        <a:srgbClr val="000000">
                          <a:alpha val="0"/>
                        </a:srgbClr>
                      </a:solidFill>
                      <a:prstDash val="solid"/>
                      <a:round/>
                      <a:headEnd type="none" w="sm" len="sm"/>
                      <a:tailEnd type="none" w="sm" len="sm"/>
                    </a:lnB>
                    <a:solidFill>
                      <a:srgbClr val="00B0B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495233">
                <a:tc>
                  <a:txBody>
                    <a:bodyPr/>
                    <a:lstStyle/>
                    <a:p>
                      <a:pPr marL="0" lvl="0" indent="0" algn="ctr" rtl="0">
                        <a:spcBef>
                          <a:spcPts val="0"/>
                        </a:spcBef>
                        <a:spcAft>
                          <a:spcPts val="0"/>
                        </a:spcAft>
                        <a:buNone/>
                      </a:pPr>
                      <a:r>
                        <a:rPr lang="es" sz="1200" b="1"/>
                        <a:t>Sub-área de Impacto</a:t>
                      </a:r>
                      <a:endParaRPr sz="1200" b="1"/>
                    </a:p>
                  </a:txBody>
                  <a:tcPr marL="121900" marR="121900" marT="121900" marB="121900" anchor="ctr">
                    <a:lnL w="9525" cap="flat" cmpd="sng">
                      <a:solidFill>
                        <a:srgbClr val="DC1E25">
                          <a:alpha val="0"/>
                        </a:srgbClr>
                      </a:solidFill>
                      <a:prstDash val="solid"/>
                      <a:round/>
                      <a:headEnd type="none" w="sm" len="sm"/>
                      <a:tailEnd type="none" w="sm" len="sm"/>
                    </a:lnL>
                    <a:lnR w="9475" cap="flat" cmpd="sng">
                      <a:solidFill>
                        <a:srgbClr val="DC1E25">
                          <a:alpha val="0"/>
                        </a:srgbClr>
                      </a:solidFill>
                      <a:prstDash val="solid"/>
                      <a:round/>
                      <a:headEnd type="none" w="sm" len="sm"/>
                      <a:tailEnd type="none" w="sm" len="sm"/>
                    </a:lnR>
                    <a:lnT w="9525" cap="flat" cmpd="sng">
                      <a:solidFill>
                        <a:srgbClr val="DC1E25">
                          <a:alpha val="0"/>
                        </a:srgbClr>
                      </a:solidFill>
                      <a:prstDash val="solid"/>
                      <a:round/>
                      <a:headEnd type="none" w="sm" len="sm"/>
                      <a:tailEnd type="none" w="sm" len="sm"/>
                    </a:lnT>
                    <a:lnB w="9525" cap="flat" cmpd="sng">
                      <a:solidFill>
                        <a:srgbClr val="DC1E25">
                          <a:alpha val="0"/>
                        </a:srgbClr>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s" sz="1200" b="1"/>
                        <a:t>Agricultura</a:t>
                      </a:r>
                      <a:endParaRPr sz="1200" b="1"/>
                    </a:p>
                  </a:txBody>
                  <a:tcPr marL="38100" marR="38100" marT="25400" marB="25400" anchor="ctr">
                    <a:lnL w="9475" cap="flat" cmpd="sng">
                      <a:solidFill>
                        <a:srgbClr val="DC1E25">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475" cap="flat" cmpd="sng">
                      <a:solidFill>
                        <a:srgbClr val="000000">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s" sz="1200" b="1"/>
                        <a:t>Manufactura</a:t>
                      </a:r>
                      <a:endParaRPr sz="1200" b="1"/>
                    </a:p>
                  </a:txBody>
                  <a:tcPr marL="38100" marR="38100" marT="25400" marB="25400" anchor="ctr">
                    <a:lnL w="9475" cap="flat" cmpd="sng">
                      <a:solidFill>
                        <a:srgbClr val="000000">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475" cap="flat" cmpd="sng">
                      <a:solidFill>
                        <a:srgbClr val="000000">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s" sz="1200" b="1"/>
                        <a:t>Retail</a:t>
                      </a:r>
                      <a:endParaRPr sz="1200" b="1"/>
                    </a:p>
                  </a:txBody>
                  <a:tcPr marL="38100" marR="38100" marT="25400" marB="25400" anchor="ctr">
                    <a:lnL w="9475" cap="flat" cmpd="sng">
                      <a:solidFill>
                        <a:srgbClr val="000000">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475" cap="flat" cmpd="sng">
                      <a:solidFill>
                        <a:srgbClr val="000000">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s" sz="1200" b="1"/>
                        <a:t>Servicios Huella Pequeña</a:t>
                      </a:r>
                      <a:endParaRPr sz="1200" b="1"/>
                    </a:p>
                  </a:txBody>
                  <a:tcPr marL="38100" marR="38100" marT="25400" marB="25400" anchor="ctr">
                    <a:lnL w="9475" cap="flat" cmpd="sng">
                      <a:solidFill>
                        <a:srgbClr val="000000">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475" cap="flat" cmpd="sng">
                      <a:solidFill>
                        <a:srgbClr val="000000">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s" sz="1200" b="1"/>
                        <a:t>Servicios Huella Significativa</a:t>
                      </a:r>
                      <a:endParaRPr sz="1200" b="1"/>
                    </a:p>
                  </a:txBody>
                  <a:tcPr marL="38100" marR="38100" marT="25400" marB="25400" anchor="ctr">
                    <a:lnL w="9475" cap="flat" cmpd="sng">
                      <a:solidFill>
                        <a:srgbClr val="000000">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475" cap="flat" cmpd="sng">
                      <a:solidFill>
                        <a:srgbClr val="000000">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CFE2F3"/>
                    </a:solidFill>
                  </a:tcPr>
                </a:tc>
                <a:extLst>
                  <a:ext uri="{0D108BD9-81ED-4DB2-BD59-A6C34878D82A}">
                    <a16:rowId xmlns:a16="http://schemas.microsoft.com/office/drawing/2014/main" xmlns="" val="10001"/>
                  </a:ext>
                </a:extLst>
              </a:tr>
              <a:tr h="495233">
                <a:tc>
                  <a:txBody>
                    <a:bodyPr/>
                    <a:lstStyle/>
                    <a:p>
                      <a:pPr marL="0" lvl="0" indent="0" algn="ctr" rtl="0">
                        <a:spcBef>
                          <a:spcPts val="0"/>
                        </a:spcBef>
                        <a:spcAft>
                          <a:spcPts val="0"/>
                        </a:spcAft>
                        <a:buNone/>
                      </a:pPr>
                      <a:r>
                        <a:rPr lang="es" sz="1200" b="1">
                          <a:solidFill>
                            <a:srgbClr val="000000"/>
                          </a:solidFill>
                        </a:rPr>
                        <a:t>Gestión de clientes</a:t>
                      </a:r>
                      <a:endParaRPr sz="1200" b="1">
                        <a:solidFill>
                          <a:srgbClr val="000000"/>
                        </a:solidFill>
                      </a:endParaRPr>
                    </a:p>
                  </a:txBody>
                  <a:tcPr marL="121900" marR="121900" marT="121900" marB="121900" anchor="ctr">
                    <a:lnL w="9525" cap="flat" cmpd="sng">
                      <a:solidFill>
                        <a:srgbClr val="9E9E9E">
                          <a:alpha val="0"/>
                        </a:srgbClr>
                      </a:solidFill>
                      <a:prstDash val="solid"/>
                      <a:round/>
                      <a:headEnd type="none" w="sm" len="sm"/>
                      <a:tailEnd type="none" w="sm" len="sm"/>
                    </a:lnL>
                    <a:lnR w="9475" cap="flat" cmpd="sng">
                      <a:solidFill>
                        <a:srgbClr val="000000">
                          <a:alpha val="0"/>
                        </a:srgbClr>
                      </a:solidFill>
                      <a:prstDash val="solid"/>
                      <a:round/>
                      <a:headEnd type="none" w="sm" len="sm"/>
                      <a:tailEnd type="none" w="sm" len="sm"/>
                    </a:lnR>
                    <a:lnT w="9525" cap="flat" cmpd="sng">
                      <a:solidFill>
                        <a:srgbClr val="DC1E25">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200"/>
                        <a:t>43%</a:t>
                      </a:r>
                      <a:endParaRPr sz="1200"/>
                    </a:p>
                  </a:txBody>
                  <a:tcPr marL="38100" marR="38100" marT="25400" marB="25400" anchor="ctr">
                    <a:lnL w="9475" cap="flat" cmpd="sng">
                      <a:solidFill>
                        <a:srgbClr val="000000">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200"/>
                        <a:t>72%</a:t>
                      </a:r>
                      <a:endParaRPr sz="1200"/>
                    </a:p>
                  </a:txBody>
                  <a:tcPr marL="38100" marR="38100" marT="25400" marB="254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200"/>
                        <a:t>56%</a:t>
                      </a:r>
                      <a:endParaRPr sz="1200"/>
                    </a:p>
                  </a:txBody>
                  <a:tcPr marL="38100" marR="38100" marT="25400" marB="254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200"/>
                        <a:t>58%</a:t>
                      </a:r>
                      <a:endParaRPr sz="1200"/>
                    </a:p>
                  </a:txBody>
                  <a:tcPr marL="38100" marR="38100" marT="25400" marB="254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s" sz="1200"/>
                        <a:t>57%</a:t>
                      </a:r>
                      <a:endParaRPr sz="1200"/>
                    </a:p>
                  </a:txBody>
                  <a:tcPr marL="38100" marR="38100" marT="25400" marB="254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xmlns="" val="10002"/>
                  </a:ext>
                </a:extLst>
              </a:tr>
            </a:tbl>
          </a:graphicData>
        </a:graphic>
      </p:graphicFrame>
      <p:sp>
        <p:nvSpPr>
          <p:cNvPr id="1299" name="Google Shape;1299;p223"/>
          <p:cNvSpPr/>
          <p:nvPr/>
        </p:nvSpPr>
        <p:spPr>
          <a:xfrm>
            <a:off x="3831021" y="4851373"/>
            <a:ext cx="123600" cy="87600"/>
          </a:xfrm>
          <a:prstGeom prst="doubleWave">
            <a:avLst>
              <a:gd name="adj1" fmla="val 6250"/>
              <a:gd name="adj2" fmla="val 0"/>
            </a:avLst>
          </a:prstGeom>
          <a:solidFill>
            <a:srgbClr val="DC1E25"/>
          </a:solidFill>
          <a:ln w="9525" cap="flat" cmpd="sng">
            <a:solidFill>
              <a:srgbClr val="B02C2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00" name="Google Shape;1300;p223"/>
          <p:cNvSpPr txBox="1"/>
          <p:nvPr/>
        </p:nvSpPr>
        <p:spPr>
          <a:xfrm>
            <a:off x="590945" y="403747"/>
            <a:ext cx="9954000" cy="744800"/>
          </a:xfrm>
          <a:prstGeom prst="rect">
            <a:avLst/>
          </a:prstGeom>
          <a:noFill/>
          <a:ln>
            <a:noFill/>
          </a:ln>
        </p:spPr>
        <p:txBody>
          <a:bodyPr spcFirstLastPara="1" wrap="square" lIns="35700" tIns="35700" rIns="35700" bIns="35700" anchor="ctr" anchorCtr="0">
            <a:noAutofit/>
          </a:bodyPr>
          <a:lstStyle/>
          <a:p>
            <a:pPr>
              <a:buClr>
                <a:srgbClr val="000000"/>
              </a:buClr>
              <a:buSzPts val="3200"/>
            </a:pPr>
            <a:r>
              <a:rPr lang="es" sz="4000" b="1">
                <a:latin typeface="Montserrat"/>
                <a:ea typeface="Montserrat"/>
                <a:cs typeface="Montserrat"/>
                <a:sym typeface="Montserrat"/>
              </a:rPr>
              <a:t>Resultados |</a:t>
            </a:r>
            <a:r>
              <a:rPr lang="es" sz="4267" b="1">
                <a:latin typeface="Montserrat"/>
                <a:ea typeface="Montserrat"/>
                <a:cs typeface="Montserrat"/>
                <a:sym typeface="Montserrat"/>
              </a:rPr>
              <a:t> </a:t>
            </a:r>
            <a:r>
              <a:rPr lang="es" sz="1600" i="1">
                <a:latin typeface="Montserrat"/>
                <a:ea typeface="Montserrat"/>
                <a:cs typeface="Montserrat"/>
                <a:sym typeface="Montserrat"/>
              </a:rPr>
              <a:t>Área de Clientes</a:t>
            </a:r>
            <a:endParaRPr sz="1600" i="1">
              <a:latin typeface="Montserrat"/>
              <a:ea typeface="Montserrat"/>
              <a:cs typeface="Montserrat"/>
              <a:sym typeface="Montserrat"/>
            </a:endParaRPr>
          </a:p>
        </p:txBody>
      </p:sp>
      <p:sp>
        <p:nvSpPr>
          <p:cNvPr id="1301" name="Google Shape;1301;p223"/>
          <p:cNvSpPr/>
          <p:nvPr/>
        </p:nvSpPr>
        <p:spPr>
          <a:xfrm>
            <a:off x="5476401" y="4834719"/>
            <a:ext cx="151600" cy="144000"/>
          </a:xfrm>
          <a:prstGeom prst="star5">
            <a:avLst>
              <a:gd name="adj" fmla="val 19098"/>
              <a:gd name="hf" fmla="val 105146"/>
              <a:gd name="vf" fmla="val 110557"/>
            </a:avLst>
          </a:prstGeom>
          <a:solidFill>
            <a:srgbClr val="FFD966"/>
          </a:solidFill>
          <a:ln w="9525" cap="flat" cmpd="sng">
            <a:solidFill>
              <a:srgbClr val="FFAB40"/>
            </a:solidFill>
            <a:prstDash val="solid"/>
            <a:round/>
            <a:headEnd type="none" w="sm" len="sm"/>
            <a:tailEnd type="none" w="sm" len="sm"/>
          </a:ln>
        </p:spPr>
        <p:txBody>
          <a:bodyPr spcFirstLastPara="1" wrap="square" lIns="121900" tIns="121900" rIns="121900" bIns="121900" anchor="ctr" anchorCtr="0">
            <a:noAutofit/>
          </a:bodyPr>
          <a:lstStyle/>
          <a:p>
            <a:pPr algn="just"/>
            <a:endParaRPr sz="1733" i="1"/>
          </a:p>
        </p:txBody>
      </p:sp>
    </p:spTree>
    <p:extLst>
      <p:ext uri="{BB962C8B-B14F-4D97-AF65-F5344CB8AC3E}">
        <p14:creationId xmlns:p14="http://schemas.microsoft.com/office/powerpoint/2010/main" val="3862990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1306" name="Google Shape;1306;p224"/>
          <p:cNvSpPr/>
          <p:nvPr/>
        </p:nvSpPr>
        <p:spPr>
          <a:xfrm>
            <a:off x="-1" y="-67"/>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sp>
        <p:nvSpPr>
          <p:cNvPr id="1307" name="Google Shape;1307;p224"/>
          <p:cNvSpPr/>
          <p:nvPr/>
        </p:nvSpPr>
        <p:spPr>
          <a:xfrm>
            <a:off x="10591572" y="-67"/>
            <a:ext cx="1084400" cy="1446000"/>
          </a:xfrm>
          <a:prstGeom prst="rect">
            <a:avLst/>
          </a:prstGeom>
          <a:solidFill>
            <a:srgbClr val="DC1E25"/>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pic>
        <p:nvPicPr>
          <p:cNvPr id="1308" name="Google Shape;1308;p224" descr="Google Shape;5818;p127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33530" y="116982"/>
            <a:ext cx="1200257" cy="1211892"/>
          </a:xfrm>
          <a:prstGeom prst="rect">
            <a:avLst/>
          </a:prstGeom>
          <a:noFill/>
          <a:ln>
            <a:noFill/>
          </a:ln>
        </p:spPr>
      </p:pic>
      <p:sp>
        <p:nvSpPr>
          <p:cNvPr id="1309" name="Google Shape;1309;p224"/>
          <p:cNvSpPr/>
          <p:nvPr/>
        </p:nvSpPr>
        <p:spPr>
          <a:xfrm>
            <a:off x="-1" y="6652000"/>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pic>
        <p:nvPicPr>
          <p:cNvPr id="1310" name="Google Shape;1310;p22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85993" y="2129378"/>
            <a:ext cx="1299616" cy="1299617"/>
          </a:xfrm>
          <a:prstGeom prst="rect">
            <a:avLst/>
          </a:prstGeom>
          <a:noFill/>
          <a:ln>
            <a:noFill/>
          </a:ln>
        </p:spPr>
      </p:pic>
      <p:sp>
        <p:nvSpPr>
          <p:cNvPr id="1311" name="Google Shape;1311;p224"/>
          <p:cNvSpPr txBox="1"/>
          <p:nvPr/>
        </p:nvSpPr>
        <p:spPr>
          <a:xfrm>
            <a:off x="914400" y="1650067"/>
            <a:ext cx="3226000" cy="281600"/>
          </a:xfrm>
          <a:prstGeom prst="rect">
            <a:avLst/>
          </a:prstGeom>
          <a:noFill/>
          <a:ln>
            <a:noFill/>
          </a:ln>
        </p:spPr>
        <p:txBody>
          <a:bodyPr spcFirstLastPara="1" wrap="square" lIns="121900" tIns="121900" rIns="121900" bIns="121900" anchor="ctr" anchorCtr="0">
            <a:noAutofit/>
          </a:bodyPr>
          <a:lstStyle/>
          <a:p>
            <a:pPr>
              <a:lnSpc>
                <a:spcPct val="115000"/>
              </a:lnSpc>
            </a:pPr>
            <a:r>
              <a:rPr lang="es" sz="2400" b="1">
                <a:solidFill>
                  <a:srgbClr val="FFFFFF"/>
                </a:solidFill>
                <a:highlight>
                  <a:srgbClr val="00B0BD"/>
                </a:highlight>
                <a:latin typeface="Montserrat"/>
                <a:ea typeface="Montserrat"/>
                <a:cs typeface="Montserrat"/>
                <a:sym typeface="Montserrat"/>
              </a:rPr>
              <a:t>PARTICIPANTES</a:t>
            </a:r>
            <a:endParaRPr sz="2400">
              <a:highlight>
                <a:srgbClr val="00B0BD"/>
              </a:highlight>
              <a:latin typeface="Montserrat"/>
              <a:ea typeface="Montserrat"/>
              <a:cs typeface="Montserrat"/>
              <a:sym typeface="Montserrat"/>
            </a:endParaRPr>
          </a:p>
        </p:txBody>
      </p:sp>
      <p:sp>
        <p:nvSpPr>
          <p:cNvPr id="1312" name="Google Shape;1312;p224"/>
          <p:cNvSpPr txBox="1"/>
          <p:nvPr/>
        </p:nvSpPr>
        <p:spPr>
          <a:xfrm>
            <a:off x="2928600" y="2476317"/>
            <a:ext cx="6952800" cy="687600"/>
          </a:xfrm>
          <a:prstGeom prst="rect">
            <a:avLst/>
          </a:prstGeom>
          <a:noFill/>
          <a:ln>
            <a:noFill/>
          </a:ln>
        </p:spPr>
        <p:txBody>
          <a:bodyPr spcFirstLastPara="1" wrap="square" lIns="121900" tIns="121900" rIns="121900" bIns="121900" anchor="ctr" anchorCtr="0">
            <a:noAutofit/>
          </a:bodyPr>
          <a:lstStyle/>
          <a:p>
            <a:pPr algn="just"/>
            <a:r>
              <a:rPr lang="es" sz="1733">
                <a:latin typeface="Montserrat"/>
                <a:ea typeface="Montserrat"/>
                <a:cs typeface="Montserrat"/>
                <a:sym typeface="Montserrat"/>
              </a:rPr>
              <a:t>27 empresas contestaron la sección de Módulo Inicial al 100%. </a:t>
            </a:r>
            <a:endParaRPr sz="1733">
              <a:latin typeface="Montserrat"/>
              <a:ea typeface="Montserrat"/>
              <a:cs typeface="Montserrat"/>
              <a:sym typeface="Montserrat"/>
            </a:endParaRPr>
          </a:p>
        </p:txBody>
      </p:sp>
      <p:sp>
        <p:nvSpPr>
          <p:cNvPr id="1313" name="Google Shape;1313;p224"/>
          <p:cNvSpPr/>
          <p:nvPr/>
        </p:nvSpPr>
        <p:spPr>
          <a:xfrm rot="5400000">
            <a:off x="724000" y="1722480"/>
            <a:ext cx="126400" cy="109200"/>
          </a:xfrm>
          <a:prstGeom prst="triangle">
            <a:avLst>
              <a:gd name="adj" fmla="val 50000"/>
            </a:avLst>
          </a:prstGeom>
          <a:solidFill>
            <a:srgbClr val="DC1E25"/>
          </a:solidFill>
          <a:ln>
            <a:noFill/>
          </a:ln>
        </p:spPr>
        <p:txBody>
          <a:bodyPr spcFirstLastPara="1" wrap="square" lIns="121900" tIns="121900" rIns="121900" bIns="121900" anchor="ctr" anchorCtr="0">
            <a:noAutofit/>
          </a:bodyPr>
          <a:lstStyle/>
          <a:p>
            <a:endParaRPr sz="2400"/>
          </a:p>
        </p:txBody>
      </p:sp>
      <p:sp>
        <p:nvSpPr>
          <p:cNvPr id="1314" name="Google Shape;1314;p224"/>
          <p:cNvSpPr txBox="1"/>
          <p:nvPr/>
        </p:nvSpPr>
        <p:spPr>
          <a:xfrm>
            <a:off x="1016000" y="3885267"/>
            <a:ext cx="5461200" cy="281600"/>
          </a:xfrm>
          <a:prstGeom prst="rect">
            <a:avLst/>
          </a:prstGeom>
          <a:noFill/>
          <a:ln>
            <a:noFill/>
          </a:ln>
        </p:spPr>
        <p:txBody>
          <a:bodyPr spcFirstLastPara="1" wrap="square" lIns="121900" tIns="121900" rIns="121900" bIns="121900" anchor="ctr" anchorCtr="0">
            <a:noAutofit/>
          </a:bodyPr>
          <a:lstStyle/>
          <a:p>
            <a:pPr>
              <a:lnSpc>
                <a:spcPct val="115000"/>
              </a:lnSpc>
            </a:pPr>
            <a:r>
              <a:rPr lang="es" sz="2400" b="1">
                <a:solidFill>
                  <a:srgbClr val="FFFFFF"/>
                </a:solidFill>
                <a:highlight>
                  <a:srgbClr val="00B0BD"/>
                </a:highlight>
                <a:latin typeface="Montserrat"/>
                <a:ea typeface="Montserrat"/>
                <a:cs typeface="Montserrat"/>
                <a:sym typeface="Montserrat"/>
              </a:rPr>
              <a:t>ODS CON MAYOR INTERÉS EN LA RED</a:t>
            </a:r>
            <a:endParaRPr sz="2400">
              <a:highlight>
                <a:srgbClr val="00B0BD"/>
              </a:highlight>
              <a:latin typeface="Montserrat"/>
              <a:ea typeface="Montserrat"/>
              <a:cs typeface="Montserrat"/>
              <a:sym typeface="Montserrat"/>
            </a:endParaRPr>
          </a:p>
        </p:txBody>
      </p:sp>
      <p:pic>
        <p:nvPicPr>
          <p:cNvPr id="1315" name="Google Shape;1315;p22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086001" y="4929834"/>
            <a:ext cx="1136500" cy="1136500"/>
          </a:xfrm>
          <a:prstGeom prst="rect">
            <a:avLst/>
          </a:prstGeom>
          <a:noFill/>
          <a:ln>
            <a:noFill/>
          </a:ln>
        </p:spPr>
      </p:pic>
      <p:pic>
        <p:nvPicPr>
          <p:cNvPr id="1316" name="Google Shape;1316;p224"/>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2385601" y="4927170"/>
            <a:ext cx="1136500" cy="1136500"/>
          </a:xfrm>
          <a:prstGeom prst="rect">
            <a:avLst/>
          </a:prstGeom>
          <a:noFill/>
          <a:ln>
            <a:noFill/>
          </a:ln>
        </p:spPr>
      </p:pic>
      <p:pic>
        <p:nvPicPr>
          <p:cNvPr id="1317" name="Google Shape;1317;p224"/>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3653367" y="4929869"/>
            <a:ext cx="1136500" cy="1136500"/>
          </a:xfrm>
          <a:prstGeom prst="rect">
            <a:avLst/>
          </a:prstGeom>
          <a:noFill/>
          <a:ln>
            <a:noFill/>
          </a:ln>
        </p:spPr>
      </p:pic>
      <p:pic>
        <p:nvPicPr>
          <p:cNvPr id="1318" name="Google Shape;1318;p224"/>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4973234" y="4940301"/>
            <a:ext cx="1136500" cy="1136500"/>
          </a:xfrm>
          <a:prstGeom prst="rect">
            <a:avLst/>
          </a:prstGeom>
          <a:noFill/>
          <a:ln>
            <a:noFill/>
          </a:ln>
        </p:spPr>
      </p:pic>
      <p:sp>
        <p:nvSpPr>
          <p:cNvPr id="1319" name="Google Shape;1319;p224"/>
          <p:cNvSpPr/>
          <p:nvPr/>
        </p:nvSpPr>
        <p:spPr>
          <a:xfrm rot="5400000">
            <a:off x="825600" y="3957680"/>
            <a:ext cx="126400" cy="109200"/>
          </a:xfrm>
          <a:prstGeom prst="triangle">
            <a:avLst>
              <a:gd name="adj" fmla="val 50000"/>
            </a:avLst>
          </a:prstGeom>
          <a:solidFill>
            <a:srgbClr val="DC1E25"/>
          </a:solidFill>
          <a:ln>
            <a:noFill/>
          </a:ln>
        </p:spPr>
        <p:txBody>
          <a:bodyPr spcFirstLastPara="1" wrap="square" lIns="121900" tIns="121900" rIns="121900" bIns="121900" anchor="ctr" anchorCtr="0">
            <a:noAutofit/>
          </a:bodyPr>
          <a:lstStyle/>
          <a:p>
            <a:endParaRPr sz="2400"/>
          </a:p>
        </p:txBody>
      </p:sp>
      <p:sp>
        <p:nvSpPr>
          <p:cNvPr id="1320" name="Google Shape;1320;p224"/>
          <p:cNvSpPr txBox="1"/>
          <p:nvPr/>
        </p:nvSpPr>
        <p:spPr>
          <a:xfrm>
            <a:off x="6705600" y="3885267"/>
            <a:ext cx="5366800" cy="281600"/>
          </a:xfrm>
          <a:prstGeom prst="rect">
            <a:avLst/>
          </a:prstGeom>
          <a:noFill/>
          <a:ln>
            <a:noFill/>
          </a:ln>
        </p:spPr>
        <p:txBody>
          <a:bodyPr spcFirstLastPara="1" wrap="square" lIns="121900" tIns="121900" rIns="121900" bIns="121900" anchor="ctr" anchorCtr="0">
            <a:noAutofit/>
          </a:bodyPr>
          <a:lstStyle/>
          <a:p>
            <a:pPr>
              <a:lnSpc>
                <a:spcPct val="115000"/>
              </a:lnSpc>
            </a:pPr>
            <a:r>
              <a:rPr lang="es" sz="2400" b="1">
                <a:solidFill>
                  <a:srgbClr val="FFFFFF"/>
                </a:solidFill>
                <a:highlight>
                  <a:srgbClr val="00B0BD"/>
                </a:highlight>
                <a:latin typeface="Montserrat"/>
                <a:ea typeface="Montserrat"/>
                <a:cs typeface="Montserrat"/>
                <a:sym typeface="Montserrat"/>
              </a:rPr>
              <a:t>ODS CON MEJOR DESEMPEÑO PROMEDIO EN LA RED</a:t>
            </a:r>
            <a:endParaRPr sz="2400">
              <a:highlight>
                <a:srgbClr val="00B0BD"/>
              </a:highlight>
              <a:latin typeface="Montserrat"/>
              <a:ea typeface="Montserrat"/>
              <a:cs typeface="Montserrat"/>
              <a:sym typeface="Montserrat"/>
            </a:endParaRPr>
          </a:p>
        </p:txBody>
      </p:sp>
      <p:pic>
        <p:nvPicPr>
          <p:cNvPr id="1321" name="Google Shape;1321;p22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8301101" y="4852867"/>
            <a:ext cx="1136500" cy="1136500"/>
          </a:xfrm>
          <a:prstGeom prst="rect">
            <a:avLst/>
          </a:prstGeom>
          <a:noFill/>
          <a:ln>
            <a:noFill/>
          </a:ln>
        </p:spPr>
      </p:pic>
      <p:pic>
        <p:nvPicPr>
          <p:cNvPr id="1322" name="Google Shape;1322;p224"/>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6902701" y="4864769"/>
            <a:ext cx="1136500" cy="1136500"/>
          </a:xfrm>
          <a:prstGeom prst="rect">
            <a:avLst/>
          </a:prstGeom>
          <a:noFill/>
          <a:ln>
            <a:noFill/>
          </a:ln>
        </p:spPr>
      </p:pic>
      <p:pic>
        <p:nvPicPr>
          <p:cNvPr id="1323" name="Google Shape;1323;p224"/>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9718867" y="4852334"/>
            <a:ext cx="1136500" cy="1136500"/>
          </a:xfrm>
          <a:prstGeom prst="rect">
            <a:avLst/>
          </a:prstGeom>
          <a:noFill/>
          <a:ln>
            <a:noFill/>
          </a:ln>
        </p:spPr>
      </p:pic>
      <p:sp>
        <p:nvSpPr>
          <p:cNvPr id="1324" name="Google Shape;1324;p224"/>
          <p:cNvSpPr/>
          <p:nvPr/>
        </p:nvSpPr>
        <p:spPr>
          <a:xfrm rot="5400000">
            <a:off x="6413600" y="3754480"/>
            <a:ext cx="126400" cy="109200"/>
          </a:xfrm>
          <a:prstGeom prst="triangle">
            <a:avLst>
              <a:gd name="adj" fmla="val 50000"/>
            </a:avLst>
          </a:prstGeom>
          <a:solidFill>
            <a:srgbClr val="DC1E25"/>
          </a:solidFill>
          <a:ln>
            <a:noFill/>
          </a:ln>
        </p:spPr>
        <p:txBody>
          <a:bodyPr spcFirstLastPara="1" wrap="square" lIns="121900" tIns="121900" rIns="121900" bIns="121900" anchor="ctr" anchorCtr="0">
            <a:noAutofit/>
          </a:bodyPr>
          <a:lstStyle/>
          <a:p>
            <a:endParaRPr sz="2400"/>
          </a:p>
        </p:txBody>
      </p:sp>
      <p:sp>
        <p:nvSpPr>
          <p:cNvPr id="1325" name="Google Shape;1325;p224"/>
          <p:cNvSpPr txBox="1"/>
          <p:nvPr/>
        </p:nvSpPr>
        <p:spPr>
          <a:xfrm>
            <a:off x="590945" y="403747"/>
            <a:ext cx="9954000" cy="744800"/>
          </a:xfrm>
          <a:prstGeom prst="rect">
            <a:avLst/>
          </a:prstGeom>
          <a:noFill/>
          <a:ln>
            <a:noFill/>
          </a:ln>
        </p:spPr>
        <p:txBody>
          <a:bodyPr spcFirstLastPara="1" wrap="square" lIns="35700" tIns="35700" rIns="35700" bIns="35700" anchor="ctr" anchorCtr="0">
            <a:noAutofit/>
          </a:bodyPr>
          <a:lstStyle/>
          <a:p>
            <a:pPr>
              <a:buClr>
                <a:srgbClr val="000000"/>
              </a:buClr>
              <a:buSzPts val="3200"/>
            </a:pPr>
            <a:r>
              <a:rPr lang="es" sz="4000" b="1">
                <a:latin typeface="Montserrat"/>
                <a:ea typeface="Montserrat"/>
                <a:cs typeface="Montserrat"/>
                <a:sym typeface="Montserrat"/>
              </a:rPr>
              <a:t>Resultados |</a:t>
            </a:r>
            <a:r>
              <a:rPr lang="es" sz="4267" b="1">
                <a:latin typeface="Montserrat"/>
                <a:ea typeface="Montserrat"/>
                <a:cs typeface="Montserrat"/>
                <a:sym typeface="Montserrat"/>
              </a:rPr>
              <a:t> </a:t>
            </a:r>
            <a:r>
              <a:rPr lang="es" sz="1600" i="1">
                <a:latin typeface="Montserrat"/>
                <a:ea typeface="Montserrat"/>
                <a:cs typeface="Montserrat"/>
                <a:sym typeface="Montserrat"/>
              </a:rPr>
              <a:t>SDG Action Manager</a:t>
            </a:r>
            <a:endParaRPr sz="1600" i="1">
              <a:latin typeface="Montserrat"/>
              <a:ea typeface="Montserrat"/>
              <a:cs typeface="Montserrat"/>
              <a:sym typeface="Montserrat"/>
            </a:endParaRPr>
          </a:p>
        </p:txBody>
      </p:sp>
      <p:pic>
        <p:nvPicPr>
          <p:cNvPr id="1326" name="Google Shape;1326;p224"/>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8991801" y="346129"/>
            <a:ext cx="1460275" cy="1054001"/>
          </a:xfrm>
          <a:prstGeom prst="rect">
            <a:avLst/>
          </a:prstGeom>
          <a:noFill/>
          <a:ln>
            <a:noFill/>
          </a:ln>
        </p:spPr>
      </p:pic>
    </p:spTree>
    <p:extLst>
      <p:ext uri="{BB962C8B-B14F-4D97-AF65-F5344CB8AC3E}">
        <p14:creationId xmlns:p14="http://schemas.microsoft.com/office/powerpoint/2010/main" val="1683950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pic>
        <p:nvPicPr>
          <p:cNvPr id="853" name="Google Shape;853;p20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1"/>
            <a:ext cx="12191996" cy="6858001"/>
          </a:xfrm>
          <a:prstGeom prst="rect">
            <a:avLst/>
          </a:prstGeom>
          <a:noFill/>
          <a:ln>
            <a:noFill/>
          </a:ln>
        </p:spPr>
      </p:pic>
      <p:sp>
        <p:nvSpPr>
          <p:cNvPr id="854" name="Google Shape;854;p207"/>
          <p:cNvSpPr/>
          <p:nvPr/>
        </p:nvSpPr>
        <p:spPr>
          <a:xfrm>
            <a:off x="4608001" y="2004259"/>
            <a:ext cx="2638000" cy="824400"/>
          </a:xfrm>
          <a:prstGeom prst="rect">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55" name="Google Shape;855;p207"/>
          <p:cNvSpPr txBox="1"/>
          <p:nvPr/>
        </p:nvSpPr>
        <p:spPr>
          <a:xfrm>
            <a:off x="4396073" y="2083193"/>
            <a:ext cx="3061600" cy="660000"/>
          </a:xfrm>
          <a:prstGeom prst="rect">
            <a:avLst/>
          </a:prstGeom>
          <a:noFill/>
          <a:ln>
            <a:noFill/>
          </a:ln>
        </p:spPr>
        <p:txBody>
          <a:bodyPr spcFirstLastPara="1" wrap="square" lIns="121900" tIns="121900" rIns="121900" bIns="121900" anchor="t" anchorCtr="0">
            <a:noAutofit/>
          </a:bodyPr>
          <a:lstStyle/>
          <a:p>
            <a:pPr algn="ctr"/>
            <a:r>
              <a:rPr lang="es" sz="2933">
                <a:solidFill>
                  <a:srgbClr val="FFFFFF"/>
                </a:solidFill>
                <a:latin typeface="Montserrat"/>
                <a:ea typeface="Montserrat"/>
                <a:cs typeface="Montserrat"/>
                <a:sym typeface="Montserrat"/>
              </a:rPr>
              <a:t>PROGRAMA</a:t>
            </a:r>
            <a:endParaRPr sz="2933">
              <a:solidFill>
                <a:srgbClr val="FFFFFF"/>
              </a:solidFill>
              <a:latin typeface="Montserrat"/>
              <a:ea typeface="Montserrat"/>
              <a:cs typeface="Montserrat"/>
              <a:sym typeface="Montserrat"/>
            </a:endParaRPr>
          </a:p>
        </p:txBody>
      </p:sp>
      <p:sp>
        <p:nvSpPr>
          <p:cNvPr id="856" name="Google Shape;856;p207"/>
          <p:cNvSpPr txBox="1"/>
          <p:nvPr/>
        </p:nvSpPr>
        <p:spPr>
          <a:xfrm>
            <a:off x="374200" y="2895900"/>
            <a:ext cx="11443600" cy="1460800"/>
          </a:xfrm>
          <a:prstGeom prst="rect">
            <a:avLst/>
          </a:prstGeom>
          <a:noFill/>
          <a:ln>
            <a:noFill/>
          </a:ln>
        </p:spPr>
        <p:txBody>
          <a:bodyPr spcFirstLastPara="1" wrap="square" lIns="91433" tIns="91433" rIns="91433" bIns="91433" anchor="t" anchorCtr="0">
            <a:noAutofit/>
          </a:bodyPr>
          <a:lstStyle/>
          <a:p>
            <a:pPr algn="ctr"/>
            <a:r>
              <a:rPr lang="es" sz="7333" b="1">
                <a:solidFill>
                  <a:srgbClr val="FFFFFF"/>
                </a:solidFill>
                <a:latin typeface="Montserrat"/>
                <a:ea typeface="Montserrat"/>
                <a:cs typeface="Montserrat"/>
                <a:sym typeface="Montserrat"/>
              </a:rPr>
              <a:t>Mide lo que importa</a:t>
            </a:r>
            <a:endParaRPr sz="7333" b="1">
              <a:solidFill>
                <a:srgbClr val="FFFFFF"/>
              </a:solidFill>
              <a:latin typeface="Montserrat"/>
              <a:ea typeface="Montserrat"/>
              <a:cs typeface="Montserrat"/>
              <a:sym typeface="Montserrat"/>
            </a:endParaRPr>
          </a:p>
        </p:txBody>
      </p:sp>
      <p:pic>
        <p:nvPicPr>
          <p:cNvPr id="857" name="Google Shape;857;p20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612801" y="305167"/>
            <a:ext cx="1089828" cy="1036400"/>
          </a:xfrm>
          <a:prstGeom prst="rect">
            <a:avLst/>
          </a:prstGeom>
          <a:noFill/>
          <a:ln>
            <a:noFill/>
          </a:ln>
        </p:spPr>
      </p:pic>
      <p:pic>
        <p:nvPicPr>
          <p:cNvPr id="858" name="Google Shape;858;p20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9888099" y="375727"/>
            <a:ext cx="1929695" cy="610652"/>
          </a:xfrm>
          <a:prstGeom prst="rect">
            <a:avLst/>
          </a:prstGeom>
          <a:noFill/>
          <a:ln>
            <a:noFill/>
          </a:ln>
        </p:spPr>
      </p:pic>
      <p:sp>
        <p:nvSpPr>
          <p:cNvPr id="859" name="Google Shape;859;p207"/>
          <p:cNvSpPr txBox="1"/>
          <p:nvPr/>
        </p:nvSpPr>
        <p:spPr>
          <a:xfrm>
            <a:off x="5892800" y="5630433"/>
            <a:ext cx="4680000" cy="714000"/>
          </a:xfrm>
          <a:prstGeom prst="rect">
            <a:avLst/>
          </a:prstGeom>
          <a:noFill/>
          <a:ln>
            <a:noFill/>
          </a:ln>
        </p:spPr>
        <p:txBody>
          <a:bodyPr spcFirstLastPara="1" wrap="square" lIns="121900" tIns="121900" rIns="121900" bIns="121900" anchor="t" anchorCtr="0">
            <a:noAutofit/>
          </a:bodyPr>
          <a:lstStyle/>
          <a:p>
            <a:pPr algn="r"/>
            <a:r>
              <a:rPr lang="es" sz="2133" b="1">
                <a:solidFill>
                  <a:srgbClr val="FFFFFF"/>
                </a:solidFill>
                <a:latin typeface="Montserrat"/>
                <a:ea typeface="Montserrat"/>
                <a:cs typeface="Montserrat"/>
                <a:sym typeface="Montserrat"/>
              </a:rPr>
              <a:t>Presentación de Resultados </a:t>
            </a:r>
            <a:endParaRPr sz="2133" b="1">
              <a:solidFill>
                <a:srgbClr val="FFFFFF"/>
              </a:solidFill>
              <a:latin typeface="Montserrat"/>
              <a:ea typeface="Montserrat"/>
              <a:cs typeface="Montserrat"/>
              <a:sym typeface="Montserrat"/>
            </a:endParaRPr>
          </a:p>
          <a:p>
            <a:pPr algn="r"/>
            <a:r>
              <a:rPr lang="es" sz="2400">
                <a:solidFill>
                  <a:srgbClr val="FFFFFF"/>
                </a:solidFill>
                <a:latin typeface="Montserrat"/>
                <a:ea typeface="Montserrat"/>
                <a:cs typeface="Montserrat"/>
                <a:sym typeface="Montserrat"/>
              </a:rPr>
              <a:t>8 de Septiembre 2020</a:t>
            </a:r>
            <a:endParaRPr sz="2400">
              <a:solidFill>
                <a:srgbClr val="FFFFFF"/>
              </a:solidFill>
              <a:latin typeface="Montserrat"/>
              <a:ea typeface="Montserrat"/>
              <a:cs typeface="Montserrat"/>
              <a:sym typeface="Montserrat"/>
            </a:endParaRPr>
          </a:p>
        </p:txBody>
      </p:sp>
    </p:spTree>
    <p:extLst>
      <p:ext uri="{BB962C8B-B14F-4D97-AF65-F5344CB8AC3E}">
        <p14:creationId xmlns:p14="http://schemas.microsoft.com/office/powerpoint/2010/main" val="3881913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30"/>
        <p:cNvGrpSpPr/>
        <p:nvPr/>
      </p:nvGrpSpPr>
      <p:grpSpPr>
        <a:xfrm>
          <a:off x="0" y="0"/>
          <a:ext cx="0" cy="0"/>
          <a:chOff x="0" y="0"/>
          <a:chExt cx="0" cy="0"/>
        </a:xfrm>
      </p:grpSpPr>
      <p:sp>
        <p:nvSpPr>
          <p:cNvPr id="1331" name="Google Shape;1331;p225"/>
          <p:cNvSpPr/>
          <p:nvPr/>
        </p:nvSpPr>
        <p:spPr>
          <a:xfrm>
            <a:off x="-1" y="-67"/>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sp>
        <p:nvSpPr>
          <p:cNvPr id="1332" name="Google Shape;1332;p225"/>
          <p:cNvSpPr/>
          <p:nvPr/>
        </p:nvSpPr>
        <p:spPr>
          <a:xfrm>
            <a:off x="10591572" y="-67"/>
            <a:ext cx="1084400" cy="1446000"/>
          </a:xfrm>
          <a:prstGeom prst="rect">
            <a:avLst/>
          </a:prstGeom>
          <a:solidFill>
            <a:srgbClr val="DC1E25"/>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pic>
        <p:nvPicPr>
          <p:cNvPr id="1333" name="Google Shape;1333;p225" descr="Google Shape;5818;p127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33530" y="116982"/>
            <a:ext cx="1200257" cy="1211892"/>
          </a:xfrm>
          <a:prstGeom prst="rect">
            <a:avLst/>
          </a:prstGeom>
          <a:noFill/>
          <a:ln>
            <a:noFill/>
          </a:ln>
        </p:spPr>
      </p:pic>
      <p:sp>
        <p:nvSpPr>
          <p:cNvPr id="1334" name="Google Shape;1334;p225"/>
          <p:cNvSpPr/>
          <p:nvPr/>
        </p:nvSpPr>
        <p:spPr>
          <a:xfrm>
            <a:off x="-1" y="6652000"/>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pic>
        <p:nvPicPr>
          <p:cNvPr id="1335" name="Google Shape;1335;p22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182900" y="1595233"/>
            <a:ext cx="1349235" cy="1349235"/>
          </a:xfrm>
          <a:prstGeom prst="rect">
            <a:avLst/>
          </a:prstGeom>
          <a:noFill/>
          <a:ln>
            <a:noFill/>
          </a:ln>
        </p:spPr>
      </p:pic>
      <p:sp>
        <p:nvSpPr>
          <p:cNvPr id="1336" name="Google Shape;1336;p225"/>
          <p:cNvSpPr txBox="1"/>
          <p:nvPr/>
        </p:nvSpPr>
        <p:spPr>
          <a:xfrm>
            <a:off x="612863" y="429397"/>
            <a:ext cx="9954000" cy="744800"/>
          </a:xfrm>
          <a:prstGeom prst="rect">
            <a:avLst/>
          </a:prstGeom>
          <a:noFill/>
          <a:ln>
            <a:noFill/>
          </a:ln>
        </p:spPr>
        <p:txBody>
          <a:bodyPr spcFirstLastPara="1" wrap="square" lIns="35700" tIns="35700" rIns="35700" bIns="35700" anchor="ctr" anchorCtr="0">
            <a:noAutofit/>
          </a:bodyPr>
          <a:lstStyle/>
          <a:p>
            <a:pPr>
              <a:buClr>
                <a:srgbClr val="000000"/>
              </a:buClr>
              <a:buSzPts val="3200"/>
            </a:pPr>
            <a:r>
              <a:rPr lang="es" sz="4000" b="1">
                <a:latin typeface="Montserrat"/>
                <a:ea typeface="Montserrat"/>
                <a:cs typeface="Montserrat"/>
                <a:sym typeface="Montserrat"/>
              </a:rPr>
              <a:t>Resultados Finales </a:t>
            </a:r>
            <a:r>
              <a:rPr lang="es" sz="4000" b="1">
                <a:solidFill>
                  <a:schemeClr val="dk1"/>
                </a:solidFill>
                <a:latin typeface="Montserrat"/>
                <a:ea typeface="Montserrat"/>
                <a:cs typeface="Montserrat"/>
                <a:sym typeface="Montserrat"/>
              </a:rPr>
              <a:t>|</a:t>
            </a:r>
            <a:r>
              <a:rPr lang="es" sz="4267" b="1">
                <a:solidFill>
                  <a:schemeClr val="dk1"/>
                </a:solidFill>
                <a:latin typeface="Montserrat"/>
                <a:ea typeface="Montserrat"/>
                <a:cs typeface="Montserrat"/>
                <a:sym typeface="Montserrat"/>
              </a:rPr>
              <a:t> </a:t>
            </a:r>
            <a:r>
              <a:rPr lang="es" sz="1600" i="1">
                <a:solidFill>
                  <a:schemeClr val="dk1"/>
                </a:solidFill>
                <a:latin typeface="Montserrat"/>
                <a:ea typeface="Montserrat"/>
                <a:cs typeface="Montserrat"/>
                <a:sym typeface="Montserrat"/>
              </a:rPr>
              <a:t>Conclusiones</a:t>
            </a:r>
            <a:endParaRPr sz="4000" b="1">
              <a:latin typeface="Montserrat"/>
              <a:ea typeface="Montserrat"/>
              <a:cs typeface="Montserrat"/>
              <a:sym typeface="Montserrat"/>
            </a:endParaRPr>
          </a:p>
        </p:txBody>
      </p:sp>
      <p:sp>
        <p:nvSpPr>
          <p:cNvPr id="1337" name="Google Shape;1337;p225"/>
          <p:cNvSpPr txBox="1"/>
          <p:nvPr/>
        </p:nvSpPr>
        <p:spPr>
          <a:xfrm>
            <a:off x="2768600" y="1765300"/>
            <a:ext cx="8064400" cy="1004000"/>
          </a:xfrm>
          <a:prstGeom prst="rect">
            <a:avLst/>
          </a:prstGeom>
          <a:noFill/>
          <a:ln>
            <a:noFill/>
          </a:ln>
        </p:spPr>
        <p:txBody>
          <a:bodyPr spcFirstLastPara="1" wrap="square" lIns="121900" tIns="121900" rIns="121900" bIns="121900" anchor="t" anchorCtr="0">
            <a:noAutofit/>
          </a:bodyPr>
          <a:lstStyle/>
          <a:p>
            <a:pPr>
              <a:buClr>
                <a:schemeClr val="dk1"/>
              </a:buClr>
              <a:buSzPts val="1100"/>
            </a:pPr>
            <a:r>
              <a:rPr lang="es" sz="2400">
                <a:solidFill>
                  <a:schemeClr val="dk1"/>
                </a:solidFill>
                <a:latin typeface="Montserrat"/>
                <a:ea typeface="Montserrat"/>
                <a:cs typeface="Montserrat"/>
                <a:sym typeface="Montserrat"/>
              </a:rPr>
              <a:t>Promedio de la red es de </a:t>
            </a:r>
            <a:r>
              <a:rPr lang="es" sz="2533" b="1">
                <a:solidFill>
                  <a:srgbClr val="3DABBD"/>
                </a:solidFill>
                <a:latin typeface="Oswald"/>
                <a:ea typeface="Oswald"/>
                <a:cs typeface="Oswald"/>
                <a:sym typeface="Oswald"/>
              </a:rPr>
              <a:t>65,3</a:t>
            </a:r>
            <a:r>
              <a:rPr lang="es" sz="2400" b="1">
                <a:solidFill>
                  <a:srgbClr val="3DABBD"/>
                </a:solidFill>
                <a:latin typeface="Montserrat"/>
                <a:ea typeface="Montserrat"/>
                <a:cs typeface="Montserrat"/>
                <a:sym typeface="Montserrat"/>
              </a:rPr>
              <a:t> </a:t>
            </a:r>
            <a:r>
              <a:rPr lang="es" sz="2400">
                <a:solidFill>
                  <a:schemeClr val="dk1"/>
                </a:solidFill>
                <a:latin typeface="Montserrat"/>
                <a:ea typeface="Montserrat"/>
                <a:cs typeface="Montserrat"/>
                <a:sym typeface="Montserrat"/>
              </a:rPr>
              <a:t> y superior al promedio en Chile </a:t>
            </a:r>
            <a:r>
              <a:rPr lang="es" sz="2400" b="1">
                <a:solidFill>
                  <a:srgbClr val="3DABBD"/>
                </a:solidFill>
                <a:latin typeface="Montserrat"/>
                <a:ea typeface="Montserrat"/>
                <a:cs typeface="Montserrat"/>
                <a:sym typeface="Montserrat"/>
              </a:rPr>
              <a:t>43,9</a:t>
            </a:r>
            <a:r>
              <a:rPr lang="es" sz="2400">
                <a:solidFill>
                  <a:schemeClr val="dk1"/>
                </a:solidFill>
                <a:latin typeface="Montserrat"/>
                <a:ea typeface="Montserrat"/>
                <a:cs typeface="Montserrat"/>
                <a:sym typeface="Montserrat"/>
              </a:rPr>
              <a:t>, en LATAM </a:t>
            </a:r>
            <a:r>
              <a:rPr lang="es" sz="2400" b="1">
                <a:solidFill>
                  <a:srgbClr val="3DABBD"/>
                </a:solidFill>
                <a:latin typeface="Montserrat"/>
                <a:ea typeface="Montserrat"/>
                <a:cs typeface="Montserrat"/>
                <a:sym typeface="Montserrat"/>
              </a:rPr>
              <a:t>59,5</a:t>
            </a:r>
            <a:r>
              <a:rPr lang="es" sz="2400">
                <a:solidFill>
                  <a:schemeClr val="dk1"/>
                </a:solidFill>
                <a:latin typeface="Montserrat"/>
                <a:ea typeface="Montserrat"/>
                <a:cs typeface="Montserrat"/>
                <a:sym typeface="Montserrat"/>
              </a:rPr>
              <a:t> y a nivel global </a:t>
            </a:r>
            <a:r>
              <a:rPr lang="es" sz="2400" b="1">
                <a:solidFill>
                  <a:srgbClr val="3DABBD"/>
                </a:solidFill>
                <a:latin typeface="Montserrat"/>
                <a:ea typeface="Montserrat"/>
                <a:cs typeface="Montserrat"/>
                <a:sym typeface="Montserrat"/>
              </a:rPr>
              <a:t>58,4</a:t>
            </a:r>
            <a:endParaRPr sz="2400">
              <a:latin typeface="Montserrat"/>
              <a:ea typeface="Montserrat"/>
              <a:cs typeface="Montserrat"/>
              <a:sym typeface="Montserrat"/>
            </a:endParaRPr>
          </a:p>
        </p:txBody>
      </p:sp>
      <p:sp>
        <p:nvSpPr>
          <p:cNvPr id="1338" name="Google Shape;1338;p225"/>
          <p:cNvSpPr/>
          <p:nvPr/>
        </p:nvSpPr>
        <p:spPr>
          <a:xfrm>
            <a:off x="1126133" y="3296300"/>
            <a:ext cx="7708000" cy="1107200"/>
          </a:xfrm>
          <a:prstGeom prst="rect">
            <a:avLst/>
          </a:prstGeom>
          <a:solidFill>
            <a:srgbClr val="F3F3F3"/>
          </a:solidFill>
          <a:ln>
            <a:noFill/>
          </a:ln>
        </p:spPr>
        <p:txBody>
          <a:bodyPr spcFirstLastPara="1" wrap="square" lIns="121900" tIns="121900" rIns="121900" bIns="121900" anchor="ctr" anchorCtr="0">
            <a:noAutofit/>
          </a:bodyPr>
          <a:lstStyle/>
          <a:p>
            <a:endParaRPr sz="2400"/>
          </a:p>
        </p:txBody>
      </p:sp>
      <p:sp>
        <p:nvSpPr>
          <p:cNvPr id="1339" name="Google Shape;1339;p225"/>
          <p:cNvSpPr txBox="1"/>
          <p:nvPr/>
        </p:nvSpPr>
        <p:spPr>
          <a:xfrm>
            <a:off x="1520833" y="3488600"/>
            <a:ext cx="7981600" cy="1212000"/>
          </a:xfrm>
          <a:prstGeom prst="rect">
            <a:avLst/>
          </a:prstGeom>
          <a:noFill/>
          <a:ln>
            <a:noFill/>
          </a:ln>
        </p:spPr>
        <p:txBody>
          <a:bodyPr spcFirstLastPara="1" wrap="square" lIns="121900" tIns="121900" rIns="121900" bIns="121900" anchor="t" anchorCtr="0">
            <a:noAutofit/>
          </a:bodyPr>
          <a:lstStyle/>
          <a:p>
            <a:pPr>
              <a:buClr>
                <a:schemeClr val="dk1"/>
              </a:buClr>
              <a:buSzPts val="1100"/>
            </a:pPr>
            <a:r>
              <a:rPr lang="es" sz="2400">
                <a:solidFill>
                  <a:schemeClr val="dk1"/>
                </a:solidFill>
                <a:latin typeface="Montserrat"/>
                <a:ea typeface="Montserrat"/>
                <a:cs typeface="Montserrat"/>
                <a:sym typeface="Montserrat"/>
              </a:rPr>
              <a:t>Alto desempeño en área de </a:t>
            </a:r>
            <a:r>
              <a:rPr lang="es" sz="2400" b="1">
                <a:solidFill>
                  <a:srgbClr val="3DABBD"/>
                </a:solidFill>
                <a:latin typeface="Montserrat"/>
                <a:ea typeface="Montserrat"/>
                <a:cs typeface="Montserrat"/>
                <a:sym typeface="Montserrat"/>
              </a:rPr>
              <a:t>Trabajadores </a:t>
            </a:r>
            <a:r>
              <a:rPr lang="es" sz="2400">
                <a:solidFill>
                  <a:schemeClr val="dk1"/>
                </a:solidFill>
                <a:latin typeface="Montserrat"/>
                <a:ea typeface="Montserrat"/>
                <a:cs typeface="Montserrat"/>
                <a:sym typeface="Montserrat"/>
              </a:rPr>
              <a:t>con un 63% </a:t>
            </a:r>
            <a:endParaRPr sz="2400">
              <a:solidFill>
                <a:schemeClr val="dk1"/>
              </a:solidFill>
              <a:latin typeface="Montserrat"/>
              <a:ea typeface="Montserrat"/>
              <a:cs typeface="Montserrat"/>
              <a:sym typeface="Montserrat"/>
            </a:endParaRPr>
          </a:p>
          <a:p>
            <a:pPr>
              <a:buClr>
                <a:schemeClr val="dk1"/>
              </a:buClr>
              <a:buSzPts val="1100"/>
            </a:pPr>
            <a:r>
              <a:rPr lang="es" sz="2400">
                <a:solidFill>
                  <a:schemeClr val="dk1"/>
                </a:solidFill>
                <a:latin typeface="Montserrat"/>
                <a:ea typeface="Montserrat"/>
                <a:cs typeface="Montserrat"/>
                <a:sym typeface="Montserrat"/>
              </a:rPr>
              <a:t>y </a:t>
            </a:r>
            <a:r>
              <a:rPr lang="es" sz="2400" b="1">
                <a:solidFill>
                  <a:srgbClr val="3DABBD"/>
                </a:solidFill>
                <a:latin typeface="Montserrat"/>
                <a:ea typeface="Montserrat"/>
                <a:cs typeface="Montserrat"/>
                <a:sym typeface="Montserrat"/>
              </a:rPr>
              <a:t>Clientes</a:t>
            </a:r>
            <a:r>
              <a:rPr lang="es" sz="2400">
                <a:solidFill>
                  <a:schemeClr val="dk1"/>
                </a:solidFill>
                <a:latin typeface="Montserrat"/>
                <a:ea typeface="Montserrat"/>
                <a:cs typeface="Montserrat"/>
                <a:sym typeface="Montserrat"/>
              </a:rPr>
              <a:t> con 55% de puntos.</a:t>
            </a:r>
            <a:endParaRPr sz="2400">
              <a:latin typeface="Montserrat"/>
              <a:ea typeface="Montserrat"/>
              <a:cs typeface="Montserrat"/>
              <a:sym typeface="Montserrat"/>
            </a:endParaRPr>
          </a:p>
        </p:txBody>
      </p:sp>
      <p:pic>
        <p:nvPicPr>
          <p:cNvPr id="1340" name="Google Shape;1340;p22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9004401" y="2977785"/>
            <a:ext cx="1743199" cy="1744233"/>
          </a:xfrm>
          <a:prstGeom prst="rect">
            <a:avLst/>
          </a:prstGeom>
          <a:noFill/>
          <a:ln>
            <a:noFill/>
          </a:ln>
        </p:spPr>
      </p:pic>
      <p:sp>
        <p:nvSpPr>
          <p:cNvPr id="1341" name="Google Shape;1341;p225"/>
          <p:cNvSpPr txBox="1"/>
          <p:nvPr/>
        </p:nvSpPr>
        <p:spPr>
          <a:xfrm>
            <a:off x="2971800" y="5194300"/>
            <a:ext cx="8610400" cy="760800"/>
          </a:xfrm>
          <a:prstGeom prst="rect">
            <a:avLst/>
          </a:prstGeom>
          <a:noFill/>
          <a:ln>
            <a:noFill/>
          </a:ln>
        </p:spPr>
        <p:txBody>
          <a:bodyPr spcFirstLastPara="1" wrap="square" lIns="121900" tIns="121900" rIns="121900" bIns="121900" anchor="t" anchorCtr="0">
            <a:noAutofit/>
          </a:bodyPr>
          <a:lstStyle/>
          <a:p>
            <a:r>
              <a:rPr lang="es" sz="2400">
                <a:solidFill>
                  <a:schemeClr val="dk1"/>
                </a:solidFill>
                <a:latin typeface="Montserrat"/>
                <a:ea typeface="Montserrat"/>
                <a:cs typeface="Montserrat"/>
                <a:sym typeface="Montserrat"/>
              </a:rPr>
              <a:t>Oportunidades de mejora en cuanto a la formalización en sus estructuras de </a:t>
            </a:r>
            <a:r>
              <a:rPr lang="es" sz="2400" b="1">
                <a:solidFill>
                  <a:srgbClr val="3DABBD"/>
                </a:solidFill>
                <a:latin typeface="Montserrat"/>
                <a:ea typeface="Montserrat"/>
                <a:cs typeface="Montserrat"/>
                <a:sym typeface="Montserrat"/>
              </a:rPr>
              <a:t>gobernanza</a:t>
            </a:r>
            <a:r>
              <a:rPr lang="es" sz="2267">
                <a:solidFill>
                  <a:schemeClr val="dk1"/>
                </a:solidFill>
                <a:latin typeface="Montserrat"/>
                <a:ea typeface="Montserrat"/>
                <a:cs typeface="Montserrat"/>
                <a:sym typeface="Montserrat"/>
              </a:rPr>
              <a:t> </a:t>
            </a:r>
            <a:r>
              <a:rPr lang="es" sz="2400">
                <a:solidFill>
                  <a:schemeClr val="dk1"/>
                </a:solidFill>
                <a:latin typeface="Montserrat"/>
                <a:ea typeface="Montserrat"/>
                <a:cs typeface="Montserrat"/>
                <a:sym typeface="Montserrat"/>
              </a:rPr>
              <a:t>con un promedio de </a:t>
            </a:r>
            <a:r>
              <a:rPr lang="es" sz="2400" b="1">
                <a:solidFill>
                  <a:srgbClr val="3DABBD"/>
                </a:solidFill>
                <a:latin typeface="Montserrat"/>
                <a:ea typeface="Montserrat"/>
                <a:cs typeface="Montserrat"/>
                <a:sym typeface="Montserrat"/>
              </a:rPr>
              <a:t>34%</a:t>
            </a:r>
            <a:r>
              <a:rPr lang="es" sz="2400">
                <a:solidFill>
                  <a:schemeClr val="dk1"/>
                </a:solidFill>
                <a:latin typeface="Montserrat"/>
                <a:ea typeface="Montserrat"/>
                <a:cs typeface="Montserrat"/>
                <a:sym typeface="Montserrat"/>
              </a:rPr>
              <a:t>.</a:t>
            </a:r>
            <a:endParaRPr sz="2400">
              <a:solidFill>
                <a:schemeClr val="dk1"/>
              </a:solidFill>
              <a:latin typeface="Montserrat"/>
              <a:ea typeface="Montserrat"/>
              <a:cs typeface="Montserrat"/>
              <a:sym typeface="Montserrat"/>
            </a:endParaRPr>
          </a:p>
          <a:p>
            <a:endParaRPr sz="2400">
              <a:solidFill>
                <a:schemeClr val="dk1"/>
              </a:solidFill>
              <a:latin typeface="Montserrat"/>
              <a:ea typeface="Montserrat"/>
              <a:cs typeface="Montserrat"/>
              <a:sym typeface="Montserrat"/>
            </a:endParaRPr>
          </a:p>
        </p:txBody>
      </p:sp>
      <p:pic>
        <p:nvPicPr>
          <p:cNvPr id="1342" name="Google Shape;1342;p225"/>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182900" y="5013533"/>
            <a:ext cx="1349235" cy="1349235"/>
          </a:xfrm>
          <a:prstGeom prst="rect">
            <a:avLst/>
          </a:prstGeom>
          <a:noFill/>
          <a:ln>
            <a:noFill/>
          </a:ln>
        </p:spPr>
      </p:pic>
    </p:spTree>
    <p:extLst>
      <p:ext uri="{BB962C8B-B14F-4D97-AF65-F5344CB8AC3E}">
        <p14:creationId xmlns:p14="http://schemas.microsoft.com/office/powerpoint/2010/main" val="3890893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1347" name="Google Shape;1347;p226"/>
          <p:cNvSpPr/>
          <p:nvPr/>
        </p:nvSpPr>
        <p:spPr>
          <a:xfrm>
            <a:off x="-1" y="-67"/>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sp>
        <p:nvSpPr>
          <p:cNvPr id="1348" name="Google Shape;1348;p226"/>
          <p:cNvSpPr/>
          <p:nvPr/>
        </p:nvSpPr>
        <p:spPr>
          <a:xfrm>
            <a:off x="10591572" y="-67"/>
            <a:ext cx="1084400" cy="1446000"/>
          </a:xfrm>
          <a:prstGeom prst="rect">
            <a:avLst/>
          </a:prstGeom>
          <a:solidFill>
            <a:srgbClr val="DC1E25"/>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pic>
        <p:nvPicPr>
          <p:cNvPr id="1349" name="Google Shape;1349;p226" descr="Google Shape;5818;p127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33530" y="116982"/>
            <a:ext cx="1200257" cy="1211892"/>
          </a:xfrm>
          <a:prstGeom prst="rect">
            <a:avLst/>
          </a:prstGeom>
          <a:noFill/>
          <a:ln>
            <a:noFill/>
          </a:ln>
        </p:spPr>
      </p:pic>
      <p:sp>
        <p:nvSpPr>
          <p:cNvPr id="1350" name="Google Shape;1350;p226"/>
          <p:cNvSpPr/>
          <p:nvPr/>
        </p:nvSpPr>
        <p:spPr>
          <a:xfrm>
            <a:off x="-1" y="6652000"/>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sp>
        <p:nvSpPr>
          <p:cNvPr id="1351" name="Google Shape;1351;p226"/>
          <p:cNvSpPr txBox="1"/>
          <p:nvPr/>
        </p:nvSpPr>
        <p:spPr>
          <a:xfrm>
            <a:off x="2666200" y="2164667"/>
            <a:ext cx="7052000" cy="622400"/>
          </a:xfrm>
          <a:prstGeom prst="rect">
            <a:avLst/>
          </a:prstGeom>
          <a:noFill/>
          <a:ln>
            <a:noFill/>
          </a:ln>
        </p:spPr>
        <p:txBody>
          <a:bodyPr spcFirstLastPara="1" wrap="square" lIns="121900" tIns="121900" rIns="121900" bIns="121900" anchor="t" anchorCtr="0">
            <a:noAutofit/>
          </a:bodyPr>
          <a:lstStyle/>
          <a:p>
            <a:r>
              <a:rPr lang="es" sz="2400">
                <a:solidFill>
                  <a:schemeClr val="dk1"/>
                </a:solidFill>
                <a:latin typeface="Montserrat"/>
                <a:ea typeface="Montserrat"/>
                <a:cs typeface="Montserrat"/>
                <a:sym typeface="Montserrat"/>
              </a:rPr>
              <a:t>Oportunidades de mejora en </a:t>
            </a:r>
            <a:r>
              <a:rPr lang="es" sz="2400" b="1">
                <a:solidFill>
                  <a:srgbClr val="3DABBD"/>
                </a:solidFill>
                <a:latin typeface="Montserrat"/>
                <a:ea typeface="Montserrat"/>
                <a:cs typeface="Montserrat"/>
                <a:sym typeface="Montserrat"/>
              </a:rPr>
              <a:t>materia medioambiental,</a:t>
            </a:r>
            <a:r>
              <a:rPr lang="es" sz="2400">
                <a:solidFill>
                  <a:schemeClr val="dk1"/>
                </a:solidFill>
                <a:latin typeface="Montserrat"/>
                <a:ea typeface="Montserrat"/>
                <a:cs typeface="Montserrat"/>
                <a:sym typeface="Montserrat"/>
              </a:rPr>
              <a:t> con un total de </a:t>
            </a:r>
            <a:r>
              <a:rPr lang="es" sz="2400" b="1">
                <a:solidFill>
                  <a:srgbClr val="3DABBD"/>
                </a:solidFill>
                <a:latin typeface="Montserrat"/>
                <a:ea typeface="Montserrat"/>
                <a:cs typeface="Montserrat"/>
                <a:sym typeface="Montserrat"/>
              </a:rPr>
              <a:t>38%</a:t>
            </a:r>
            <a:r>
              <a:rPr lang="es" sz="2400">
                <a:solidFill>
                  <a:schemeClr val="dk1"/>
                </a:solidFill>
                <a:latin typeface="Montserrat"/>
                <a:ea typeface="Montserrat"/>
                <a:cs typeface="Montserrat"/>
                <a:sym typeface="Montserrat"/>
              </a:rPr>
              <a:t>.</a:t>
            </a:r>
            <a:endParaRPr sz="2400">
              <a:solidFill>
                <a:schemeClr val="dk1"/>
              </a:solidFill>
              <a:latin typeface="Montserrat"/>
              <a:ea typeface="Montserrat"/>
              <a:cs typeface="Montserrat"/>
              <a:sym typeface="Montserrat"/>
            </a:endParaRPr>
          </a:p>
          <a:p>
            <a:endParaRPr sz="2400">
              <a:solidFill>
                <a:schemeClr val="dk1"/>
              </a:solidFill>
              <a:latin typeface="Montserrat"/>
              <a:ea typeface="Montserrat"/>
              <a:cs typeface="Montserrat"/>
              <a:sym typeface="Montserrat"/>
            </a:endParaRPr>
          </a:p>
        </p:txBody>
      </p:sp>
      <p:sp>
        <p:nvSpPr>
          <p:cNvPr id="1352" name="Google Shape;1352;p226"/>
          <p:cNvSpPr/>
          <p:nvPr/>
        </p:nvSpPr>
        <p:spPr>
          <a:xfrm>
            <a:off x="1084133" y="3777533"/>
            <a:ext cx="7816400" cy="1294800"/>
          </a:xfrm>
          <a:prstGeom prst="rect">
            <a:avLst/>
          </a:prstGeom>
          <a:solidFill>
            <a:srgbClr val="F3F3F3"/>
          </a:solidFill>
          <a:ln>
            <a:noFill/>
          </a:ln>
        </p:spPr>
        <p:txBody>
          <a:bodyPr spcFirstLastPara="1" wrap="square" lIns="121900" tIns="121900" rIns="121900" bIns="121900" anchor="ctr" anchorCtr="0">
            <a:noAutofit/>
          </a:bodyPr>
          <a:lstStyle/>
          <a:p>
            <a:endParaRPr sz="2400"/>
          </a:p>
        </p:txBody>
      </p:sp>
      <p:sp>
        <p:nvSpPr>
          <p:cNvPr id="1353" name="Google Shape;1353;p226"/>
          <p:cNvSpPr txBox="1"/>
          <p:nvPr/>
        </p:nvSpPr>
        <p:spPr>
          <a:xfrm>
            <a:off x="1185733" y="4011933"/>
            <a:ext cx="8306000" cy="1212000"/>
          </a:xfrm>
          <a:prstGeom prst="rect">
            <a:avLst/>
          </a:prstGeom>
          <a:noFill/>
          <a:ln>
            <a:noFill/>
          </a:ln>
        </p:spPr>
        <p:txBody>
          <a:bodyPr spcFirstLastPara="1" wrap="square" lIns="121900" tIns="121900" rIns="121900" bIns="121900" anchor="t" anchorCtr="0">
            <a:noAutofit/>
          </a:bodyPr>
          <a:lstStyle/>
          <a:p>
            <a:r>
              <a:rPr lang="es" sz="2400" b="1">
                <a:solidFill>
                  <a:srgbClr val="3DABBD"/>
                </a:solidFill>
                <a:latin typeface="Montserrat"/>
                <a:ea typeface="Montserrat"/>
                <a:cs typeface="Montserrat"/>
                <a:sym typeface="Montserrat"/>
              </a:rPr>
              <a:t>27 de 34</a:t>
            </a:r>
            <a:r>
              <a:rPr lang="es" sz="2400">
                <a:solidFill>
                  <a:srgbClr val="3DABBD"/>
                </a:solidFill>
                <a:latin typeface="Montserrat"/>
                <a:ea typeface="Montserrat"/>
                <a:cs typeface="Montserrat"/>
                <a:sym typeface="Montserrat"/>
              </a:rPr>
              <a:t> </a:t>
            </a:r>
            <a:r>
              <a:rPr lang="es" sz="2400">
                <a:solidFill>
                  <a:schemeClr val="dk1"/>
                </a:solidFill>
                <a:latin typeface="Montserrat"/>
                <a:ea typeface="Montserrat"/>
                <a:cs typeface="Montserrat"/>
                <a:sym typeface="Montserrat"/>
              </a:rPr>
              <a:t>empresas participantes haya manifestado contar con acciones que impactan positivamente en al menos un </a:t>
            </a:r>
            <a:r>
              <a:rPr lang="es" sz="2400" b="1">
                <a:solidFill>
                  <a:srgbClr val="3DABBD"/>
                </a:solidFill>
                <a:latin typeface="Montserrat"/>
                <a:ea typeface="Montserrat"/>
                <a:cs typeface="Montserrat"/>
                <a:sym typeface="Montserrat"/>
              </a:rPr>
              <a:t>ODS</a:t>
            </a:r>
            <a:r>
              <a:rPr lang="es" sz="2400">
                <a:solidFill>
                  <a:schemeClr val="dk1"/>
                </a:solidFill>
                <a:latin typeface="Montserrat"/>
                <a:ea typeface="Montserrat"/>
                <a:cs typeface="Montserrat"/>
                <a:sym typeface="Montserrat"/>
              </a:rPr>
              <a:t> </a:t>
            </a:r>
            <a:endParaRPr sz="2400">
              <a:solidFill>
                <a:schemeClr val="dk1"/>
              </a:solidFill>
              <a:latin typeface="Montserrat"/>
              <a:ea typeface="Montserrat"/>
              <a:cs typeface="Montserrat"/>
              <a:sym typeface="Montserrat"/>
            </a:endParaRPr>
          </a:p>
          <a:p>
            <a:endParaRPr sz="2400">
              <a:solidFill>
                <a:schemeClr val="dk1"/>
              </a:solidFill>
              <a:latin typeface="Montserrat"/>
              <a:ea typeface="Montserrat"/>
              <a:cs typeface="Montserrat"/>
              <a:sym typeface="Montserrat"/>
            </a:endParaRPr>
          </a:p>
        </p:txBody>
      </p:sp>
      <p:pic>
        <p:nvPicPr>
          <p:cNvPr id="1354" name="Google Shape;1354;p22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8960367" y="3694334"/>
            <a:ext cx="1631199" cy="1631199"/>
          </a:xfrm>
          <a:prstGeom prst="rect">
            <a:avLst/>
          </a:prstGeom>
          <a:noFill/>
          <a:ln>
            <a:noFill/>
          </a:ln>
        </p:spPr>
      </p:pic>
      <p:pic>
        <p:nvPicPr>
          <p:cNvPr id="1355" name="Google Shape;1355;p22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926900" y="1975733"/>
            <a:ext cx="1536467" cy="1536467"/>
          </a:xfrm>
          <a:prstGeom prst="rect">
            <a:avLst/>
          </a:prstGeom>
          <a:noFill/>
          <a:ln>
            <a:noFill/>
          </a:ln>
        </p:spPr>
      </p:pic>
      <p:sp>
        <p:nvSpPr>
          <p:cNvPr id="1356" name="Google Shape;1356;p226"/>
          <p:cNvSpPr txBox="1"/>
          <p:nvPr/>
        </p:nvSpPr>
        <p:spPr>
          <a:xfrm>
            <a:off x="612863" y="429397"/>
            <a:ext cx="9954000" cy="744800"/>
          </a:xfrm>
          <a:prstGeom prst="rect">
            <a:avLst/>
          </a:prstGeom>
          <a:noFill/>
          <a:ln>
            <a:noFill/>
          </a:ln>
        </p:spPr>
        <p:txBody>
          <a:bodyPr spcFirstLastPara="1" wrap="square" lIns="35700" tIns="35700" rIns="35700" bIns="35700" anchor="ctr" anchorCtr="0">
            <a:noAutofit/>
          </a:bodyPr>
          <a:lstStyle/>
          <a:p>
            <a:pPr>
              <a:buClr>
                <a:srgbClr val="000000"/>
              </a:buClr>
              <a:buSzPts val="3200"/>
            </a:pPr>
            <a:r>
              <a:rPr lang="es" sz="4000" b="1">
                <a:latin typeface="Montserrat"/>
                <a:ea typeface="Montserrat"/>
                <a:cs typeface="Montserrat"/>
                <a:sym typeface="Montserrat"/>
              </a:rPr>
              <a:t>Resultados Finales </a:t>
            </a:r>
            <a:r>
              <a:rPr lang="es" sz="4000" b="1">
                <a:solidFill>
                  <a:schemeClr val="dk1"/>
                </a:solidFill>
                <a:latin typeface="Montserrat"/>
                <a:ea typeface="Montserrat"/>
                <a:cs typeface="Montserrat"/>
                <a:sym typeface="Montserrat"/>
              </a:rPr>
              <a:t>|</a:t>
            </a:r>
            <a:r>
              <a:rPr lang="es" sz="4267" b="1">
                <a:solidFill>
                  <a:schemeClr val="dk1"/>
                </a:solidFill>
                <a:latin typeface="Montserrat"/>
                <a:ea typeface="Montserrat"/>
                <a:cs typeface="Montserrat"/>
                <a:sym typeface="Montserrat"/>
              </a:rPr>
              <a:t> </a:t>
            </a:r>
            <a:r>
              <a:rPr lang="es" sz="1600" i="1">
                <a:solidFill>
                  <a:schemeClr val="dk1"/>
                </a:solidFill>
                <a:latin typeface="Montserrat"/>
                <a:ea typeface="Montserrat"/>
                <a:cs typeface="Montserrat"/>
                <a:sym typeface="Montserrat"/>
              </a:rPr>
              <a:t>Conclusiones</a:t>
            </a:r>
            <a:endParaRPr sz="4000" b="1">
              <a:latin typeface="Montserrat"/>
              <a:ea typeface="Montserrat"/>
              <a:cs typeface="Montserrat"/>
              <a:sym typeface="Montserrat"/>
            </a:endParaRPr>
          </a:p>
        </p:txBody>
      </p:sp>
    </p:spTree>
    <p:extLst>
      <p:ext uri="{BB962C8B-B14F-4D97-AF65-F5344CB8AC3E}">
        <p14:creationId xmlns:p14="http://schemas.microsoft.com/office/powerpoint/2010/main" val="3626222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pic>
        <p:nvPicPr>
          <p:cNvPr id="1361" name="Google Shape;1361;p227" descr="Google Shape;5818;p127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33530" y="116982"/>
            <a:ext cx="1200257" cy="1211892"/>
          </a:xfrm>
          <a:prstGeom prst="rect">
            <a:avLst/>
          </a:prstGeom>
          <a:noFill/>
          <a:ln>
            <a:noFill/>
          </a:ln>
        </p:spPr>
      </p:pic>
      <p:sp>
        <p:nvSpPr>
          <p:cNvPr id="1362" name="Google Shape;1362;p227"/>
          <p:cNvSpPr txBox="1"/>
          <p:nvPr/>
        </p:nvSpPr>
        <p:spPr>
          <a:xfrm>
            <a:off x="60519" y="2910687"/>
            <a:ext cx="12071200" cy="1036400"/>
          </a:xfrm>
          <a:prstGeom prst="rect">
            <a:avLst/>
          </a:prstGeom>
          <a:noFill/>
          <a:ln>
            <a:noFill/>
          </a:ln>
        </p:spPr>
        <p:txBody>
          <a:bodyPr spcFirstLastPara="1" wrap="square" lIns="35700" tIns="35700" rIns="35700" bIns="35700" anchor="ctr" anchorCtr="0">
            <a:noAutofit/>
          </a:bodyPr>
          <a:lstStyle/>
          <a:p>
            <a:pPr algn="ctr">
              <a:buClr>
                <a:srgbClr val="FFFFFF"/>
              </a:buClr>
              <a:buSzPts val="4700"/>
            </a:pPr>
            <a:r>
              <a:rPr lang="es" sz="6267" b="1">
                <a:solidFill>
                  <a:srgbClr val="FFFFFF"/>
                </a:solidFill>
                <a:latin typeface="Montserrat"/>
                <a:ea typeface="Montserrat"/>
                <a:cs typeface="Montserrat"/>
                <a:sym typeface="Montserrat"/>
              </a:rPr>
              <a:t>¡BIENVENIDOS!</a:t>
            </a:r>
            <a:endParaRPr sz="1467"/>
          </a:p>
        </p:txBody>
      </p:sp>
      <p:pic>
        <p:nvPicPr>
          <p:cNvPr id="1363" name="Google Shape;1363;p22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5" y="-75"/>
            <a:ext cx="12191996" cy="6858001"/>
          </a:xfrm>
          <a:prstGeom prst="rect">
            <a:avLst/>
          </a:prstGeom>
          <a:noFill/>
          <a:ln>
            <a:noFill/>
          </a:ln>
        </p:spPr>
      </p:pic>
      <p:sp>
        <p:nvSpPr>
          <p:cNvPr id="1364" name="Google Shape;1364;p227"/>
          <p:cNvSpPr txBox="1"/>
          <p:nvPr/>
        </p:nvSpPr>
        <p:spPr>
          <a:xfrm>
            <a:off x="351700" y="2641900"/>
            <a:ext cx="11443600" cy="1460800"/>
          </a:xfrm>
          <a:prstGeom prst="rect">
            <a:avLst/>
          </a:prstGeom>
          <a:noFill/>
          <a:ln>
            <a:noFill/>
          </a:ln>
        </p:spPr>
        <p:txBody>
          <a:bodyPr spcFirstLastPara="1" wrap="square" lIns="91433" tIns="91433" rIns="91433" bIns="91433" anchor="t" anchorCtr="0">
            <a:noAutofit/>
          </a:bodyPr>
          <a:lstStyle/>
          <a:p>
            <a:pPr algn="ctr"/>
            <a:r>
              <a:rPr lang="es" sz="8000" b="1" i="1">
                <a:solidFill>
                  <a:srgbClr val="FFFFFF"/>
                </a:solidFill>
                <a:latin typeface="Montserrat"/>
                <a:ea typeface="Montserrat"/>
                <a:cs typeface="Montserrat"/>
                <a:sym typeface="Montserrat"/>
              </a:rPr>
              <a:t>Encuesta</a:t>
            </a:r>
            <a:endParaRPr sz="8000" b="1" i="1">
              <a:solidFill>
                <a:srgbClr val="FFFFFF"/>
              </a:solidFill>
              <a:latin typeface="Montserrat"/>
              <a:ea typeface="Montserrat"/>
              <a:cs typeface="Montserrat"/>
              <a:sym typeface="Montserrat"/>
            </a:endParaRPr>
          </a:p>
        </p:txBody>
      </p:sp>
    </p:spTree>
    <p:extLst>
      <p:ext uri="{BB962C8B-B14F-4D97-AF65-F5344CB8AC3E}">
        <p14:creationId xmlns:p14="http://schemas.microsoft.com/office/powerpoint/2010/main" val="1539304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
        <p:nvSpPr>
          <p:cNvPr id="1369" name="Google Shape;1369;p228"/>
          <p:cNvSpPr/>
          <p:nvPr/>
        </p:nvSpPr>
        <p:spPr>
          <a:xfrm>
            <a:off x="-1" y="-67"/>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sp>
        <p:nvSpPr>
          <p:cNvPr id="1370" name="Google Shape;1370;p228"/>
          <p:cNvSpPr/>
          <p:nvPr/>
        </p:nvSpPr>
        <p:spPr>
          <a:xfrm>
            <a:off x="10591572" y="-67"/>
            <a:ext cx="1084400" cy="1446000"/>
          </a:xfrm>
          <a:prstGeom prst="rect">
            <a:avLst/>
          </a:prstGeom>
          <a:solidFill>
            <a:srgbClr val="DC1E25"/>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pic>
        <p:nvPicPr>
          <p:cNvPr id="1371" name="Google Shape;1371;p228" descr="Google Shape;5818;p127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33530" y="116982"/>
            <a:ext cx="1200257" cy="1211892"/>
          </a:xfrm>
          <a:prstGeom prst="rect">
            <a:avLst/>
          </a:prstGeom>
          <a:noFill/>
          <a:ln>
            <a:noFill/>
          </a:ln>
        </p:spPr>
      </p:pic>
      <p:sp>
        <p:nvSpPr>
          <p:cNvPr id="1372" name="Google Shape;1372;p228"/>
          <p:cNvSpPr/>
          <p:nvPr/>
        </p:nvSpPr>
        <p:spPr>
          <a:xfrm>
            <a:off x="-1" y="6652000"/>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sp>
        <p:nvSpPr>
          <p:cNvPr id="1373" name="Google Shape;1373;p228"/>
          <p:cNvSpPr txBox="1"/>
          <p:nvPr/>
        </p:nvSpPr>
        <p:spPr>
          <a:xfrm>
            <a:off x="428200" y="1115200"/>
            <a:ext cx="8986000" cy="744800"/>
          </a:xfrm>
          <a:prstGeom prst="rect">
            <a:avLst/>
          </a:prstGeom>
          <a:noFill/>
          <a:ln>
            <a:noFill/>
          </a:ln>
        </p:spPr>
        <p:txBody>
          <a:bodyPr spcFirstLastPara="1" wrap="square" lIns="35700" tIns="35700" rIns="35700" bIns="35700" anchor="ctr" anchorCtr="0">
            <a:noAutofit/>
          </a:bodyPr>
          <a:lstStyle/>
          <a:p>
            <a:pPr>
              <a:buClr>
                <a:srgbClr val="000000"/>
              </a:buClr>
              <a:buSzPts val="3200"/>
            </a:pPr>
            <a:r>
              <a:rPr lang="es" sz="2133">
                <a:latin typeface="Montserrat"/>
                <a:ea typeface="Montserrat"/>
                <a:cs typeface="Montserrat"/>
                <a:sym typeface="Montserrat"/>
              </a:rPr>
              <a:t>¿Cómo definirías tu experiencia en el programa en General?</a:t>
            </a:r>
            <a:endParaRPr sz="2133"/>
          </a:p>
        </p:txBody>
      </p:sp>
      <p:sp>
        <p:nvSpPr>
          <p:cNvPr id="1374" name="Google Shape;1374;p228"/>
          <p:cNvSpPr/>
          <p:nvPr/>
        </p:nvSpPr>
        <p:spPr>
          <a:xfrm>
            <a:off x="5766767" y="5074251"/>
            <a:ext cx="5909200" cy="906000"/>
          </a:xfrm>
          <a:prstGeom prst="rect">
            <a:avLst/>
          </a:prstGeom>
          <a:solidFill>
            <a:srgbClr val="00B0BD"/>
          </a:solidFill>
          <a:ln>
            <a:noFill/>
          </a:ln>
        </p:spPr>
        <p:txBody>
          <a:bodyPr spcFirstLastPara="1" wrap="square" lIns="121900" tIns="121900" rIns="121900" bIns="121900" anchor="ctr" anchorCtr="0">
            <a:noAutofit/>
          </a:bodyPr>
          <a:lstStyle/>
          <a:p>
            <a:r>
              <a:rPr lang="es" sz="2400">
                <a:solidFill>
                  <a:srgbClr val="FFFFFF"/>
                </a:solidFill>
                <a:latin typeface="Montserrat"/>
                <a:ea typeface="Montserrat"/>
                <a:cs typeface="Montserrat"/>
                <a:sym typeface="Montserrat"/>
              </a:rPr>
              <a:t>Más de el </a:t>
            </a:r>
            <a:r>
              <a:rPr lang="es" sz="2400" b="1">
                <a:solidFill>
                  <a:srgbClr val="FFFFFF"/>
                </a:solidFill>
                <a:latin typeface="Montserrat"/>
                <a:ea typeface="Montserrat"/>
                <a:cs typeface="Montserrat"/>
                <a:sym typeface="Montserrat"/>
              </a:rPr>
              <a:t>80%</a:t>
            </a:r>
            <a:r>
              <a:rPr lang="es" sz="2400">
                <a:solidFill>
                  <a:srgbClr val="FFFFFF"/>
                </a:solidFill>
                <a:latin typeface="Montserrat"/>
                <a:ea typeface="Montserrat"/>
                <a:cs typeface="Montserrat"/>
                <a:sym typeface="Montserrat"/>
              </a:rPr>
              <a:t> de los participantes declaran que el programa superó o cumplió con sus expectativas</a:t>
            </a:r>
            <a:endParaRPr sz="2400">
              <a:solidFill>
                <a:srgbClr val="FFFFFF"/>
              </a:solidFill>
              <a:latin typeface="Montserrat"/>
              <a:ea typeface="Montserrat"/>
              <a:cs typeface="Montserrat"/>
              <a:sym typeface="Montserrat"/>
            </a:endParaRPr>
          </a:p>
        </p:txBody>
      </p:sp>
      <p:pic>
        <p:nvPicPr>
          <p:cNvPr id="1375" name="Google Shape;1375;p22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901200" y="2007267"/>
            <a:ext cx="4102600" cy="4122500"/>
          </a:xfrm>
          <a:prstGeom prst="rect">
            <a:avLst/>
          </a:prstGeom>
          <a:noFill/>
          <a:ln>
            <a:noFill/>
          </a:ln>
        </p:spPr>
      </p:pic>
      <p:pic>
        <p:nvPicPr>
          <p:cNvPr id="1376" name="Google Shape;1376;p228"/>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766769" y="2893734"/>
            <a:ext cx="2838700" cy="1414151"/>
          </a:xfrm>
          <a:prstGeom prst="rect">
            <a:avLst/>
          </a:prstGeom>
          <a:noFill/>
          <a:ln>
            <a:noFill/>
          </a:ln>
        </p:spPr>
      </p:pic>
      <p:sp>
        <p:nvSpPr>
          <p:cNvPr id="1377" name="Google Shape;1377;p228"/>
          <p:cNvSpPr txBox="1"/>
          <p:nvPr/>
        </p:nvSpPr>
        <p:spPr>
          <a:xfrm>
            <a:off x="590945" y="403747"/>
            <a:ext cx="9954000" cy="744800"/>
          </a:xfrm>
          <a:prstGeom prst="rect">
            <a:avLst/>
          </a:prstGeom>
          <a:noFill/>
          <a:ln>
            <a:noFill/>
          </a:ln>
        </p:spPr>
        <p:txBody>
          <a:bodyPr spcFirstLastPara="1" wrap="square" lIns="35700" tIns="35700" rIns="35700" bIns="35700" anchor="ctr" anchorCtr="0">
            <a:noAutofit/>
          </a:bodyPr>
          <a:lstStyle/>
          <a:p>
            <a:pPr>
              <a:buClr>
                <a:srgbClr val="000000"/>
              </a:buClr>
              <a:buSzPts val="3200"/>
            </a:pPr>
            <a:r>
              <a:rPr lang="es" sz="4000" b="1">
                <a:latin typeface="Montserrat"/>
                <a:ea typeface="Montserrat"/>
                <a:cs typeface="Montserrat"/>
                <a:sym typeface="Montserrat"/>
              </a:rPr>
              <a:t>Resultados |</a:t>
            </a:r>
            <a:r>
              <a:rPr lang="es" sz="4267" b="1">
                <a:latin typeface="Montserrat"/>
                <a:ea typeface="Montserrat"/>
                <a:cs typeface="Montserrat"/>
                <a:sym typeface="Montserrat"/>
              </a:rPr>
              <a:t> </a:t>
            </a:r>
            <a:r>
              <a:rPr lang="es" sz="1600" i="1">
                <a:latin typeface="Montserrat"/>
                <a:ea typeface="Montserrat"/>
                <a:cs typeface="Montserrat"/>
                <a:sym typeface="Montserrat"/>
              </a:rPr>
              <a:t>Encuesta de Satisfacción</a:t>
            </a:r>
            <a:endParaRPr sz="1600" i="1">
              <a:latin typeface="Montserrat"/>
              <a:ea typeface="Montserrat"/>
              <a:cs typeface="Montserrat"/>
              <a:sym typeface="Montserrat"/>
            </a:endParaRPr>
          </a:p>
        </p:txBody>
      </p:sp>
    </p:spTree>
    <p:extLst>
      <p:ext uri="{BB962C8B-B14F-4D97-AF65-F5344CB8AC3E}">
        <p14:creationId xmlns:p14="http://schemas.microsoft.com/office/powerpoint/2010/main" val="2631192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81"/>
        <p:cNvGrpSpPr/>
        <p:nvPr/>
      </p:nvGrpSpPr>
      <p:grpSpPr>
        <a:xfrm>
          <a:off x="0" y="0"/>
          <a:ext cx="0" cy="0"/>
          <a:chOff x="0" y="0"/>
          <a:chExt cx="0" cy="0"/>
        </a:xfrm>
      </p:grpSpPr>
      <p:sp>
        <p:nvSpPr>
          <p:cNvPr id="1382" name="Google Shape;1382;p229"/>
          <p:cNvSpPr/>
          <p:nvPr/>
        </p:nvSpPr>
        <p:spPr>
          <a:xfrm>
            <a:off x="-1" y="-67"/>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sp>
        <p:nvSpPr>
          <p:cNvPr id="1383" name="Google Shape;1383;p229"/>
          <p:cNvSpPr/>
          <p:nvPr/>
        </p:nvSpPr>
        <p:spPr>
          <a:xfrm>
            <a:off x="10591572" y="-67"/>
            <a:ext cx="1084400" cy="1446000"/>
          </a:xfrm>
          <a:prstGeom prst="rect">
            <a:avLst/>
          </a:prstGeom>
          <a:solidFill>
            <a:srgbClr val="DC1E25"/>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pic>
        <p:nvPicPr>
          <p:cNvPr id="1384" name="Google Shape;1384;p229" descr="Google Shape;5818;p127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33530" y="116982"/>
            <a:ext cx="1200257" cy="1211892"/>
          </a:xfrm>
          <a:prstGeom prst="rect">
            <a:avLst/>
          </a:prstGeom>
          <a:noFill/>
          <a:ln>
            <a:noFill/>
          </a:ln>
        </p:spPr>
      </p:pic>
      <p:sp>
        <p:nvSpPr>
          <p:cNvPr id="1385" name="Google Shape;1385;p229"/>
          <p:cNvSpPr/>
          <p:nvPr/>
        </p:nvSpPr>
        <p:spPr>
          <a:xfrm>
            <a:off x="-1" y="6652000"/>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sp>
        <p:nvSpPr>
          <p:cNvPr id="1386" name="Google Shape;1386;p229"/>
          <p:cNvSpPr txBox="1"/>
          <p:nvPr/>
        </p:nvSpPr>
        <p:spPr>
          <a:xfrm>
            <a:off x="612867" y="1328867"/>
            <a:ext cx="9077600" cy="744800"/>
          </a:xfrm>
          <a:prstGeom prst="rect">
            <a:avLst/>
          </a:prstGeom>
          <a:noFill/>
          <a:ln>
            <a:noFill/>
          </a:ln>
        </p:spPr>
        <p:txBody>
          <a:bodyPr spcFirstLastPara="1" wrap="square" lIns="35700" tIns="35700" rIns="35700" bIns="35700" anchor="ctr" anchorCtr="0">
            <a:noAutofit/>
          </a:bodyPr>
          <a:lstStyle/>
          <a:p>
            <a:pPr>
              <a:buClr>
                <a:srgbClr val="000000"/>
              </a:buClr>
              <a:buSzPts val="3200"/>
            </a:pPr>
            <a:r>
              <a:rPr lang="es" sz="2133">
                <a:latin typeface="Montserrat"/>
                <a:ea typeface="Montserrat"/>
                <a:cs typeface="Montserrat"/>
                <a:sym typeface="Montserrat"/>
              </a:rPr>
              <a:t>¿Recomendaría participar en el Programa Mide lo que Importa a otra Empresa?</a:t>
            </a:r>
            <a:endParaRPr sz="2133"/>
          </a:p>
        </p:txBody>
      </p:sp>
      <p:pic>
        <p:nvPicPr>
          <p:cNvPr id="1387" name="Google Shape;1387;p22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956285" y="3061754"/>
            <a:ext cx="1274567" cy="367233"/>
          </a:xfrm>
          <a:prstGeom prst="rect">
            <a:avLst/>
          </a:prstGeom>
          <a:noFill/>
          <a:ln>
            <a:noFill/>
          </a:ln>
        </p:spPr>
      </p:pic>
      <p:sp>
        <p:nvSpPr>
          <p:cNvPr id="1388" name="Google Shape;1388;p229"/>
          <p:cNvSpPr/>
          <p:nvPr/>
        </p:nvSpPr>
        <p:spPr>
          <a:xfrm>
            <a:off x="5824567" y="4811884"/>
            <a:ext cx="5909200" cy="906000"/>
          </a:xfrm>
          <a:prstGeom prst="rect">
            <a:avLst/>
          </a:prstGeom>
          <a:solidFill>
            <a:srgbClr val="00B0BD"/>
          </a:solidFill>
          <a:ln>
            <a:noFill/>
          </a:ln>
        </p:spPr>
        <p:txBody>
          <a:bodyPr spcFirstLastPara="1" wrap="square" lIns="121900" tIns="121900" rIns="121900" bIns="121900" anchor="ctr" anchorCtr="0">
            <a:noAutofit/>
          </a:bodyPr>
          <a:lstStyle/>
          <a:p>
            <a:r>
              <a:rPr lang="es" sz="2400">
                <a:solidFill>
                  <a:srgbClr val="FFFFFF"/>
                </a:solidFill>
                <a:latin typeface="Montserrat"/>
                <a:ea typeface="Montserrat"/>
                <a:cs typeface="Montserrat"/>
                <a:sym typeface="Montserrat"/>
              </a:rPr>
              <a:t>El </a:t>
            </a:r>
            <a:r>
              <a:rPr lang="es" sz="2400" b="1">
                <a:solidFill>
                  <a:srgbClr val="FFFFFF"/>
                </a:solidFill>
                <a:latin typeface="Montserrat"/>
                <a:ea typeface="Montserrat"/>
                <a:cs typeface="Montserrat"/>
                <a:sym typeface="Montserrat"/>
              </a:rPr>
              <a:t>100%</a:t>
            </a:r>
            <a:r>
              <a:rPr lang="es" sz="2400">
                <a:solidFill>
                  <a:srgbClr val="FFFFFF"/>
                </a:solidFill>
                <a:latin typeface="Montserrat"/>
                <a:ea typeface="Montserrat"/>
                <a:cs typeface="Montserrat"/>
                <a:sym typeface="Montserrat"/>
              </a:rPr>
              <a:t> de los participantes recomendaría a otras empresas  que participen en el programa.</a:t>
            </a:r>
            <a:endParaRPr sz="2400">
              <a:solidFill>
                <a:srgbClr val="FFFFFF"/>
              </a:solidFill>
              <a:latin typeface="Montserrat"/>
              <a:ea typeface="Montserrat"/>
              <a:cs typeface="Montserrat"/>
              <a:sym typeface="Montserrat"/>
            </a:endParaRPr>
          </a:p>
        </p:txBody>
      </p:sp>
      <p:sp>
        <p:nvSpPr>
          <p:cNvPr id="1389" name="Google Shape;1389;p229"/>
          <p:cNvSpPr txBox="1"/>
          <p:nvPr/>
        </p:nvSpPr>
        <p:spPr>
          <a:xfrm>
            <a:off x="590945" y="403747"/>
            <a:ext cx="9954000" cy="744800"/>
          </a:xfrm>
          <a:prstGeom prst="rect">
            <a:avLst/>
          </a:prstGeom>
          <a:noFill/>
          <a:ln>
            <a:noFill/>
          </a:ln>
        </p:spPr>
        <p:txBody>
          <a:bodyPr spcFirstLastPara="1" wrap="square" lIns="35700" tIns="35700" rIns="35700" bIns="35700" anchor="ctr" anchorCtr="0">
            <a:noAutofit/>
          </a:bodyPr>
          <a:lstStyle/>
          <a:p>
            <a:pPr>
              <a:buClr>
                <a:srgbClr val="000000"/>
              </a:buClr>
              <a:buSzPts val="3200"/>
            </a:pPr>
            <a:r>
              <a:rPr lang="es" sz="4000" b="1">
                <a:latin typeface="Montserrat"/>
                <a:ea typeface="Montserrat"/>
                <a:cs typeface="Montserrat"/>
                <a:sym typeface="Montserrat"/>
              </a:rPr>
              <a:t>Resultados |</a:t>
            </a:r>
            <a:r>
              <a:rPr lang="es" sz="4267" b="1">
                <a:latin typeface="Montserrat"/>
                <a:ea typeface="Montserrat"/>
                <a:cs typeface="Montserrat"/>
                <a:sym typeface="Montserrat"/>
              </a:rPr>
              <a:t> </a:t>
            </a:r>
            <a:r>
              <a:rPr lang="es" sz="1600" i="1">
                <a:latin typeface="Montserrat"/>
                <a:ea typeface="Montserrat"/>
                <a:cs typeface="Montserrat"/>
                <a:sym typeface="Montserrat"/>
              </a:rPr>
              <a:t>Encuesta de Satisfacción</a:t>
            </a:r>
            <a:endParaRPr sz="1600" i="1">
              <a:latin typeface="Montserrat"/>
              <a:ea typeface="Montserrat"/>
              <a:cs typeface="Montserrat"/>
              <a:sym typeface="Montserrat"/>
            </a:endParaRPr>
          </a:p>
        </p:txBody>
      </p:sp>
      <p:pic>
        <p:nvPicPr>
          <p:cNvPr id="1390" name="Google Shape;1390;p22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12868" y="2254000"/>
            <a:ext cx="4810033" cy="4004667"/>
          </a:xfrm>
          <a:prstGeom prst="rect">
            <a:avLst/>
          </a:prstGeom>
          <a:noFill/>
          <a:ln>
            <a:noFill/>
          </a:ln>
        </p:spPr>
      </p:pic>
    </p:spTree>
    <p:extLst>
      <p:ext uri="{BB962C8B-B14F-4D97-AF65-F5344CB8AC3E}">
        <p14:creationId xmlns:p14="http://schemas.microsoft.com/office/powerpoint/2010/main" val="3119710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pic>
        <p:nvPicPr>
          <p:cNvPr id="1395" name="Google Shape;1395;p23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1396" name="Google Shape;1396;p230"/>
          <p:cNvSpPr/>
          <p:nvPr/>
        </p:nvSpPr>
        <p:spPr>
          <a:xfrm>
            <a:off x="0" y="-67"/>
            <a:ext cx="12192000" cy="6858000"/>
          </a:xfrm>
          <a:prstGeom prst="rect">
            <a:avLst/>
          </a:prstGeom>
          <a:solidFill>
            <a:srgbClr val="0097A7">
              <a:alpha val="87050"/>
            </a:srgbClr>
          </a:solidFill>
          <a:ln>
            <a:noFill/>
          </a:ln>
        </p:spPr>
        <p:txBody>
          <a:bodyPr spcFirstLastPara="1" wrap="square" lIns="121900" tIns="121900" rIns="121900" bIns="121900" anchor="ctr" anchorCtr="0">
            <a:noAutofit/>
          </a:bodyPr>
          <a:lstStyle/>
          <a:p>
            <a:endParaRPr sz="2400"/>
          </a:p>
        </p:txBody>
      </p:sp>
      <p:sp>
        <p:nvSpPr>
          <p:cNvPr id="1397" name="Google Shape;1397;p230"/>
          <p:cNvSpPr/>
          <p:nvPr/>
        </p:nvSpPr>
        <p:spPr>
          <a:xfrm>
            <a:off x="-1" y="6652000"/>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sp>
        <p:nvSpPr>
          <p:cNvPr id="1398" name="Google Shape;1398;p230"/>
          <p:cNvSpPr/>
          <p:nvPr/>
        </p:nvSpPr>
        <p:spPr>
          <a:xfrm>
            <a:off x="-1" y="-67"/>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sp>
        <p:nvSpPr>
          <p:cNvPr id="1399" name="Google Shape;1399;p230"/>
          <p:cNvSpPr/>
          <p:nvPr/>
        </p:nvSpPr>
        <p:spPr>
          <a:xfrm>
            <a:off x="10591572" y="-67"/>
            <a:ext cx="1084400" cy="1446000"/>
          </a:xfrm>
          <a:prstGeom prst="rect">
            <a:avLst/>
          </a:prstGeom>
          <a:solidFill>
            <a:srgbClr val="DC1E25"/>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pic>
        <p:nvPicPr>
          <p:cNvPr id="1400" name="Google Shape;1400;p230" descr="Google Shape;5818;p127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533530" y="116982"/>
            <a:ext cx="1200257" cy="1211892"/>
          </a:xfrm>
          <a:prstGeom prst="rect">
            <a:avLst/>
          </a:prstGeom>
          <a:noFill/>
          <a:ln>
            <a:noFill/>
          </a:ln>
        </p:spPr>
      </p:pic>
      <p:sp>
        <p:nvSpPr>
          <p:cNvPr id="1401" name="Google Shape;1401;p230"/>
          <p:cNvSpPr txBox="1"/>
          <p:nvPr/>
        </p:nvSpPr>
        <p:spPr>
          <a:xfrm>
            <a:off x="612867" y="531000"/>
            <a:ext cx="9855600" cy="744800"/>
          </a:xfrm>
          <a:prstGeom prst="rect">
            <a:avLst/>
          </a:prstGeom>
          <a:noFill/>
          <a:ln>
            <a:noFill/>
          </a:ln>
        </p:spPr>
        <p:txBody>
          <a:bodyPr spcFirstLastPara="1" wrap="square" lIns="35700" tIns="35700" rIns="35700" bIns="35700" anchor="ctr" anchorCtr="0">
            <a:noAutofit/>
          </a:bodyPr>
          <a:lstStyle/>
          <a:p>
            <a:pPr>
              <a:buClr>
                <a:srgbClr val="000000"/>
              </a:buClr>
              <a:buSzPts val="3200"/>
            </a:pPr>
            <a:r>
              <a:rPr lang="es" sz="3467" b="1">
                <a:solidFill>
                  <a:srgbClr val="FFFFFF"/>
                </a:solidFill>
                <a:latin typeface="Montserrat"/>
                <a:ea typeface="Montserrat"/>
                <a:cs typeface="Montserrat"/>
                <a:sym typeface="Montserrat"/>
              </a:rPr>
              <a:t>Testimonios</a:t>
            </a:r>
            <a:endParaRPr sz="3467">
              <a:solidFill>
                <a:srgbClr val="FFFFFF"/>
              </a:solidFill>
            </a:endParaRPr>
          </a:p>
        </p:txBody>
      </p:sp>
      <p:pic>
        <p:nvPicPr>
          <p:cNvPr id="1402" name="Google Shape;1402;p23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37962" y="1565901"/>
            <a:ext cx="999377" cy="999399"/>
          </a:xfrm>
          <a:prstGeom prst="rect">
            <a:avLst/>
          </a:prstGeom>
          <a:noFill/>
          <a:ln>
            <a:noFill/>
          </a:ln>
        </p:spPr>
      </p:pic>
      <p:cxnSp>
        <p:nvCxnSpPr>
          <p:cNvPr id="1403" name="Google Shape;1403;p230"/>
          <p:cNvCxnSpPr/>
          <p:nvPr/>
        </p:nvCxnSpPr>
        <p:spPr>
          <a:xfrm rot="10800000">
            <a:off x="1856067" y="1686200"/>
            <a:ext cx="0" cy="758800"/>
          </a:xfrm>
          <a:prstGeom prst="straightConnector1">
            <a:avLst/>
          </a:prstGeom>
          <a:noFill/>
          <a:ln w="28575" cap="flat" cmpd="sng">
            <a:solidFill>
              <a:srgbClr val="FFFFFF"/>
            </a:solidFill>
            <a:prstDash val="solid"/>
            <a:round/>
            <a:headEnd type="none" w="med" len="med"/>
            <a:tailEnd type="none" w="med" len="med"/>
          </a:ln>
        </p:spPr>
      </p:cxnSp>
      <p:pic>
        <p:nvPicPr>
          <p:cNvPr id="1404" name="Google Shape;1404;p23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37962" y="3060067"/>
            <a:ext cx="999377" cy="999399"/>
          </a:xfrm>
          <a:prstGeom prst="rect">
            <a:avLst/>
          </a:prstGeom>
          <a:noFill/>
          <a:ln>
            <a:noFill/>
          </a:ln>
        </p:spPr>
      </p:pic>
      <p:cxnSp>
        <p:nvCxnSpPr>
          <p:cNvPr id="1405" name="Google Shape;1405;p230"/>
          <p:cNvCxnSpPr/>
          <p:nvPr/>
        </p:nvCxnSpPr>
        <p:spPr>
          <a:xfrm rot="10800000">
            <a:off x="1856067" y="3180367"/>
            <a:ext cx="0" cy="758800"/>
          </a:xfrm>
          <a:prstGeom prst="straightConnector1">
            <a:avLst/>
          </a:prstGeom>
          <a:noFill/>
          <a:ln w="28575" cap="flat" cmpd="sng">
            <a:solidFill>
              <a:srgbClr val="FFFFFF"/>
            </a:solidFill>
            <a:prstDash val="solid"/>
            <a:round/>
            <a:headEnd type="none" w="med" len="med"/>
            <a:tailEnd type="none" w="med" len="med"/>
          </a:ln>
        </p:spPr>
      </p:cxnSp>
      <p:sp>
        <p:nvSpPr>
          <p:cNvPr id="1406" name="Google Shape;1406;p230"/>
          <p:cNvSpPr txBox="1"/>
          <p:nvPr/>
        </p:nvSpPr>
        <p:spPr>
          <a:xfrm>
            <a:off x="2003233" y="1407367"/>
            <a:ext cx="9672800" cy="1256800"/>
          </a:xfrm>
          <a:prstGeom prst="rect">
            <a:avLst/>
          </a:prstGeom>
          <a:noFill/>
          <a:ln>
            <a:noFill/>
          </a:ln>
        </p:spPr>
        <p:txBody>
          <a:bodyPr spcFirstLastPara="1" wrap="square" lIns="121900" tIns="121900" rIns="121900" bIns="121900" anchor="ctr" anchorCtr="0">
            <a:noAutofit/>
          </a:bodyPr>
          <a:lstStyle/>
          <a:p>
            <a:r>
              <a:rPr lang="es" sz="2400" b="1">
                <a:solidFill>
                  <a:srgbClr val="FFFFFF"/>
                </a:solidFill>
                <a:latin typeface="Montserrat"/>
                <a:ea typeface="Montserrat"/>
                <a:cs typeface="Montserrat"/>
                <a:sym typeface="Montserrat"/>
              </a:rPr>
              <a:t>Vivir y conocer la experiencia de otras organizaciones ya avanzadas en materia de sustentabilidad es también un aprendizaje muy real y palpable de programa MQI.</a:t>
            </a:r>
            <a:endParaRPr sz="2400" b="1">
              <a:solidFill>
                <a:srgbClr val="FFFFFF"/>
              </a:solidFill>
              <a:latin typeface="Montserrat"/>
              <a:ea typeface="Montserrat"/>
              <a:cs typeface="Montserrat"/>
              <a:sym typeface="Montserrat"/>
            </a:endParaRPr>
          </a:p>
        </p:txBody>
      </p:sp>
      <p:pic>
        <p:nvPicPr>
          <p:cNvPr id="1407" name="Google Shape;1407;p23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37962" y="4554234"/>
            <a:ext cx="999377" cy="999399"/>
          </a:xfrm>
          <a:prstGeom prst="rect">
            <a:avLst/>
          </a:prstGeom>
          <a:noFill/>
          <a:ln>
            <a:noFill/>
          </a:ln>
        </p:spPr>
      </p:pic>
      <p:cxnSp>
        <p:nvCxnSpPr>
          <p:cNvPr id="1408" name="Google Shape;1408;p230"/>
          <p:cNvCxnSpPr/>
          <p:nvPr/>
        </p:nvCxnSpPr>
        <p:spPr>
          <a:xfrm rot="10800000">
            <a:off x="1856067" y="4674533"/>
            <a:ext cx="0" cy="758800"/>
          </a:xfrm>
          <a:prstGeom prst="straightConnector1">
            <a:avLst/>
          </a:prstGeom>
          <a:noFill/>
          <a:ln w="28575" cap="flat" cmpd="sng">
            <a:solidFill>
              <a:srgbClr val="FFFFFF"/>
            </a:solidFill>
            <a:prstDash val="solid"/>
            <a:round/>
            <a:headEnd type="none" w="med" len="med"/>
            <a:tailEnd type="none" w="med" len="med"/>
          </a:ln>
        </p:spPr>
      </p:cxnSp>
      <p:sp>
        <p:nvSpPr>
          <p:cNvPr id="1409" name="Google Shape;1409;p230"/>
          <p:cNvSpPr txBox="1"/>
          <p:nvPr/>
        </p:nvSpPr>
        <p:spPr>
          <a:xfrm>
            <a:off x="2003233" y="2901533"/>
            <a:ext cx="9672800" cy="1256800"/>
          </a:xfrm>
          <a:prstGeom prst="rect">
            <a:avLst/>
          </a:prstGeom>
          <a:noFill/>
          <a:ln>
            <a:noFill/>
          </a:ln>
        </p:spPr>
        <p:txBody>
          <a:bodyPr spcFirstLastPara="1" wrap="square" lIns="121900" tIns="121900" rIns="121900" bIns="121900" anchor="ctr" anchorCtr="0">
            <a:noAutofit/>
          </a:bodyPr>
          <a:lstStyle/>
          <a:p>
            <a:r>
              <a:rPr lang="es" sz="2400" b="1">
                <a:solidFill>
                  <a:srgbClr val="FFFFFF"/>
                </a:solidFill>
                <a:latin typeface="Montserrat"/>
                <a:ea typeface="Montserrat"/>
                <a:cs typeface="Montserrat"/>
                <a:sym typeface="Montserrat"/>
              </a:rPr>
              <a:t>Una invitación a aterrizar ciertas ideas que a veces quedan en el aire, a hablar de políticas formales que muestran el compromiso de la empresa con la sociedad y medio ambiente.</a:t>
            </a:r>
            <a:endParaRPr sz="2400" b="1">
              <a:solidFill>
                <a:srgbClr val="FFFFFF"/>
              </a:solidFill>
              <a:latin typeface="Montserrat"/>
              <a:ea typeface="Montserrat"/>
              <a:cs typeface="Montserrat"/>
              <a:sym typeface="Montserrat"/>
            </a:endParaRPr>
          </a:p>
        </p:txBody>
      </p:sp>
      <p:sp>
        <p:nvSpPr>
          <p:cNvPr id="1410" name="Google Shape;1410;p230"/>
          <p:cNvSpPr txBox="1"/>
          <p:nvPr/>
        </p:nvSpPr>
        <p:spPr>
          <a:xfrm>
            <a:off x="2003233" y="4425533"/>
            <a:ext cx="9672800" cy="1256800"/>
          </a:xfrm>
          <a:prstGeom prst="rect">
            <a:avLst/>
          </a:prstGeom>
          <a:noFill/>
          <a:ln>
            <a:noFill/>
          </a:ln>
        </p:spPr>
        <p:txBody>
          <a:bodyPr spcFirstLastPara="1" wrap="square" lIns="121900" tIns="121900" rIns="121900" bIns="121900" anchor="ctr" anchorCtr="0">
            <a:noAutofit/>
          </a:bodyPr>
          <a:lstStyle/>
          <a:p>
            <a:r>
              <a:rPr lang="es" sz="2400" b="1">
                <a:solidFill>
                  <a:srgbClr val="FFFFFF"/>
                </a:solidFill>
                <a:latin typeface="Montserrat"/>
                <a:ea typeface="Montserrat"/>
                <a:cs typeface="Montserrat"/>
                <a:sym typeface="Montserrat"/>
              </a:rPr>
              <a:t>Conocer a detalle los 17 ODS, darnos cuenta que hay tantos detalles que obviamos y que ni siquiera lo tomamos en cuenta.</a:t>
            </a:r>
            <a:endParaRPr sz="2400" b="1">
              <a:solidFill>
                <a:srgbClr val="FFFFFF"/>
              </a:solidFill>
              <a:latin typeface="Montserrat"/>
              <a:ea typeface="Montserrat"/>
              <a:cs typeface="Montserrat"/>
              <a:sym typeface="Montserrat"/>
            </a:endParaRPr>
          </a:p>
        </p:txBody>
      </p:sp>
    </p:spTree>
    <p:extLst>
      <p:ext uri="{BB962C8B-B14F-4D97-AF65-F5344CB8AC3E}">
        <p14:creationId xmlns:p14="http://schemas.microsoft.com/office/powerpoint/2010/main" val="3963633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pic>
        <p:nvPicPr>
          <p:cNvPr id="1415" name="Google Shape;1415;p231" descr="Google Shape;5818;p127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33530" y="116982"/>
            <a:ext cx="1200257" cy="1211892"/>
          </a:xfrm>
          <a:prstGeom prst="rect">
            <a:avLst/>
          </a:prstGeom>
          <a:noFill/>
          <a:ln>
            <a:noFill/>
          </a:ln>
        </p:spPr>
      </p:pic>
      <p:sp>
        <p:nvSpPr>
          <p:cNvPr id="1416" name="Google Shape;1416;p231"/>
          <p:cNvSpPr txBox="1"/>
          <p:nvPr/>
        </p:nvSpPr>
        <p:spPr>
          <a:xfrm>
            <a:off x="60519" y="2910687"/>
            <a:ext cx="12071200" cy="1036400"/>
          </a:xfrm>
          <a:prstGeom prst="rect">
            <a:avLst/>
          </a:prstGeom>
          <a:noFill/>
          <a:ln>
            <a:noFill/>
          </a:ln>
        </p:spPr>
        <p:txBody>
          <a:bodyPr spcFirstLastPara="1" wrap="square" lIns="35700" tIns="35700" rIns="35700" bIns="35700" anchor="ctr" anchorCtr="0">
            <a:noAutofit/>
          </a:bodyPr>
          <a:lstStyle/>
          <a:p>
            <a:pPr algn="ctr">
              <a:buClr>
                <a:srgbClr val="FFFFFF"/>
              </a:buClr>
              <a:buSzPts val="4700"/>
            </a:pPr>
            <a:r>
              <a:rPr lang="es" sz="6267" b="1">
                <a:solidFill>
                  <a:srgbClr val="FFFFFF"/>
                </a:solidFill>
                <a:latin typeface="Montserrat"/>
                <a:ea typeface="Montserrat"/>
                <a:cs typeface="Montserrat"/>
                <a:sym typeface="Montserrat"/>
              </a:rPr>
              <a:t>¡BIENVENIDOS!</a:t>
            </a:r>
            <a:endParaRPr sz="1467"/>
          </a:p>
        </p:txBody>
      </p:sp>
      <p:pic>
        <p:nvPicPr>
          <p:cNvPr id="1417" name="Google Shape;1417;p23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5" y="-75"/>
            <a:ext cx="12191996" cy="6858001"/>
          </a:xfrm>
          <a:prstGeom prst="rect">
            <a:avLst/>
          </a:prstGeom>
          <a:noFill/>
          <a:ln>
            <a:noFill/>
          </a:ln>
        </p:spPr>
      </p:pic>
      <p:sp>
        <p:nvSpPr>
          <p:cNvPr id="1418" name="Google Shape;1418;p231"/>
          <p:cNvSpPr txBox="1"/>
          <p:nvPr/>
        </p:nvSpPr>
        <p:spPr>
          <a:xfrm>
            <a:off x="577451" y="2215675"/>
            <a:ext cx="11443600" cy="1460800"/>
          </a:xfrm>
          <a:prstGeom prst="rect">
            <a:avLst/>
          </a:prstGeom>
          <a:noFill/>
          <a:ln>
            <a:noFill/>
          </a:ln>
        </p:spPr>
        <p:txBody>
          <a:bodyPr spcFirstLastPara="1" wrap="square" lIns="91433" tIns="91433" rIns="91433" bIns="91433" anchor="t" anchorCtr="0">
            <a:noAutofit/>
          </a:bodyPr>
          <a:lstStyle/>
          <a:p>
            <a:pPr algn="ctr"/>
            <a:endParaRPr sz="8266" b="1">
              <a:solidFill>
                <a:srgbClr val="FFFFFF"/>
              </a:solidFill>
              <a:latin typeface="Montserrat"/>
              <a:ea typeface="Montserrat"/>
              <a:cs typeface="Montserrat"/>
              <a:sym typeface="Montserrat"/>
            </a:endParaRPr>
          </a:p>
        </p:txBody>
      </p:sp>
      <p:sp>
        <p:nvSpPr>
          <p:cNvPr id="1419" name="Google Shape;1419;p231"/>
          <p:cNvSpPr txBox="1"/>
          <p:nvPr/>
        </p:nvSpPr>
        <p:spPr>
          <a:xfrm>
            <a:off x="1888067" y="812000"/>
            <a:ext cx="10854400" cy="744800"/>
          </a:xfrm>
          <a:prstGeom prst="rect">
            <a:avLst/>
          </a:prstGeom>
          <a:noFill/>
          <a:ln>
            <a:noFill/>
          </a:ln>
        </p:spPr>
        <p:txBody>
          <a:bodyPr spcFirstLastPara="1" wrap="square" lIns="35700" tIns="35700" rIns="35700" bIns="35700" anchor="ctr" anchorCtr="0">
            <a:noAutofit/>
          </a:bodyPr>
          <a:lstStyle/>
          <a:p>
            <a:pPr>
              <a:buClr>
                <a:srgbClr val="000000"/>
              </a:buClr>
              <a:buSzPts val="3200"/>
            </a:pPr>
            <a:r>
              <a:rPr lang="es" sz="5467" b="1">
                <a:solidFill>
                  <a:srgbClr val="FFFFFF"/>
                </a:solidFill>
                <a:latin typeface="Montserrat"/>
                <a:ea typeface="Montserrat"/>
                <a:cs typeface="Montserrat"/>
                <a:sym typeface="Montserrat"/>
              </a:rPr>
              <a:t>¡Gracias por ser parte!</a:t>
            </a:r>
            <a:endParaRPr sz="5467" b="1">
              <a:solidFill>
                <a:srgbClr val="FFFFFF"/>
              </a:solidFill>
              <a:latin typeface="Montserrat"/>
              <a:ea typeface="Montserrat"/>
              <a:cs typeface="Montserrat"/>
              <a:sym typeface="Montserrat"/>
            </a:endParaRPr>
          </a:p>
        </p:txBody>
      </p:sp>
      <p:pic>
        <p:nvPicPr>
          <p:cNvPr id="1420" name="Google Shape;1420;p23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05967" y="1791033"/>
            <a:ext cx="5637799" cy="3484419"/>
          </a:xfrm>
          <a:prstGeom prst="rect">
            <a:avLst/>
          </a:prstGeom>
          <a:noFill/>
          <a:ln>
            <a:noFill/>
          </a:ln>
        </p:spPr>
      </p:pic>
      <p:pic>
        <p:nvPicPr>
          <p:cNvPr id="1421" name="Google Shape;1421;p231"/>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096001" y="1742167"/>
            <a:ext cx="5637799" cy="3484435"/>
          </a:xfrm>
          <a:prstGeom prst="rect">
            <a:avLst/>
          </a:prstGeom>
          <a:noFill/>
          <a:ln>
            <a:noFill/>
          </a:ln>
        </p:spPr>
      </p:pic>
      <p:pic>
        <p:nvPicPr>
          <p:cNvPr id="1422" name="Google Shape;1422;p231"/>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164268" y="5531401"/>
            <a:ext cx="1200265" cy="1211700"/>
          </a:xfrm>
          <a:prstGeom prst="rect">
            <a:avLst/>
          </a:prstGeom>
          <a:noFill/>
          <a:ln>
            <a:noFill/>
          </a:ln>
        </p:spPr>
      </p:pic>
      <p:pic>
        <p:nvPicPr>
          <p:cNvPr id="1423" name="Google Shape;1423;p231"/>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5559267" y="5513567"/>
            <a:ext cx="3085151" cy="1036400"/>
          </a:xfrm>
          <a:prstGeom prst="rect">
            <a:avLst/>
          </a:prstGeom>
          <a:noFill/>
          <a:ln>
            <a:noFill/>
          </a:ln>
        </p:spPr>
      </p:pic>
    </p:spTree>
    <p:extLst>
      <p:ext uri="{BB962C8B-B14F-4D97-AF65-F5344CB8AC3E}">
        <p14:creationId xmlns:p14="http://schemas.microsoft.com/office/powerpoint/2010/main" val="3349469707"/>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27"/>
        <p:cNvGrpSpPr/>
        <p:nvPr/>
      </p:nvGrpSpPr>
      <p:grpSpPr>
        <a:xfrm>
          <a:off x="0" y="0"/>
          <a:ext cx="0" cy="0"/>
          <a:chOff x="0" y="0"/>
          <a:chExt cx="0" cy="0"/>
        </a:xfrm>
      </p:grpSpPr>
      <p:sp>
        <p:nvSpPr>
          <p:cNvPr id="1428" name="Google Shape;1428;p232"/>
          <p:cNvSpPr/>
          <p:nvPr/>
        </p:nvSpPr>
        <p:spPr>
          <a:xfrm>
            <a:off x="-1" y="-67"/>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sp>
        <p:nvSpPr>
          <p:cNvPr id="1429" name="Google Shape;1429;p232"/>
          <p:cNvSpPr/>
          <p:nvPr/>
        </p:nvSpPr>
        <p:spPr>
          <a:xfrm>
            <a:off x="10591572" y="-67"/>
            <a:ext cx="1084400" cy="1446000"/>
          </a:xfrm>
          <a:prstGeom prst="rect">
            <a:avLst/>
          </a:prstGeom>
          <a:solidFill>
            <a:srgbClr val="DC1E25"/>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pic>
        <p:nvPicPr>
          <p:cNvPr id="1430" name="Google Shape;1430;p232" descr="Google Shape;5818;p127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33530" y="116982"/>
            <a:ext cx="1200257" cy="1211892"/>
          </a:xfrm>
          <a:prstGeom prst="rect">
            <a:avLst/>
          </a:prstGeom>
          <a:noFill/>
          <a:ln>
            <a:noFill/>
          </a:ln>
        </p:spPr>
      </p:pic>
      <p:sp>
        <p:nvSpPr>
          <p:cNvPr id="1431" name="Google Shape;1431;p232"/>
          <p:cNvSpPr/>
          <p:nvPr/>
        </p:nvSpPr>
        <p:spPr>
          <a:xfrm>
            <a:off x="-1" y="6652000"/>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grpSp>
        <p:nvGrpSpPr>
          <p:cNvPr id="1432" name="Google Shape;1432;p232"/>
          <p:cNvGrpSpPr/>
          <p:nvPr/>
        </p:nvGrpSpPr>
        <p:grpSpPr>
          <a:xfrm>
            <a:off x="3233530" y="1880604"/>
            <a:ext cx="8620033" cy="4175691"/>
            <a:chOff x="419073" y="1593925"/>
            <a:chExt cx="8113736" cy="5002026"/>
          </a:xfrm>
        </p:grpSpPr>
        <p:cxnSp>
          <p:nvCxnSpPr>
            <p:cNvPr id="1433" name="Google Shape;1433;p232"/>
            <p:cNvCxnSpPr/>
            <p:nvPr/>
          </p:nvCxnSpPr>
          <p:spPr>
            <a:xfrm>
              <a:off x="2318761" y="1628851"/>
              <a:ext cx="10200" cy="4967100"/>
            </a:xfrm>
            <a:prstGeom prst="straightConnector1">
              <a:avLst/>
            </a:prstGeom>
            <a:noFill/>
            <a:ln w="34925" cap="flat" cmpd="sng">
              <a:solidFill>
                <a:srgbClr val="DAEEF3"/>
              </a:solidFill>
              <a:prstDash val="dot"/>
              <a:round/>
              <a:headEnd type="none" w="sm" len="sm"/>
              <a:tailEnd type="none" w="sm" len="sm"/>
            </a:ln>
          </p:spPr>
        </p:cxnSp>
        <p:cxnSp>
          <p:nvCxnSpPr>
            <p:cNvPr id="1434" name="Google Shape;1434;p232"/>
            <p:cNvCxnSpPr/>
            <p:nvPr/>
          </p:nvCxnSpPr>
          <p:spPr>
            <a:xfrm>
              <a:off x="4387466" y="1628851"/>
              <a:ext cx="39600" cy="4967100"/>
            </a:xfrm>
            <a:prstGeom prst="straightConnector1">
              <a:avLst/>
            </a:prstGeom>
            <a:noFill/>
            <a:ln w="34925" cap="flat" cmpd="sng">
              <a:solidFill>
                <a:srgbClr val="DAEEF3"/>
              </a:solidFill>
              <a:prstDash val="dot"/>
              <a:round/>
              <a:headEnd type="none" w="sm" len="sm"/>
              <a:tailEnd type="none" w="sm" len="sm"/>
            </a:ln>
          </p:spPr>
        </p:cxnSp>
        <p:sp>
          <p:nvSpPr>
            <p:cNvPr id="1435" name="Google Shape;1435;p232"/>
            <p:cNvSpPr/>
            <p:nvPr/>
          </p:nvSpPr>
          <p:spPr>
            <a:xfrm>
              <a:off x="419073" y="2517813"/>
              <a:ext cx="3892200" cy="500100"/>
            </a:xfrm>
            <a:prstGeom prst="roundRect">
              <a:avLst>
                <a:gd name="adj" fmla="val 16667"/>
              </a:avLst>
            </a:prstGeom>
            <a:solidFill>
              <a:srgbClr val="DAEEF3"/>
            </a:solidFill>
            <a:ln>
              <a:noFill/>
            </a:ln>
          </p:spPr>
          <p:txBody>
            <a:bodyPr spcFirstLastPara="1" wrap="square" lIns="121900" tIns="60933" rIns="121900" bIns="60933" anchor="ctr" anchorCtr="0">
              <a:noAutofit/>
            </a:bodyPr>
            <a:lstStyle/>
            <a:p>
              <a:pPr algn="ctr"/>
              <a:r>
                <a:rPr lang="es" sz="1067" b="1">
                  <a:solidFill>
                    <a:srgbClr val="404040"/>
                  </a:solidFill>
                  <a:latin typeface="Montserrat"/>
                  <a:ea typeface="Montserrat"/>
                  <a:cs typeface="Montserrat"/>
                  <a:sym typeface="Montserrat"/>
                </a:rPr>
                <a:t>Promoción</a:t>
              </a:r>
              <a:r>
                <a:rPr lang="es" sz="1067">
                  <a:solidFill>
                    <a:srgbClr val="404040"/>
                  </a:solidFill>
                  <a:latin typeface="Montserrat"/>
                  <a:ea typeface="Montserrat"/>
                  <a:cs typeface="Montserrat"/>
                  <a:sym typeface="Montserrat"/>
                </a:rPr>
                <a:t> de oferta de valor país y/o oportunidades de inversión multisectoriales</a:t>
              </a:r>
              <a:endParaRPr sz="2400">
                <a:latin typeface="Montserrat"/>
                <a:ea typeface="Montserrat"/>
                <a:cs typeface="Montserrat"/>
                <a:sym typeface="Montserrat"/>
              </a:endParaRPr>
            </a:p>
          </p:txBody>
        </p:sp>
        <p:sp>
          <p:nvSpPr>
            <p:cNvPr id="1436" name="Google Shape;1436;p232"/>
            <p:cNvSpPr/>
            <p:nvPr/>
          </p:nvSpPr>
          <p:spPr>
            <a:xfrm>
              <a:off x="2442598" y="4079913"/>
              <a:ext cx="5966400" cy="246000"/>
            </a:xfrm>
            <a:prstGeom prst="roundRect">
              <a:avLst>
                <a:gd name="adj" fmla="val 16667"/>
              </a:avLst>
            </a:prstGeom>
            <a:solidFill>
              <a:srgbClr val="DAEEF3"/>
            </a:solidFill>
            <a:ln>
              <a:noFill/>
            </a:ln>
          </p:spPr>
          <p:txBody>
            <a:bodyPr spcFirstLastPara="1" wrap="square" lIns="121900" tIns="60933" rIns="121900" bIns="60933" anchor="ctr" anchorCtr="0">
              <a:noAutofit/>
            </a:bodyPr>
            <a:lstStyle/>
            <a:p>
              <a:pPr algn="ctr"/>
              <a:r>
                <a:rPr lang="es" sz="1067">
                  <a:solidFill>
                    <a:srgbClr val="404040"/>
                  </a:solidFill>
                  <a:latin typeface="Montserrat"/>
                  <a:ea typeface="Montserrat"/>
                  <a:cs typeface="Montserrat"/>
                  <a:sym typeface="Montserrat"/>
                </a:rPr>
                <a:t>Visitas a </a:t>
              </a:r>
              <a:r>
                <a:rPr lang="es" sz="1067" b="1">
                  <a:solidFill>
                    <a:srgbClr val="404040"/>
                  </a:solidFill>
                  <a:latin typeface="Montserrat"/>
                  <a:ea typeface="Montserrat"/>
                  <a:cs typeface="Montserrat"/>
                  <a:sym typeface="Montserrat"/>
                </a:rPr>
                <a:t>terreno</a:t>
              </a:r>
              <a:endParaRPr sz="2400">
                <a:latin typeface="Montserrat"/>
                <a:ea typeface="Montserrat"/>
                <a:cs typeface="Montserrat"/>
                <a:sym typeface="Montserrat"/>
              </a:endParaRPr>
            </a:p>
          </p:txBody>
        </p:sp>
        <p:sp>
          <p:nvSpPr>
            <p:cNvPr id="1437" name="Google Shape;1437;p232"/>
            <p:cNvSpPr/>
            <p:nvPr/>
          </p:nvSpPr>
          <p:spPr>
            <a:xfrm>
              <a:off x="2433072" y="3744956"/>
              <a:ext cx="5976000" cy="249300"/>
            </a:xfrm>
            <a:prstGeom prst="roundRect">
              <a:avLst>
                <a:gd name="adj" fmla="val 16667"/>
              </a:avLst>
            </a:prstGeom>
            <a:solidFill>
              <a:srgbClr val="DAEEF3"/>
            </a:solidFill>
            <a:ln>
              <a:noFill/>
            </a:ln>
          </p:spPr>
          <p:txBody>
            <a:bodyPr spcFirstLastPara="1" wrap="square" lIns="121900" tIns="60933" rIns="121900" bIns="60933" anchor="ctr" anchorCtr="0">
              <a:noAutofit/>
            </a:bodyPr>
            <a:lstStyle/>
            <a:p>
              <a:pPr algn="ctr"/>
              <a:r>
                <a:rPr lang="es" sz="1067">
                  <a:solidFill>
                    <a:srgbClr val="404040"/>
                  </a:solidFill>
                  <a:latin typeface="Montserrat"/>
                  <a:ea typeface="Montserrat"/>
                  <a:cs typeface="Montserrat"/>
                  <a:sym typeface="Montserrat"/>
                </a:rPr>
                <a:t>Agenda de </a:t>
              </a:r>
              <a:r>
                <a:rPr lang="es" sz="1067" b="1">
                  <a:solidFill>
                    <a:srgbClr val="404040"/>
                  </a:solidFill>
                  <a:latin typeface="Montserrat"/>
                  <a:ea typeface="Montserrat"/>
                  <a:cs typeface="Montserrat"/>
                  <a:sym typeface="Montserrat"/>
                </a:rPr>
                <a:t>reuniones </a:t>
              </a:r>
              <a:r>
                <a:rPr lang="es" sz="1067">
                  <a:solidFill>
                    <a:srgbClr val="404040"/>
                  </a:solidFill>
                  <a:latin typeface="Montserrat"/>
                  <a:ea typeface="Montserrat"/>
                  <a:cs typeface="Montserrat"/>
                  <a:sym typeface="Montserrat"/>
                </a:rPr>
                <a:t>y</a:t>
              </a:r>
              <a:r>
                <a:rPr lang="es" sz="1067" b="1">
                  <a:solidFill>
                    <a:srgbClr val="404040"/>
                  </a:solidFill>
                  <a:latin typeface="Montserrat"/>
                  <a:ea typeface="Montserrat"/>
                  <a:cs typeface="Montserrat"/>
                  <a:sym typeface="Montserrat"/>
                </a:rPr>
                <a:t> contactos</a:t>
              </a:r>
              <a:endParaRPr sz="2400">
                <a:latin typeface="Montserrat"/>
                <a:ea typeface="Montserrat"/>
                <a:cs typeface="Montserrat"/>
                <a:sym typeface="Montserrat"/>
              </a:endParaRPr>
            </a:p>
          </p:txBody>
        </p:sp>
        <p:sp>
          <p:nvSpPr>
            <p:cNvPr id="1438" name="Google Shape;1438;p232"/>
            <p:cNvSpPr/>
            <p:nvPr/>
          </p:nvSpPr>
          <p:spPr>
            <a:xfrm>
              <a:off x="419075" y="3094081"/>
              <a:ext cx="7989900" cy="271500"/>
            </a:xfrm>
            <a:prstGeom prst="roundRect">
              <a:avLst>
                <a:gd name="adj" fmla="val 16667"/>
              </a:avLst>
            </a:prstGeom>
            <a:solidFill>
              <a:srgbClr val="DAEEF3"/>
            </a:solidFill>
            <a:ln>
              <a:noFill/>
            </a:ln>
          </p:spPr>
          <p:txBody>
            <a:bodyPr spcFirstLastPara="1" wrap="square" lIns="121900" tIns="60933" rIns="121900" bIns="60933" anchor="ctr" anchorCtr="0">
              <a:noAutofit/>
            </a:bodyPr>
            <a:lstStyle/>
            <a:p>
              <a:pPr algn="ctr"/>
              <a:r>
                <a:rPr lang="es" sz="1067">
                  <a:solidFill>
                    <a:srgbClr val="404040"/>
                  </a:solidFill>
                  <a:latin typeface="Montserrat"/>
                  <a:ea typeface="Montserrat"/>
                  <a:cs typeface="Montserrat"/>
                  <a:sym typeface="Montserrat"/>
                </a:rPr>
                <a:t>Asesoría </a:t>
              </a:r>
              <a:r>
                <a:rPr lang="es" sz="1067" b="1">
                  <a:solidFill>
                    <a:srgbClr val="404040"/>
                  </a:solidFill>
                  <a:latin typeface="Montserrat"/>
                  <a:ea typeface="Montserrat"/>
                  <a:cs typeface="Montserrat"/>
                  <a:sym typeface="Montserrat"/>
                </a:rPr>
                <a:t>legal y temas regulatorios</a:t>
              </a:r>
              <a:endParaRPr sz="2400">
                <a:latin typeface="Montserrat"/>
                <a:ea typeface="Montserrat"/>
                <a:cs typeface="Montserrat"/>
                <a:sym typeface="Montserrat"/>
              </a:endParaRPr>
            </a:p>
          </p:txBody>
        </p:sp>
        <p:sp>
          <p:nvSpPr>
            <p:cNvPr id="1439" name="Google Shape;1439;p232"/>
            <p:cNvSpPr/>
            <p:nvPr/>
          </p:nvSpPr>
          <p:spPr>
            <a:xfrm>
              <a:off x="2433072" y="4392647"/>
              <a:ext cx="5976000" cy="252300"/>
            </a:xfrm>
            <a:prstGeom prst="roundRect">
              <a:avLst>
                <a:gd name="adj" fmla="val 16667"/>
              </a:avLst>
            </a:prstGeom>
            <a:solidFill>
              <a:srgbClr val="DAEEF3"/>
            </a:solidFill>
            <a:ln>
              <a:noFill/>
            </a:ln>
          </p:spPr>
          <p:txBody>
            <a:bodyPr spcFirstLastPara="1" wrap="square" lIns="121900" tIns="60933" rIns="121900" bIns="60933" anchor="ctr" anchorCtr="0">
              <a:noAutofit/>
            </a:bodyPr>
            <a:lstStyle/>
            <a:p>
              <a:pPr algn="ctr"/>
              <a:r>
                <a:rPr lang="es" sz="1067">
                  <a:solidFill>
                    <a:srgbClr val="404040"/>
                  </a:solidFill>
                  <a:latin typeface="Montserrat"/>
                  <a:ea typeface="Montserrat"/>
                  <a:cs typeface="Montserrat"/>
                  <a:sym typeface="Montserrat"/>
                </a:rPr>
                <a:t>Asesoría para </a:t>
              </a:r>
              <a:r>
                <a:rPr lang="es" sz="1067" b="1">
                  <a:solidFill>
                    <a:srgbClr val="404040"/>
                  </a:solidFill>
                  <a:latin typeface="Montserrat"/>
                  <a:ea typeface="Montserrat"/>
                  <a:cs typeface="Montserrat"/>
                  <a:sym typeface="Montserrat"/>
                </a:rPr>
                <a:t>postulación</a:t>
              </a:r>
              <a:r>
                <a:rPr lang="es" sz="1067">
                  <a:solidFill>
                    <a:srgbClr val="404040"/>
                  </a:solidFill>
                  <a:latin typeface="Montserrat"/>
                  <a:ea typeface="Montserrat"/>
                  <a:cs typeface="Montserrat"/>
                  <a:sym typeface="Montserrat"/>
                </a:rPr>
                <a:t> a incentivos públicos</a:t>
              </a:r>
              <a:endParaRPr sz="2400">
                <a:latin typeface="Montserrat"/>
                <a:ea typeface="Montserrat"/>
                <a:cs typeface="Montserrat"/>
                <a:sym typeface="Montserrat"/>
              </a:endParaRPr>
            </a:p>
          </p:txBody>
        </p:sp>
        <p:sp>
          <p:nvSpPr>
            <p:cNvPr id="1440" name="Google Shape;1440;p232"/>
            <p:cNvSpPr/>
            <p:nvPr/>
          </p:nvSpPr>
          <p:spPr>
            <a:xfrm>
              <a:off x="2433071" y="3436981"/>
              <a:ext cx="5976000" cy="244500"/>
            </a:xfrm>
            <a:prstGeom prst="roundRect">
              <a:avLst>
                <a:gd name="adj" fmla="val 16667"/>
              </a:avLst>
            </a:prstGeom>
            <a:solidFill>
              <a:srgbClr val="DAEEF3"/>
            </a:solidFill>
            <a:ln>
              <a:noFill/>
            </a:ln>
          </p:spPr>
          <p:txBody>
            <a:bodyPr spcFirstLastPara="1" wrap="square" lIns="121900" tIns="60933" rIns="121900" bIns="60933" anchor="ctr" anchorCtr="0">
              <a:noAutofit/>
            </a:bodyPr>
            <a:lstStyle/>
            <a:p>
              <a:pPr algn="ctr"/>
              <a:r>
                <a:rPr lang="es" sz="1067" b="1">
                  <a:solidFill>
                    <a:srgbClr val="404040"/>
                  </a:solidFill>
                  <a:latin typeface="Montserrat"/>
                  <a:ea typeface="Montserrat"/>
                  <a:cs typeface="Montserrat"/>
                  <a:sym typeface="Montserrat"/>
                </a:rPr>
                <a:t>Asesoría sectorial </a:t>
              </a:r>
              <a:r>
                <a:rPr lang="es" sz="1067">
                  <a:solidFill>
                    <a:srgbClr val="404040"/>
                  </a:solidFill>
                  <a:latin typeface="Montserrat"/>
                  <a:ea typeface="Montserrat"/>
                  <a:cs typeface="Montserrat"/>
                  <a:sym typeface="Montserrat"/>
                </a:rPr>
                <a:t>especializada</a:t>
              </a:r>
              <a:endParaRPr sz="1067" b="1">
                <a:solidFill>
                  <a:srgbClr val="404040"/>
                </a:solidFill>
                <a:latin typeface="Montserrat"/>
                <a:ea typeface="Montserrat"/>
                <a:cs typeface="Montserrat"/>
                <a:sym typeface="Montserrat"/>
              </a:endParaRPr>
            </a:p>
          </p:txBody>
        </p:sp>
        <p:sp>
          <p:nvSpPr>
            <p:cNvPr id="1441" name="Google Shape;1441;p232"/>
            <p:cNvSpPr/>
            <p:nvPr/>
          </p:nvSpPr>
          <p:spPr>
            <a:xfrm>
              <a:off x="4511302" y="4719667"/>
              <a:ext cx="3897600" cy="292200"/>
            </a:xfrm>
            <a:prstGeom prst="roundRect">
              <a:avLst>
                <a:gd name="adj" fmla="val 16667"/>
              </a:avLst>
            </a:prstGeom>
            <a:solidFill>
              <a:srgbClr val="B6DDE7"/>
            </a:solidFill>
            <a:ln>
              <a:noFill/>
            </a:ln>
          </p:spPr>
          <p:txBody>
            <a:bodyPr spcFirstLastPara="1" wrap="square" lIns="121900" tIns="60933" rIns="121900" bIns="60933" anchor="ctr" anchorCtr="0">
              <a:noAutofit/>
            </a:bodyPr>
            <a:lstStyle/>
            <a:p>
              <a:pPr algn="ctr"/>
              <a:r>
                <a:rPr lang="es" sz="1067">
                  <a:solidFill>
                    <a:srgbClr val="404040"/>
                  </a:solidFill>
                  <a:latin typeface="Montserrat"/>
                  <a:ea typeface="Montserrat"/>
                  <a:cs typeface="Montserrat"/>
                  <a:sym typeface="Montserrat"/>
                </a:rPr>
                <a:t>Gestión de </a:t>
              </a:r>
              <a:r>
                <a:rPr lang="es" sz="1067" b="1">
                  <a:solidFill>
                    <a:srgbClr val="404040"/>
                  </a:solidFill>
                  <a:latin typeface="Montserrat"/>
                  <a:ea typeface="Montserrat"/>
                  <a:cs typeface="Montserrat"/>
                  <a:sym typeface="Montserrat"/>
                </a:rPr>
                <a:t>desafíos asociados al negocio</a:t>
              </a:r>
              <a:endParaRPr sz="2400">
                <a:latin typeface="Montserrat"/>
                <a:ea typeface="Montserrat"/>
                <a:cs typeface="Montserrat"/>
                <a:sym typeface="Montserrat"/>
              </a:endParaRPr>
            </a:p>
          </p:txBody>
        </p:sp>
        <p:sp>
          <p:nvSpPr>
            <p:cNvPr id="1442" name="Google Shape;1442;p232"/>
            <p:cNvSpPr/>
            <p:nvPr/>
          </p:nvSpPr>
          <p:spPr>
            <a:xfrm>
              <a:off x="4520828" y="5091136"/>
              <a:ext cx="3888000" cy="282600"/>
            </a:xfrm>
            <a:prstGeom prst="roundRect">
              <a:avLst>
                <a:gd name="adj" fmla="val 16667"/>
              </a:avLst>
            </a:prstGeom>
            <a:solidFill>
              <a:srgbClr val="B6DDE7"/>
            </a:solidFill>
            <a:ln>
              <a:noFill/>
            </a:ln>
          </p:spPr>
          <p:txBody>
            <a:bodyPr spcFirstLastPara="1" wrap="square" lIns="121900" tIns="60933" rIns="121900" bIns="60933" anchor="ctr" anchorCtr="0">
              <a:noAutofit/>
            </a:bodyPr>
            <a:lstStyle/>
            <a:p>
              <a:pPr algn="ctr"/>
              <a:r>
                <a:rPr lang="es" sz="1067">
                  <a:solidFill>
                    <a:srgbClr val="404040"/>
                  </a:solidFill>
                  <a:latin typeface="Montserrat"/>
                  <a:ea typeface="Montserrat"/>
                  <a:cs typeface="Montserrat"/>
                  <a:sym typeface="Montserrat"/>
                </a:rPr>
                <a:t>Gestión de </a:t>
              </a:r>
              <a:r>
                <a:rPr lang="es" sz="1067" b="1">
                  <a:solidFill>
                    <a:srgbClr val="404040"/>
                  </a:solidFill>
                  <a:latin typeface="Montserrat"/>
                  <a:ea typeface="Montserrat"/>
                  <a:cs typeface="Montserrat"/>
                  <a:sym typeface="Montserrat"/>
                </a:rPr>
                <a:t>medios</a:t>
              </a:r>
              <a:endParaRPr sz="2400">
                <a:latin typeface="Montserrat"/>
                <a:ea typeface="Montserrat"/>
                <a:cs typeface="Montserrat"/>
                <a:sym typeface="Montserrat"/>
              </a:endParaRPr>
            </a:p>
          </p:txBody>
        </p:sp>
        <p:sp>
          <p:nvSpPr>
            <p:cNvPr id="1443" name="Google Shape;1443;p232"/>
            <p:cNvSpPr/>
            <p:nvPr/>
          </p:nvSpPr>
          <p:spPr>
            <a:xfrm>
              <a:off x="4530354" y="5453081"/>
              <a:ext cx="3878700" cy="266700"/>
            </a:xfrm>
            <a:prstGeom prst="roundRect">
              <a:avLst>
                <a:gd name="adj" fmla="val 16667"/>
              </a:avLst>
            </a:prstGeom>
            <a:solidFill>
              <a:srgbClr val="B6DDE7"/>
            </a:solidFill>
            <a:ln>
              <a:noFill/>
            </a:ln>
          </p:spPr>
          <p:txBody>
            <a:bodyPr spcFirstLastPara="1" wrap="square" lIns="121900" tIns="60933" rIns="121900" bIns="60933" anchor="ctr" anchorCtr="0">
              <a:noAutofit/>
            </a:bodyPr>
            <a:lstStyle/>
            <a:p>
              <a:pPr algn="ctr"/>
              <a:r>
                <a:rPr lang="es" sz="1067" b="1">
                  <a:solidFill>
                    <a:srgbClr val="404040"/>
                  </a:solidFill>
                  <a:latin typeface="Montserrat"/>
                  <a:ea typeface="Montserrat"/>
                  <a:cs typeface="Montserrat"/>
                  <a:sym typeface="Montserrat"/>
                </a:rPr>
                <a:t>Línea directa</a:t>
              </a:r>
              <a:r>
                <a:rPr lang="es" sz="1067">
                  <a:solidFill>
                    <a:srgbClr val="404040"/>
                  </a:solidFill>
                  <a:latin typeface="Montserrat"/>
                  <a:ea typeface="Montserrat"/>
                  <a:cs typeface="Montserrat"/>
                  <a:sym typeface="Montserrat"/>
                </a:rPr>
                <a:t> al inversionista</a:t>
              </a:r>
              <a:endParaRPr sz="1067" b="1">
                <a:solidFill>
                  <a:srgbClr val="404040"/>
                </a:solidFill>
                <a:latin typeface="Montserrat"/>
                <a:ea typeface="Montserrat"/>
                <a:cs typeface="Montserrat"/>
                <a:sym typeface="Montserrat"/>
              </a:endParaRPr>
            </a:p>
          </p:txBody>
        </p:sp>
        <p:sp>
          <p:nvSpPr>
            <p:cNvPr id="1444" name="Google Shape;1444;p232"/>
            <p:cNvSpPr/>
            <p:nvPr/>
          </p:nvSpPr>
          <p:spPr>
            <a:xfrm>
              <a:off x="4530354" y="5802326"/>
              <a:ext cx="3878700" cy="276300"/>
            </a:xfrm>
            <a:prstGeom prst="roundRect">
              <a:avLst>
                <a:gd name="adj" fmla="val 16667"/>
              </a:avLst>
            </a:prstGeom>
            <a:solidFill>
              <a:srgbClr val="B6DDE7"/>
            </a:solidFill>
            <a:ln>
              <a:noFill/>
            </a:ln>
          </p:spPr>
          <p:txBody>
            <a:bodyPr spcFirstLastPara="1" wrap="square" lIns="121900" tIns="60933" rIns="121900" bIns="60933" anchor="ctr" anchorCtr="0">
              <a:noAutofit/>
            </a:bodyPr>
            <a:lstStyle/>
            <a:p>
              <a:pPr algn="ctr"/>
              <a:r>
                <a:rPr lang="es" sz="1067">
                  <a:solidFill>
                    <a:srgbClr val="404040"/>
                  </a:solidFill>
                  <a:latin typeface="Montserrat"/>
                  <a:ea typeface="Montserrat"/>
                  <a:cs typeface="Montserrat"/>
                  <a:sym typeface="Montserrat"/>
                </a:rPr>
                <a:t>Conexión con el </a:t>
              </a:r>
              <a:r>
                <a:rPr lang="es" sz="1067" b="1">
                  <a:solidFill>
                    <a:srgbClr val="404040"/>
                  </a:solidFill>
                  <a:latin typeface="Montserrat"/>
                  <a:ea typeface="Montserrat"/>
                  <a:cs typeface="Montserrat"/>
                  <a:sym typeface="Montserrat"/>
                </a:rPr>
                <a:t>ecosistema</a:t>
              </a:r>
              <a:endParaRPr sz="2400">
                <a:latin typeface="Montserrat"/>
                <a:ea typeface="Montserrat"/>
                <a:cs typeface="Montserrat"/>
                <a:sym typeface="Montserrat"/>
              </a:endParaRPr>
            </a:p>
          </p:txBody>
        </p:sp>
        <p:sp>
          <p:nvSpPr>
            <p:cNvPr id="1445" name="Google Shape;1445;p232"/>
            <p:cNvSpPr/>
            <p:nvPr/>
          </p:nvSpPr>
          <p:spPr>
            <a:xfrm>
              <a:off x="6592709" y="6159508"/>
              <a:ext cx="1816200" cy="388800"/>
            </a:xfrm>
            <a:prstGeom prst="roundRect">
              <a:avLst>
                <a:gd name="adj" fmla="val 16667"/>
              </a:avLst>
            </a:prstGeom>
            <a:solidFill>
              <a:srgbClr val="B6DDE7"/>
            </a:solidFill>
            <a:ln>
              <a:noFill/>
            </a:ln>
          </p:spPr>
          <p:txBody>
            <a:bodyPr spcFirstLastPara="1" wrap="square" lIns="121900" tIns="60933" rIns="121900" bIns="60933" anchor="ctr" anchorCtr="0">
              <a:noAutofit/>
            </a:bodyPr>
            <a:lstStyle/>
            <a:p>
              <a:pPr algn="ctr"/>
              <a:r>
                <a:rPr lang="es" sz="1067">
                  <a:solidFill>
                    <a:srgbClr val="404040"/>
                  </a:solidFill>
                  <a:latin typeface="Montserrat"/>
                  <a:ea typeface="Montserrat"/>
                  <a:cs typeface="Montserrat"/>
                  <a:sym typeface="Montserrat"/>
                </a:rPr>
                <a:t>Apoyo a Iniciativas de </a:t>
              </a:r>
              <a:r>
                <a:rPr lang="es" sz="1067" b="1">
                  <a:solidFill>
                    <a:srgbClr val="404040"/>
                  </a:solidFill>
                  <a:latin typeface="Montserrat"/>
                  <a:ea typeface="Montserrat"/>
                  <a:cs typeface="Montserrat"/>
                  <a:sym typeface="Montserrat"/>
                </a:rPr>
                <a:t>desarrollo sostenible</a:t>
              </a:r>
              <a:endParaRPr sz="2400">
                <a:latin typeface="Montserrat"/>
                <a:ea typeface="Montserrat"/>
                <a:cs typeface="Montserrat"/>
                <a:sym typeface="Montserrat"/>
              </a:endParaRPr>
            </a:p>
          </p:txBody>
        </p:sp>
        <p:sp>
          <p:nvSpPr>
            <p:cNvPr id="1446" name="Google Shape;1446;p232"/>
            <p:cNvSpPr/>
            <p:nvPr/>
          </p:nvSpPr>
          <p:spPr>
            <a:xfrm>
              <a:off x="6592709" y="1608216"/>
              <a:ext cx="1940100" cy="846000"/>
            </a:xfrm>
            <a:prstGeom prst="roundRect">
              <a:avLst>
                <a:gd name="adj" fmla="val 16667"/>
              </a:avLst>
            </a:prstGeom>
            <a:solidFill>
              <a:srgbClr val="0093B2"/>
            </a:solidFill>
            <a:ln>
              <a:noFill/>
            </a:ln>
          </p:spPr>
          <p:txBody>
            <a:bodyPr spcFirstLastPara="1" wrap="square" lIns="121900" tIns="60933" rIns="121900" bIns="60933" anchor="ctr" anchorCtr="0">
              <a:noAutofit/>
            </a:bodyPr>
            <a:lstStyle/>
            <a:p>
              <a:pPr algn="ctr"/>
              <a:r>
                <a:rPr lang="es" sz="1600" b="1">
                  <a:solidFill>
                    <a:srgbClr val="FFFFFF"/>
                  </a:solidFill>
                  <a:latin typeface="Montserrat"/>
                  <a:ea typeface="Montserrat"/>
                  <a:cs typeface="Montserrat"/>
                  <a:sym typeface="Montserrat"/>
                </a:rPr>
                <a:t>Post Establecimiento</a:t>
              </a:r>
              <a:endParaRPr sz="2400">
                <a:latin typeface="Montserrat"/>
                <a:ea typeface="Montserrat"/>
                <a:cs typeface="Montserrat"/>
                <a:sym typeface="Montserrat"/>
              </a:endParaRPr>
            </a:p>
          </p:txBody>
        </p:sp>
        <p:sp>
          <p:nvSpPr>
            <p:cNvPr id="1447" name="Google Shape;1447;p232"/>
            <p:cNvSpPr/>
            <p:nvPr/>
          </p:nvSpPr>
          <p:spPr>
            <a:xfrm>
              <a:off x="4530354" y="1593925"/>
              <a:ext cx="1884600" cy="846000"/>
            </a:xfrm>
            <a:prstGeom prst="roundRect">
              <a:avLst>
                <a:gd name="adj" fmla="val 16667"/>
              </a:avLst>
            </a:prstGeom>
            <a:solidFill>
              <a:srgbClr val="0093B2"/>
            </a:solidFill>
            <a:ln>
              <a:noFill/>
            </a:ln>
          </p:spPr>
          <p:txBody>
            <a:bodyPr spcFirstLastPara="1" wrap="square" lIns="121900" tIns="60933" rIns="121900" bIns="60933" anchor="ctr" anchorCtr="0">
              <a:noAutofit/>
            </a:bodyPr>
            <a:lstStyle/>
            <a:p>
              <a:pPr algn="ctr"/>
              <a:r>
                <a:rPr lang="es" sz="1600" b="1">
                  <a:solidFill>
                    <a:srgbClr val="FFFFFF"/>
                  </a:solidFill>
                  <a:latin typeface="Montserrat"/>
                  <a:ea typeface="Montserrat"/>
                  <a:cs typeface="Montserrat"/>
                  <a:sym typeface="Montserrat"/>
                </a:rPr>
                <a:t>Landing</a:t>
              </a:r>
              <a:endParaRPr sz="1600" b="1">
                <a:solidFill>
                  <a:srgbClr val="FFFFFF"/>
                </a:solidFill>
                <a:latin typeface="Montserrat"/>
                <a:ea typeface="Montserrat"/>
                <a:cs typeface="Montserrat"/>
                <a:sym typeface="Montserrat"/>
              </a:endParaRPr>
            </a:p>
          </p:txBody>
        </p:sp>
        <p:sp>
          <p:nvSpPr>
            <p:cNvPr id="1448" name="Google Shape;1448;p232"/>
            <p:cNvSpPr/>
            <p:nvPr/>
          </p:nvSpPr>
          <p:spPr>
            <a:xfrm>
              <a:off x="2426721" y="1608213"/>
              <a:ext cx="1884600" cy="846000"/>
            </a:xfrm>
            <a:prstGeom prst="roundRect">
              <a:avLst>
                <a:gd name="adj" fmla="val 16667"/>
              </a:avLst>
            </a:prstGeom>
            <a:solidFill>
              <a:srgbClr val="93CDDD"/>
            </a:solidFill>
            <a:ln>
              <a:noFill/>
            </a:ln>
          </p:spPr>
          <p:txBody>
            <a:bodyPr spcFirstLastPara="1" wrap="square" lIns="121900" tIns="60933" rIns="121900" bIns="60933" anchor="ctr" anchorCtr="0">
              <a:noAutofit/>
            </a:bodyPr>
            <a:lstStyle/>
            <a:p>
              <a:pPr algn="ctr"/>
              <a:r>
                <a:rPr lang="es" sz="1600" b="1">
                  <a:solidFill>
                    <a:srgbClr val="FFFFFF"/>
                  </a:solidFill>
                  <a:latin typeface="Montserrat"/>
                  <a:ea typeface="Montserrat"/>
                  <a:cs typeface="Montserrat"/>
                  <a:sym typeface="Montserrat"/>
                </a:rPr>
                <a:t>Pre-inversión</a:t>
              </a:r>
              <a:endParaRPr sz="2400">
                <a:latin typeface="Montserrat"/>
                <a:ea typeface="Montserrat"/>
                <a:cs typeface="Montserrat"/>
                <a:sym typeface="Montserrat"/>
              </a:endParaRPr>
            </a:p>
          </p:txBody>
        </p:sp>
        <p:sp>
          <p:nvSpPr>
            <p:cNvPr id="1449" name="Google Shape;1449;p232"/>
            <p:cNvSpPr/>
            <p:nvPr/>
          </p:nvSpPr>
          <p:spPr>
            <a:xfrm>
              <a:off x="419075" y="1608214"/>
              <a:ext cx="1814100" cy="846000"/>
            </a:xfrm>
            <a:prstGeom prst="roundRect">
              <a:avLst>
                <a:gd name="adj" fmla="val 16667"/>
              </a:avLst>
            </a:prstGeom>
            <a:solidFill>
              <a:srgbClr val="93CDDD"/>
            </a:solidFill>
            <a:ln>
              <a:noFill/>
            </a:ln>
          </p:spPr>
          <p:txBody>
            <a:bodyPr spcFirstLastPara="1" wrap="square" lIns="121900" tIns="60933" rIns="121900" bIns="60933" anchor="ctr" anchorCtr="0">
              <a:noAutofit/>
            </a:bodyPr>
            <a:lstStyle/>
            <a:p>
              <a:pPr algn="ctr"/>
              <a:r>
                <a:rPr lang="es" sz="1600" b="1">
                  <a:solidFill>
                    <a:srgbClr val="FFFFFF"/>
                  </a:solidFill>
                  <a:latin typeface="Montserrat"/>
                  <a:ea typeface="Montserrat"/>
                  <a:cs typeface="Montserrat"/>
                  <a:sym typeface="Montserrat"/>
                </a:rPr>
                <a:t>Promoción</a:t>
              </a:r>
              <a:endParaRPr sz="2400">
                <a:latin typeface="Montserrat"/>
                <a:ea typeface="Montserrat"/>
                <a:cs typeface="Montserrat"/>
                <a:sym typeface="Montserrat"/>
              </a:endParaRPr>
            </a:p>
          </p:txBody>
        </p:sp>
      </p:grpSp>
      <p:sp>
        <p:nvSpPr>
          <p:cNvPr id="1450" name="Google Shape;1450;p232"/>
          <p:cNvSpPr/>
          <p:nvPr/>
        </p:nvSpPr>
        <p:spPr>
          <a:xfrm>
            <a:off x="532193" y="4040257"/>
            <a:ext cx="4131200" cy="1846800"/>
          </a:xfrm>
          <a:prstGeom prst="rect">
            <a:avLst/>
          </a:prstGeom>
          <a:noFill/>
          <a:ln>
            <a:noFill/>
          </a:ln>
        </p:spPr>
        <p:txBody>
          <a:bodyPr spcFirstLastPara="1" wrap="square" lIns="121900" tIns="60933" rIns="121900" bIns="60933" anchor="t" anchorCtr="0">
            <a:noAutofit/>
          </a:bodyPr>
          <a:lstStyle/>
          <a:p>
            <a:r>
              <a:rPr lang="es" sz="1867" b="1">
                <a:solidFill>
                  <a:srgbClr val="92CCDC"/>
                </a:solidFill>
                <a:latin typeface="Montserrat"/>
                <a:ea typeface="Montserrat"/>
                <a:cs typeface="Montserrat"/>
                <a:sym typeface="Montserrat"/>
              </a:rPr>
              <a:t>Servicios diseñados para proveer un </a:t>
            </a:r>
            <a:r>
              <a:rPr lang="es" sz="1867" b="1">
                <a:solidFill>
                  <a:srgbClr val="FF6600"/>
                </a:solidFill>
                <a:latin typeface="Montserrat"/>
                <a:ea typeface="Montserrat"/>
                <a:cs typeface="Montserrat"/>
                <a:sym typeface="Montserrat"/>
              </a:rPr>
              <a:t>apoyo integral </a:t>
            </a:r>
            <a:r>
              <a:rPr lang="es" sz="1867" b="1">
                <a:solidFill>
                  <a:srgbClr val="92CCDC"/>
                </a:solidFill>
                <a:latin typeface="Montserrat"/>
                <a:ea typeface="Montserrat"/>
                <a:cs typeface="Montserrat"/>
                <a:sym typeface="Montserrat"/>
              </a:rPr>
              <a:t>a las empresas extranjeras instaladas, abarcando desde servicios para la reinversión hasta el apoyo a sus iniciativas ligadas al desarrollo sostenible</a:t>
            </a:r>
            <a:r>
              <a:rPr lang="es" sz="1867" b="1">
                <a:solidFill>
                  <a:srgbClr val="92CCDC"/>
                </a:solidFill>
                <a:latin typeface="Helvetica Neue"/>
                <a:ea typeface="Helvetica Neue"/>
                <a:cs typeface="Helvetica Neue"/>
                <a:sym typeface="Helvetica Neue"/>
              </a:rPr>
              <a:t>.</a:t>
            </a:r>
            <a:endParaRPr sz="1867" b="1">
              <a:solidFill>
                <a:srgbClr val="92CCDC"/>
              </a:solidFill>
              <a:latin typeface="Helvetica Neue"/>
              <a:ea typeface="Helvetica Neue"/>
              <a:cs typeface="Helvetica Neue"/>
              <a:sym typeface="Helvetica Neue"/>
            </a:endParaRPr>
          </a:p>
        </p:txBody>
      </p:sp>
      <p:sp>
        <p:nvSpPr>
          <p:cNvPr id="1451" name="Google Shape;1451;p232"/>
          <p:cNvSpPr txBox="1"/>
          <p:nvPr/>
        </p:nvSpPr>
        <p:spPr>
          <a:xfrm>
            <a:off x="401736" y="467267"/>
            <a:ext cx="9695600" cy="861600"/>
          </a:xfrm>
          <a:prstGeom prst="rect">
            <a:avLst/>
          </a:prstGeom>
          <a:noFill/>
          <a:ln>
            <a:noFill/>
          </a:ln>
        </p:spPr>
        <p:txBody>
          <a:bodyPr spcFirstLastPara="1" wrap="square" lIns="121900" tIns="60933" rIns="121900" bIns="60933" anchor="t" anchorCtr="0">
            <a:noAutofit/>
          </a:bodyPr>
          <a:lstStyle/>
          <a:p>
            <a:pPr>
              <a:buClr>
                <a:srgbClr val="0093B2"/>
              </a:buClr>
              <a:buSzPts val="3600"/>
            </a:pPr>
            <a:r>
              <a:rPr lang="es" sz="4000" b="1">
                <a:solidFill>
                  <a:srgbClr val="0093B2"/>
                </a:solidFill>
                <a:latin typeface="Helvetica Neue"/>
                <a:ea typeface="Helvetica Neue"/>
                <a:cs typeface="Helvetica Neue"/>
                <a:sym typeface="Helvetica Neue"/>
              </a:rPr>
              <a:t>Nuestro marco de acción | </a:t>
            </a:r>
            <a:r>
              <a:rPr lang="es" sz="2133">
                <a:solidFill>
                  <a:srgbClr val="0093B2"/>
                </a:solidFill>
                <a:latin typeface="Helvetica Neue"/>
                <a:ea typeface="Helvetica Neue"/>
                <a:cs typeface="Helvetica Neue"/>
                <a:sym typeface="Helvetica Neue"/>
              </a:rPr>
              <a:t>InvestChile</a:t>
            </a:r>
            <a:endParaRPr sz="2133">
              <a:solidFill>
                <a:srgbClr val="0093B2"/>
              </a:solidFill>
              <a:latin typeface="Helvetica Neue"/>
              <a:ea typeface="Helvetica Neue"/>
              <a:cs typeface="Helvetica Neue"/>
              <a:sym typeface="Helvetica Neue"/>
            </a:endParaRPr>
          </a:p>
        </p:txBody>
      </p:sp>
      <p:sp>
        <p:nvSpPr>
          <p:cNvPr id="1452" name="Google Shape;1452;p232"/>
          <p:cNvSpPr/>
          <p:nvPr/>
        </p:nvSpPr>
        <p:spPr>
          <a:xfrm rot="275">
            <a:off x="7156727" y="4257269"/>
            <a:ext cx="5004400" cy="2034400"/>
          </a:xfrm>
          <a:prstGeom prst="ellipse">
            <a:avLst/>
          </a:prstGeom>
          <a:noFill/>
          <a:ln w="25400" cap="flat" cmpd="sng">
            <a:solidFill>
              <a:srgbClr val="0093B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algn="ctr"/>
            <a:endParaRPr sz="1867">
              <a:solidFill>
                <a:srgbClr val="FFFFFF"/>
              </a:solidFill>
              <a:latin typeface="Arial"/>
              <a:ea typeface="Arial"/>
              <a:cs typeface="Arial"/>
              <a:sym typeface="Arial"/>
            </a:endParaRPr>
          </a:p>
        </p:txBody>
      </p:sp>
      <p:sp>
        <p:nvSpPr>
          <p:cNvPr id="1454" name="Google Shape;1454;p232"/>
          <p:cNvSpPr/>
          <p:nvPr/>
        </p:nvSpPr>
        <p:spPr>
          <a:xfrm>
            <a:off x="5927976" y="4474049"/>
            <a:ext cx="1567200" cy="353600"/>
          </a:xfrm>
          <a:prstGeom prst="rightArrow">
            <a:avLst>
              <a:gd name="adj1" fmla="val 50000"/>
              <a:gd name="adj2" fmla="val 50000"/>
            </a:avLst>
          </a:prstGeom>
          <a:solidFill>
            <a:srgbClr val="0093B2"/>
          </a:solidFill>
          <a:ln w="9525" cap="flat" cmpd="sng">
            <a:solidFill>
              <a:srgbClr val="0093B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algn="ctr"/>
            <a:endParaRPr sz="1867">
              <a:solidFill>
                <a:srgbClr val="FFFFFF"/>
              </a:solidFill>
              <a:latin typeface="Arial"/>
              <a:ea typeface="Arial"/>
              <a:cs typeface="Arial"/>
              <a:sym typeface="Arial"/>
            </a:endParaRPr>
          </a:p>
        </p:txBody>
      </p:sp>
    </p:spTree>
    <p:extLst>
      <p:ext uri="{BB962C8B-B14F-4D97-AF65-F5344CB8AC3E}">
        <p14:creationId xmlns:p14="http://schemas.microsoft.com/office/powerpoint/2010/main" val="4157401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1459" name="Google Shape;1459;p233"/>
          <p:cNvSpPr/>
          <p:nvPr/>
        </p:nvSpPr>
        <p:spPr>
          <a:xfrm>
            <a:off x="-1" y="-67"/>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sp>
        <p:nvSpPr>
          <p:cNvPr id="1460" name="Google Shape;1460;p233"/>
          <p:cNvSpPr/>
          <p:nvPr/>
        </p:nvSpPr>
        <p:spPr>
          <a:xfrm>
            <a:off x="10591572" y="-67"/>
            <a:ext cx="1084400" cy="1446000"/>
          </a:xfrm>
          <a:prstGeom prst="rect">
            <a:avLst/>
          </a:prstGeom>
          <a:solidFill>
            <a:srgbClr val="DC1E25"/>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sp>
        <p:nvSpPr>
          <p:cNvPr id="1461" name="Google Shape;1461;p233"/>
          <p:cNvSpPr/>
          <p:nvPr/>
        </p:nvSpPr>
        <p:spPr>
          <a:xfrm>
            <a:off x="-1" y="6652000"/>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pic>
        <p:nvPicPr>
          <p:cNvPr id="1462" name="Google Shape;1462;p233" descr="Google Shape;5818;p127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33530" y="116982"/>
            <a:ext cx="1200257" cy="1211892"/>
          </a:xfrm>
          <a:prstGeom prst="rect">
            <a:avLst/>
          </a:prstGeom>
          <a:noFill/>
          <a:ln>
            <a:noFill/>
          </a:ln>
        </p:spPr>
      </p:pic>
      <p:sp>
        <p:nvSpPr>
          <p:cNvPr id="1463" name="Google Shape;1463;p233"/>
          <p:cNvSpPr txBox="1"/>
          <p:nvPr/>
        </p:nvSpPr>
        <p:spPr>
          <a:xfrm>
            <a:off x="464988" y="634960"/>
            <a:ext cx="7736800" cy="861600"/>
          </a:xfrm>
          <a:prstGeom prst="rect">
            <a:avLst/>
          </a:prstGeom>
          <a:noFill/>
          <a:ln>
            <a:noFill/>
          </a:ln>
        </p:spPr>
        <p:txBody>
          <a:bodyPr spcFirstLastPara="1" wrap="square" lIns="121900" tIns="60933" rIns="121900" bIns="60933" anchor="t" anchorCtr="0">
            <a:noAutofit/>
          </a:bodyPr>
          <a:lstStyle/>
          <a:p>
            <a:pPr>
              <a:buClr>
                <a:srgbClr val="0093B2"/>
              </a:buClr>
              <a:buSzPts val="3600"/>
            </a:pPr>
            <a:r>
              <a:rPr lang="es" sz="4000" b="1">
                <a:solidFill>
                  <a:srgbClr val="0093B2"/>
                </a:solidFill>
                <a:latin typeface="Helvetica Neue"/>
                <a:ea typeface="Helvetica Neue"/>
                <a:cs typeface="Helvetica Neue"/>
                <a:sym typeface="Helvetica Neue"/>
              </a:rPr>
              <a:t>Que sigue?</a:t>
            </a:r>
            <a:r>
              <a:rPr lang="es" sz="4800" b="1">
                <a:solidFill>
                  <a:srgbClr val="0093B2"/>
                </a:solidFill>
                <a:latin typeface="Helvetica Neue"/>
                <a:ea typeface="Helvetica Neue"/>
                <a:cs typeface="Helvetica Neue"/>
                <a:sym typeface="Helvetica Neue"/>
              </a:rPr>
              <a:t> </a:t>
            </a:r>
            <a:r>
              <a:rPr lang="es" sz="4000" b="1">
                <a:solidFill>
                  <a:srgbClr val="0093B2"/>
                </a:solidFill>
                <a:latin typeface="Helvetica Neue"/>
                <a:ea typeface="Helvetica Neue"/>
                <a:cs typeface="Helvetica Neue"/>
                <a:sym typeface="Helvetica Neue"/>
              </a:rPr>
              <a:t>| </a:t>
            </a:r>
            <a:r>
              <a:rPr lang="es" sz="2133">
                <a:solidFill>
                  <a:srgbClr val="0093B2"/>
                </a:solidFill>
                <a:latin typeface="Helvetica Neue"/>
                <a:ea typeface="Helvetica Neue"/>
                <a:cs typeface="Helvetica Neue"/>
                <a:sym typeface="Helvetica Neue"/>
              </a:rPr>
              <a:t>InvestChile</a:t>
            </a:r>
            <a:endParaRPr sz="2133">
              <a:solidFill>
                <a:srgbClr val="0093B2"/>
              </a:solidFill>
              <a:latin typeface="Helvetica Neue"/>
              <a:ea typeface="Helvetica Neue"/>
              <a:cs typeface="Helvetica Neue"/>
              <a:sym typeface="Helvetica Neue"/>
            </a:endParaRPr>
          </a:p>
          <a:p>
            <a:pPr>
              <a:buClr>
                <a:srgbClr val="0093B2"/>
              </a:buClr>
              <a:buSzPts val="3600"/>
            </a:pPr>
            <a:endParaRPr sz="4800" b="1">
              <a:solidFill>
                <a:srgbClr val="0093B2"/>
              </a:solidFill>
              <a:latin typeface="Helvetica Neue"/>
              <a:ea typeface="Helvetica Neue"/>
              <a:cs typeface="Helvetica Neue"/>
              <a:sym typeface="Helvetica Neue"/>
            </a:endParaRPr>
          </a:p>
        </p:txBody>
      </p:sp>
      <p:sp>
        <p:nvSpPr>
          <p:cNvPr id="1464" name="Google Shape;1464;p233"/>
          <p:cNvSpPr/>
          <p:nvPr/>
        </p:nvSpPr>
        <p:spPr>
          <a:xfrm>
            <a:off x="606600" y="2214371"/>
            <a:ext cx="8568400" cy="1969600"/>
          </a:xfrm>
          <a:prstGeom prst="rect">
            <a:avLst/>
          </a:prstGeom>
          <a:noFill/>
          <a:ln>
            <a:noFill/>
          </a:ln>
        </p:spPr>
        <p:txBody>
          <a:bodyPr spcFirstLastPara="1" wrap="square" lIns="121900" tIns="60933" rIns="121900" bIns="60933" anchor="t" anchorCtr="0">
            <a:noAutofit/>
          </a:bodyPr>
          <a:lstStyle/>
          <a:p>
            <a:pPr marL="380990" indent="-380990">
              <a:buClr>
                <a:srgbClr val="92CCDC"/>
              </a:buClr>
              <a:buSzPts val="1600"/>
              <a:buFont typeface="Montserrat"/>
              <a:buChar char="•"/>
            </a:pPr>
            <a:r>
              <a:rPr lang="es" sz="2133" b="1">
                <a:solidFill>
                  <a:srgbClr val="92CCDC"/>
                </a:solidFill>
                <a:latin typeface="Montserrat"/>
                <a:ea typeface="Montserrat"/>
                <a:cs typeface="Montserrat"/>
                <a:sym typeface="Montserrat"/>
              </a:rPr>
              <a:t>Creación Red Invest</a:t>
            </a:r>
            <a:endParaRPr sz="2400" b="1">
              <a:latin typeface="Montserrat"/>
              <a:ea typeface="Montserrat"/>
              <a:cs typeface="Montserrat"/>
              <a:sym typeface="Montserrat"/>
            </a:endParaRPr>
          </a:p>
          <a:p>
            <a:pPr marL="380990" indent="-380990">
              <a:buClr>
                <a:srgbClr val="92CCDC"/>
              </a:buClr>
              <a:buSzPts val="1600"/>
              <a:buFont typeface="Montserrat"/>
              <a:buChar char="•"/>
            </a:pPr>
            <a:r>
              <a:rPr lang="es" sz="2133" b="1">
                <a:solidFill>
                  <a:srgbClr val="92CCDC"/>
                </a:solidFill>
                <a:latin typeface="Montserrat"/>
                <a:ea typeface="Montserrat"/>
                <a:cs typeface="Montserrat"/>
                <a:sym typeface="Montserrat"/>
              </a:rPr>
              <a:t>Temas de trabajo existentes para apoyar a las empresas: equidad de género y capital humano.</a:t>
            </a:r>
            <a:endParaRPr sz="2400" b="1">
              <a:latin typeface="Montserrat"/>
              <a:ea typeface="Montserrat"/>
              <a:cs typeface="Montserrat"/>
              <a:sym typeface="Montserrat"/>
            </a:endParaRPr>
          </a:p>
          <a:p>
            <a:pPr marL="380990" indent="-262460">
              <a:buClr>
                <a:srgbClr val="000000"/>
              </a:buClr>
              <a:buSzPts val="1400"/>
            </a:pPr>
            <a:endParaRPr sz="1867">
              <a:solidFill>
                <a:srgbClr val="92CCDC"/>
              </a:solidFill>
              <a:latin typeface="Helvetica Neue"/>
              <a:ea typeface="Helvetica Neue"/>
              <a:cs typeface="Helvetica Neue"/>
              <a:sym typeface="Helvetica Neue"/>
            </a:endParaRPr>
          </a:p>
          <a:p>
            <a:pPr>
              <a:buClr>
                <a:srgbClr val="000000"/>
              </a:buClr>
              <a:buSzPts val="1400"/>
            </a:pPr>
            <a:endParaRPr sz="1867">
              <a:solidFill>
                <a:srgbClr val="92CCDC"/>
              </a:solidFill>
              <a:latin typeface="Helvetica Neue"/>
              <a:ea typeface="Helvetica Neue"/>
              <a:cs typeface="Helvetica Neue"/>
              <a:sym typeface="Helvetica Neue"/>
            </a:endParaRPr>
          </a:p>
          <a:p>
            <a:pPr>
              <a:buClr>
                <a:srgbClr val="000000"/>
              </a:buClr>
              <a:buSzPts val="1400"/>
            </a:pPr>
            <a:endParaRPr sz="1867">
              <a:solidFill>
                <a:srgbClr val="92CCDC"/>
              </a:solidFill>
              <a:latin typeface="Helvetica Neue"/>
              <a:ea typeface="Helvetica Neue"/>
              <a:cs typeface="Helvetica Neue"/>
              <a:sym typeface="Helvetica Neue"/>
            </a:endParaRPr>
          </a:p>
        </p:txBody>
      </p:sp>
      <p:pic>
        <p:nvPicPr>
          <p:cNvPr id="1465" name="Google Shape;1465;p233" descr="Captura de pantalla 2020-09-01 a la(s) 14.57.30.png"/>
          <p:cNvPicPr preferRelativeResize="0"/>
          <p:nvPr/>
        </p:nvPicPr>
        <p:blipFill rotWithShape="1">
          <a:blip r:embed="rId4">
            <a:alphaModFix/>
          </a:blip>
          <a:srcRect/>
          <a:stretch/>
        </p:blipFill>
        <p:spPr>
          <a:xfrm>
            <a:off x="1129591" y="4107596"/>
            <a:ext cx="2032000" cy="1473200"/>
          </a:xfrm>
          <a:prstGeom prst="rect">
            <a:avLst/>
          </a:prstGeom>
          <a:noFill/>
          <a:ln>
            <a:noFill/>
          </a:ln>
        </p:spPr>
      </p:pic>
      <p:sp>
        <p:nvSpPr>
          <p:cNvPr id="1466" name="Google Shape;1466;p233"/>
          <p:cNvSpPr/>
          <p:nvPr/>
        </p:nvSpPr>
        <p:spPr>
          <a:xfrm>
            <a:off x="515536" y="5655145"/>
            <a:ext cx="3512000" cy="697600"/>
          </a:xfrm>
          <a:prstGeom prst="rect">
            <a:avLst/>
          </a:prstGeom>
          <a:noFill/>
          <a:ln>
            <a:noFill/>
          </a:ln>
        </p:spPr>
        <p:txBody>
          <a:bodyPr spcFirstLastPara="1" wrap="square" lIns="121900" tIns="60933" rIns="121900" bIns="60933" anchor="t" anchorCtr="0">
            <a:noAutofit/>
          </a:bodyPr>
          <a:lstStyle/>
          <a:p>
            <a:pPr>
              <a:buClr>
                <a:srgbClr val="FFFFFF"/>
              </a:buClr>
              <a:buSzPts val="1400"/>
            </a:pPr>
            <a:r>
              <a:rPr lang="es" sz="1867" u="sng">
                <a:solidFill>
                  <a:srgbClr val="0093B2"/>
                </a:solidFill>
                <a:latin typeface="Calibri"/>
                <a:ea typeface="Calibri"/>
                <a:cs typeface="Calibri"/>
                <a:sym typeface="Calibri"/>
                <a:hlinkClick r:id="rId5">
                  <a:extLst>
                    <a:ext uri="{A12FA001-AC4F-418D-AE19-62706E023703}">
                      <ahyp:hlinkClr xmlns:ahyp="http://schemas.microsoft.com/office/drawing/2018/hyperlinkcolor" xmlns="" val="tx"/>
                    </a:ext>
                  </a:extLst>
                </a:hlinkClick>
              </a:rPr>
              <a:t>https://talentodigitalparachile.cl/</a:t>
            </a:r>
            <a:endParaRPr sz="1867">
              <a:solidFill>
                <a:srgbClr val="FFFFFF"/>
              </a:solidFill>
              <a:latin typeface="Calibri"/>
              <a:ea typeface="Calibri"/>
              <a:cs typeface="Calibri"/>
              <a:sym typeface="Calibri"/>
            </a:endParaRPr>
          </a:p>
          <a:p>
            <a:pPr>
              <a:buClr>
                <a:srgbClr val="000000"/>
              </a:buClr>
              <a:buSzPts val="1400"/>
            </a:pPr>
            <a:endParaRPr sz="1867">
              <a:solidFill>
                <a:srgbClr val="FFFFFF"/>
              </a:solidFill>
              <a:latin typeface="Calibri"/>
              <a:ea typeface="Calibri"/>
              <a:cs typeface="Calibri"/>
              <a:sym typeface="Calibri"/>
            </a:endParaRPr>
          </a:p>
        </p:txBody>
      </p:sp>
      <p:pic>
        <p:nvPicPr>
          <p:cNvPr id="1467" name="Google Shape;1467;p233" descr="Captura de pantalla 2020-09-01 a la(s) 15.00.18.png"/>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972208" y="4077734"/>
            <a:ext cx="4143473" cy="1740685"/>
          </a:xfrm>
          <a:prstGeom prst="rect">
            <a:avLst/>
          </a:prstGeom>
          <a:noFill/>
          <a:ln>
            <a:noFill/>
          </a:ln>
        </p:spPr>
      </p:pic>
      <p:pic>
        <p:nvPicPr>
          <p:cNvPr id="1468" name="Google Shape;1468;p233" descr="Captura de pantalla 2020-09-01 a la(s) 15.00.24.png"/>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rot="693089">
            <a:off x="8845558" y="2975575"/>
            <a:ext cx="2344641" cy="3264968"/>
          </a:xfrm>
          <a:prstGeom prst="rect">
            <a:avLst/>
          </a:prstGeom>
          <a:noFill/>
          <a:ln>
            <a:noFill/>
          </a:ln>
        </p:spPr>
      </p:pic>
    </p:spTree>
    <p:extLst>
      <p:ext uri="{BB962C8B-B14F-4D97-AF65-F5344CB8AC3E}">
        <p14:creationId xmlns:p14="http://schemas.microsoft.com/office/powerpoint/2010/main" val="1434415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pic>
        <p:nvPicPr>
          <p:cNvPr id="1473" name="Google Shape;1473;p23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1"/>
            <a:ext cx="12191996" cy="6858001"/>
          </a:xfrm>
          <a:prstGeom prst="rect">
            <a:avLst/>
          </a:prstGeom>
          <a:noFill/>
          <a:ln>
            <a:noFill/>
          </a:ln>
        </p:spPr>
      </p:pic>
      <p:sp>
        <p:nvSpPr>
          <p:cNvPr id="1474" name="Google Shape;1474;p234"/>
          <p:cNvSpPr/>
          <p:nvPr/>
        </p:nvSpPr>
        <p:spPr>
          <a:xfrm>
            <a:off x="4608001" y="2004259"/>
            <a:ext cx="2638000" cy="824400"/>
          </a:xfrm>
          <a:prstGeom prst="rect">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75" name="Google Shape;1475;p234"/>
          <p:cNvSpPr txBox="1"/>
          <p:nvPr/>
        </p:nvSpPr>
        <p:spPr>
          <a:xfrm>
            <a:off x="4396073" y="2083193"/>
            <a:ext cx="3061600" cy="660000"/>
          </a:xfrm>
          <a:prstGeom prst="rect">
            <a:avLst/>
          </a:prstGeom>
          <a:noFill/>
          <a:ln>
            <a:noFill/>
          </a:ln>
        </p:spPr>
        <p:txBody>
          <a:bodyPr spcFirstLastPara="1" wrap="square" lIns="121900" tIns="121900" rIns="121900" bIns="121900" anchor="t" anchorCtr="0">
            <a:noAutofit/>
          </a:bodyPr>
          <a:lstStyle/>
          <a:p>
            <a:pPr algn="ctr"/>
            <a:r>
              <a:rPr lang="es" sz="2933">
                <a:solidFill>
                  <a:srgbClr val="FFFFFF"/>
                </a:solidFill>
                <a:latin typeface="Montserrat"/>
                <a:ea typeface="Montserrat"/>
                <a:cs typeface="Montserrat"/>
                <a:sym typeface="Montserrat"/>
              </a:rPr>
              <a:t>PROGRAMA</a:t>
            </a:r>
            <a:endParaRPr sz="2933">
              <a:solidFill>
                <a:srgbClr val="FFFFFF"/>
              </a:solidFill>
              <a:latin typeface="Montserrat"/>
              <a:ea typeface="Montserrat"/>
              <a:cs typeface="Montserrat"/>
              <a:sym typeface="Montserrat"/>
            </a:endParaRPr>
          </a:p>
        </p:txBody>
      </p:sp>
      <p:sp>
        <p:nvSpPr>
          <p:cNvPr id="1476" name="Google Shape;1476;p234"/>
          <p:cNvSpPr txBox="1"/>
          <p:nvPr/>
        </p:nvSpPr>
        <p:spPr>
          <a:xfrm>
            <a:off x="374200" y="2895900"/>
            <a:ext cx="11443600" cy="1460800"/>
          </a:xfrm>
          <a:prstGeom prst="rect">
            <a:avLst/>
          </a:prstGeom>
          <a:noFill/>
          <a:ln>
            <a:noFill/>
          </a:ln>
        </p:spPr>
        <p:txBody>
          <a:bodyPr spcFirstLastPara="1" wrap="square" lIns="91433" tIns="91433" rIns="91433" bIns="91433" anchor="t" anchorCtr="0">
            <a:noAutofit/>
          </a:bodyPr>
          <a:lstStyle/>
          <a:p>
            <a:pPr algn="ctr"/>
            <a:r>
              <a:rPr lang="es" sz="7333" b="1">
                <a:solidFill>
                  <a:srgbClr val="FFFFFF"/>
                </a:solidFill>
                <a:latin typeface="Montserrat"/>
                <a:ea typeface="Montserrat"/>
                <a:cs typeface="Montserrat"/>
                <a:sym typeface="Montserrat"/>
              </a:rPr>
              <a:t>Mide lo que importa</a:t>
            </a:r>
            <a:endParaRPr sz="7333" b="1">
              <a:solidFill>
                <a:srgbClr val="FFFFFF"/>
              </a:solidFill>
              <a:latin typeface="Montserrat"/>
              <a:ea typeface="Montserrat"/>
              <a:cs typeface="Montserrat"/>
              <a:sym typeface="Montserrat"/>
            </a:endParaRPr>
          </a:p>
        </p:txBody>
      </p:sp>
      <p:pic>
        <p:nvPicPr>
          <p:cNvPr id="1477" name="Google Shape;1477;p23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612801" y="305167"/>
            <a:ext cx="1089828" cy="1036400"/>
          </a:xfrm>
          <a:prstGeom prst="rect">
            <a:avLst/>
          </a:prstGeom>
          <a:noFill/>
          <a:ln>
            <a:noFill/>
          </a:ln>
        </p:spPr>
      </p:pic>
      <p:pic>
        <p:nvPicPr>
          <p:cNvPr id="1478" name="Google Shape;1478;p23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9888099" y="375727"/>
            <a:ext cx="1929695" cy="610652"/>
          </a:xfrm>
          <a:prstGeom prst="rect">
            <a:avLst/>
          </a:prstGeom>
          <a:noFill/>
          <a:ln>
            <a:noFill/>
          </a:ln>
        </p:spPr>
      </p:pic>
      <p:sp>
        <p:nvSpPr>
          <p:cNvPr id="1479" name="Google Shape;1479;p234"/>
          <p:cNvSpPr txBox="1"/>
          <p:nvPr/>
        </p:nvSpPr>
        <p:spPr>
          <a:xfrm>
            <a:off x="5892800" y="5630433"/>
            <a:ext cx="4680000" cy="714000"/>
          </a:xfrm>
          <a:prstGeom prst="rect">
            <a:avLst/>
          </a:prstGeom>
          <a:noFill/>
          <a:ln>
            <a:noFill/>
          </a:ln>
        </p:spPr>
        <p:txBody>
          <a:bodyPr spcFirstLastPara="1" wrap="square" lIns="121900" tIns="121900" rIns="121900" bIns="121900" anchor="t" anchorCtr="0">
            <a:noAutofit/>
          </a:bodyPr>
          <a:lstStyle/>
          <a:p>
            <a:pPr algn="r"/>
            <a:r>
              <a:rPr lang="es" sz="2133" b="1">
                <a:solidFill>
                  <a:srgbClr val="FFFFFF"/>
                </a:solidFill>
                <a:latin typeface="Montserrat"/>
                <a:ea typeface="Montserrat"/>
                <a:cs typeface="Montserrat"/>
                <a:sym typeface="Montserrat"/>
              </a:rPr>
              <a:t>Presentación de Resultados </a:t>
            </a:r>
            <a:endParaRPr sz="2133" b="1">
              <a:solidFill>
                <a:srgbClr val="FFFFFF"/>
              </a:solidFill>
              <a:latin typeface="Montserrat"/>
              <a:ea typeface="Montserrat"/>
              <a:cs typeface="Montserrat"/>
              <a:sym typeface="Montserrat"/>
            </a:endParaRPr>
          </a:p>
          <a:p>
            <a:pPr algn="r"/>
            <a:r>
              <a:rPr lang="es" sz="2400">
                <a:solidFill>
                  <a:srgbClr val="FFFFFF"/>
                </a:solidFill>
                <a:latin typeface="Montserrat"/>
                <a:ea typeface="Montserrat"/>
                <a:cs typeface="Montserrat"/>
                <a:sym typeface="Montserrat"/>
              </a:rPr>
              <a:t>8 de Septiembre 2020</a:t>
            </a:r>
            <a:endParaRPr sz="2400">
              <a:solidFill>
                <a:srgbClr val="FFFFFF"/>
              </a:solidFill>
              <a:latin typeface="Montserrat"/>
              <a:ea typeface="Montserrat"/>
              <a:cs typeface="Montserrat"/>
              <a:sym typeface="Montserrat"/>
            </a:endParaRPr>
          </a:p>
        </p:txBody>
      </p:sp>
    </p:spTree>
    <p:extLst>
      <p:ext uri="{BB962C8B-B14F-4D97-AF65-F5344CB8AC3E}">
        <p14:creationId xmlns:p14="http://schemas.microsoft.com/office/powerpoint/2010/main" val="3647426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208"/>
          <p:cNvSpPr/>
          <p:nvPr/>
        </p:nvSpPr>
        <p:spPr>
          <a:xfrm>
            <a:off x="-1" y="-67"/>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sp>
        <p:nvSpPr>
          <p:cNvPr id="865" name="Google Shape;865;p208"/>
          <p:cNvSpPr/>
          <p:nvPr/>
        </p:nvSpPr>
        <p:spPr>
          <a:xfrm>
            <a:off x="10591572" y="-67"/>
            <a:ext cx="1084400" cy="1446000"/>
          </a:xfrm>
          <a:prstGeom prst="rect">
            <a:avLst/>
          </a:prstGeom>
          <a:solidFill>
            <a:srgbClr val="DC1E25"/>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sp>
        <p:nvSpPr>
          <p:cNvPr id="866" name="Google Shape;866;p208"/>
          <p:cNvSpPr txBox="1"/>
          <p:nvPr/>
        </p:nvSpPr>
        <p:spPr>
          <a:xfrm>
            <a:off x="612863" y="429397"/>
            <a:ext cx="9954000" cy="744800"/>
          </a:xfrm>
          <a:prstGeom prst="rect">
            <a:avLst/>
          </a:prstGeom>
          <a:noFill/>
          <a:ln>
            <a:noFill/>
          </a:ln>
        </p:spPr>
        <p:txBody>
          <a:bodyPr spcFirstLastPara="1" wrap="square" lIns="35700" tIns="35700" rIns="35700" bIns="35700" anchor="ctr" anchorCtr="0">
            <a:noAutofit/>
          </a:bodyPr>
          <a:lstStyle/>
          <a:p>
            <a:pPr>
              <a:buClr>
                <a:srgbClr val="000000"/>
              </a:buClr>
              <a:buSzPts val="3200"/>
            </a:pPr>
            <a:r>
              <a:rPr lang="es" sz="4000" b="1">
                <a:latin typeface="Montserrat"/>
                <a:ea typeface="Montserrat"/>
                <a:cs typeface="Montserrat"/>
                <a:sym typeface="Montserrat"/>
              </a:rPr>
              <a:t>¿Qué es MQI?</a:t>
            </a:r>
            <a:endParaRPr sz="4000" b="1">
              <a:latin typeface="Montserrat"/>
              <a:ea typeface="Montserrat"/>
              <a:cs typeface="Montserrat"/>
              <a:sym typeface="Montserrat"/>
            </a:endParaRPr>
          </a:p>
        </p:txBody>
      </p:sp>
      <p:sp>
        <p:nvSpPr>
          <p:cNvPr id="867" name="Google Shape;867;p208"/>
          <p:cNvSpPr/>
          <p:nvPr/>
        </p:nvSpPr>
        <p:spPr>
          <a:xfrm>
            <a:off x="-1" y="6652000"/>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pic>
        <p:nvPicPr>
          <p:cNvPr id="868" name="Google Shape;868;p208" descr="Google Shape;5818;p127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33530" y="116982"/>
            <a:ext cx="1200257" cy="1211892"/>
          </a:xfrm>
          <a:prstGeom prst="rect">
            <a:avLst/>
          </a:prstGeom>
          <a:noFill/>
          <a:ln>
            <a:noFill/>
          </a:ln>
        </p:spPr>
      </p:pic>
      <p:sp>
        <p:nvSpPr>
          <p:cNvPr id="869" name="Google Shape;869;p208"/>
          <p:cNvSpPr txBox="1"/>
          <p:nvPr/>
        </p:nvSpPr>
        <p:spPr>
          <a:xfrm>
            <a:off x="402233" y="1689863"/>
            <a:ext cx="11262000" cy="1623200"/>
          </a:xfrm>
          <a:prstGeom prst="rect">
            <a:avLst/>
          </a:prstGeom>
          <a:noFill/>
          <a:ln>
            <a:noFill/>
          </a:ln>
        </p:spPr>
        <p:txBody>
          <a:bodyPr spcFirstLastPara="1" wrap="square" lIns="121900" tIns="121900" rIns="121900" bIns="121900" anchor="t" anchorCtr="0">
            <a:noAutofit/>
          </a:bodyPr>
          <a:lstStyle/>
          <a:p>
            <a:pPr>
              <a:lnSpc>
                <a:spcPct val="150000"/>
              </a:lnSpc>
              <a:buClr>
                <a:schemeClr val="dk1"/>
              </a:buClr>
              <a:buSzPts val="1100"/>
            </a:pPr>
            <a:r>
              <a:rPr lang="es" sz="2400">
                <a:latin typeface="Montserrat"/>
                <a:ea typeface="Montserrat"/>
                <a:cs typeface="Montserrat"/>
                <a:sym typeface="Montserrat"/>
              </a:rPr>
              <a:t>Diseñado para acompañar a organizaciones a </a:t>
            </a:r>
            <a:r>
              <a:rPr lang="es" sz="2400" b="1">
                <a:latin typeface="Montserrat"/>
                <a:ea typeface="Montserrat"/>
                <a:cs typeface="Montserrat"/>
                <a:sym typeface="Montserrat"/>
              </a:rPr>
              <a:t>medir, gestionar y mejorar el desempeño socio ambiental</a:t>
            </a:r>
            <a:r>
              <a:rPr lang="es" sz="2400">
                <a:latin typeface="Montserrat"/>
                <a:ea typeface="Montserrat"/>
                <a:cs typeface="Montserrat"/>
                <a:sym typeface="Montserrat"/>
              </a:rPr>
              <a:t> en base a los más altos estándares internacionales.</a:t>
            </a:r>
            <a:endParaRPr sz="2400">
              <a:latin typeface="Montserrat"/>
              <a:ea typeface="Montserrat"/>
              <a:cs typeface="Montserrat"/>
              <a:sym typeface="Montserrat"/>
            </a:endParaRPr>
          </a:p>
        </p:txBody>
      </p:sp>
      <p:sp>
        <p:nvSpPr>
          <p:cNvPr id="870" name="Google Shape;870;p208"/>
          <p:cNvSpPr txBox="1"/>
          <p:nvPr/>
        </p:nvSpPr>
        <p:spPr>
          <a:xfrm>
            <a:off x="1416033" y="4140195"/>
            <a:ext cx="2150000" cy="420400"/>
          </a:xfrm>
          <a:prstGeom prst="rect">
            <a:avLst/>
          </a:prstGeom>
          <a:noFill/>
          <a:ln>
            <a:noFill/>
          </a:ln>
        </p:spPr>
        <p:txBody>
          <a:bodyPr spcFirstLastPara="1" wrap="square" lIns="91433" tIns="45700" rIns="91433" bIns="45700" anchor="t" anchorCtr="0">
            <a:noAutofit/>
          </a:bodyPr>
          <a:lstStyle/>
          <a:p>
            <a:pPr algn="ctr"/>
            <a:r>
              <a:rPr lang="es" sz="2133" b="1">
                <a:solidFill>
                  <a:srgbClr val="00B0BD"/>
                </a:solidFill>
                <a:latin typeface="Montserrat"/>
                <a:ea typeface="Montserrat"/>
                <a:cs typeface="Montserrat"/>
                <a:sym typeface="Montserrat"/>
              </a:rPr>
              <a:t>EVALUAR</a:t>
            </a:r>
            <a:endParaRPr sz="2133">
              <a:solidFill>
                <a:srgbClr val="00B0BD"/>
              </a:solidFill>
              <a:latin typeface="Montserrat"/>
              <a:ea typeface="Montserrat"/>
              <a:cs typeface="Montserrat"/>
              <a:sym typeface="Montserrat"/>
            </a:endParaRPr>
          </a:p>
        </p:txBody>
      </p:sp>
      <p:sp>
        <p:nvSpPr>
          <p:cNvPr id="871" name="Google Shape;871;p208"/>
          <p:cNvSpPr txBox="1"/>
          <p:nvPr/>
        </p:nvSpPr>
        <p:spPr>
          <a:xfrm>
            <a:off x="4992233" y="4140195"/>
            <a:ext cx="2150000" cy="420400"/>
          </a:xfrm>
          <a:prstGeom prst="rect">
            <a:avLst/>
          </a:prstGeom>
          <a:noFill/>
          <a:ln>
            <a:noFill/>
          </a:ln>
        </p:spPr>
        <p:txBody>
          <a:bodyPr spcFirstLastPara="1" wrap="square" lIns="91433" tIns="45700" rIns="91433" bIns="45700" anchor="t" anchorCtr="0">
            <a:noAutofit/>
          </a:bodyPr>
          <a:lstStyle/>
          <a:p>
            <a:pPr algn="ctr"/>
            <a:r>
              <a:rPr lang="es" sz="2133" b="1">
                <a:solidFill>
                  <a:srgbClr val="00B0BD"/>
                </a:solidFill>
                <a:latin typeface="Montserrat"/>
                <a:ea typeface="Montserrat"/>
                <a:cs typeface="Montserrat"/>
                <a:sym typeface="Montserrat"/>
              </a:rPr>
              <a:t>COMPARAR</a:t>
            </a:r>
            <a:endParaRPr sz="2133">
              <a:solidFill>
                <a:srgbClr val="00B0BD"/>
              </a:solidFill>
              <a:latin typeface="Montserrat"/>
              <a:ea typeface="Montserrat"/>
              <a:cs typeface="Montserrat"/>
              <a:sym typeface="Montserrat"/>
            </a:endParaRPr>
          </a:p>
        </p:txBody>
      </p:sp>
      <p:sp>
        <p:nvSpPr>
          <p:cNvPr id="872" name="Google Shape;872;p208"/>
          <p:cNvSpPr txBox="1"/>
          <p:nvPr/>
        </p:nvSpPr>
        <p:spPr>
          <a:xfrm>
            <a:off x="8579261" y="4140195"/>
            <a:ext cx="2150000" cy="420400"/>
          </a:xfrm>
          <a:prstGeom prst="rect">
            <a:avLst/>
          </a:prstGeom>
          <a:noFill/>
          <a:ln>
            <a:noFill/>
          </a:ln>
        </p:spPr>
        <p:txBody>
          <a:bodyPr spcFirstLastPara="1" wrap="square" lIns="91433" tIns="45700" rIns="91433" bIns="45700" anchor="t" anchorCtr="0">
            <a:noAutofit/>
          </a:bodyPr>
          <a:lstStyle/>
          <a:p>
            <a:pPr algn="ctr"/>
            <a:r>
              <a:rPr lang="es" sz="2133" b="1">
                <a:solidFill>
                  <a:srgbClr val="00B0BD"/>
                </a:solidFill>
                <a:latin typeface="Montserrat"/>
                <a:ea typeface="Montserrat"/>
                <a:cs typeface="Montserrat"/>
                <a:sym typeface="Montserrat"/>
              </a:rPr>
              <a:t>MEJORAR</a:t>
            </a:r>
            <a:endParaRPr sz="2133">
              <a:solidFill>
                <a:srgbClr val="00B0BD"/>
              </a:solidFill>
              <a:latin typeface="Montserrat"/>
              <a:ea typeface="Montserrat"/>
              <a:cs typeface="Montserrat"/>
              <a:sym typeface="Montserrat"/>
            </a:endParaRPr>
          </a:p>
        </p:txBody>
      </p:sp>
      <p:pic>
        <p:nvPicPr>
          <p:cNvPr id="873" name="Google Shape;873;p208" descr="MacBookPro13-mockup3.p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624234" y="2928301"/>
            <a:ext cx="1712069" cy="1127535"/>
          </a:xfrm>
          <a:prstGeom prst="rect">
            <a:avLst/>
          </a:prstGeom>
          <a:noFill/>
          <a:ln>
            <a:noFill/>
          </a:ln>
        </p:spPr>
      </p:pic>
      <p:pic>
        <p:nvPicPr>
          <p:cNvPr id="874" name="Google Shape;874;p208"/>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624868" y="3108267"/>
            <a:ext cx="884733" cy="884733"/>
          </a:xfrm>
          <a:prstGeom prst="rect">
            <a:avLst/>
          </a:prstGeom>
          <a:noFill/>
          <a:ln>
            <a:noFill/>
          </a:ln>
        </p:spPr>
      </p:pic>
      <p:pic>
        <p:nvPicPr>
          <p:cNvPr id="875" name="Google Shape;875;p208"/>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9223185" y="2928285"/>
            <a:ext cx="987583" cy="987583"/>
          </a:xfrm>
          <a:prstGeom prst="rect">
            <a:avLst/>
          </a:prstGeom>
          <a:noFill/>
          <a:ln>
            <a:noFill/>
          </a:ln>
        </p:spPr>
      </p:pic>
      <p:sp>
        <p:nvSpPr>
          <p:cNvPr id="876" name="Google Shape;876;p208"/>
          <p:cNvSpPr txBox="1"/>
          <p:nvPr/>
        </p:nvSpPr>
        <p:spPr>
          <a:xfrm>
            <a:off x="714833" y="4696833"/>
            <a:ext cx="3755600" cy="1066000"/>
          </a:xfrm>
          <a:prstGeom prst="rect">
            <a:avLst/>
          </a:prstGeom>
          <a:noFill/>
          <a:ln>
            <a:noFill/>
          </a:ln>
        </p:spPr>
        <p:txBody>
          <a:bodyPr spcFirstLastPara="1" wrap="square" lIns="91433" tIns="45700" rIns="91433" bIns="45700" anchor="t" anchorCtr="0">
            <a:noAutofit/>
          </a:bodyPr>
          <a:lstStyle/>
          <a:p>
            <a:pPr algn="ctr"/>
            <a:r>
              <a:rPr lang="es" sz="1333">
                <a:solidFill>
                  <a:schemeClr val="dk1"/>
                </a:solidFill>
                <a:latin typeface="Montserrat"/>
                <a:ea typeface="Montserrat"/>
                <a:cs typeface="Montserrat"/>
                <a:sym typeface="Montserrat"/>
              </a:rPr>
              <a:t>Identifica los impactos de tu empresa en los trabajadores, cadena de suministro, medio ambiente comunidad, clientes y gobierno corporativo.</a:t>
            </a:r>
            <a:endParaRPr sz="933">
              <a:latin typeface="Montserrat"/>
              <a:ea typeface="Montserrat"/>
              <a:cs typeface="Montserrat"/>
              <a:sym typeface="Montserrat"/>
            </a:endParaRPr>
          </a:p>
        </p:txBody>
      </p:sp>
      <p:sp>
        <p:nvSpPr>
          <p:cNvPr id="877" name="Google Shape;877;p208"/>
          <p:cNvSpPr txBox="1"/>
          <p:nvPr/>
        </p:nvSpPr>
        <p:spPr>
          <a:xfrm>
            <a:off x="4481465" y="4710633"/>
            <a:ext cx="3237600" cy="1241600"/>
          </a:xfrm>
          <a:prstGeom prst="rect">
            <a:avLst/>
          </a:prstGeom>
          <a:noFill/>
          <a:ln>
            <a:noFill/>
          </a:ln>
        </p:spPr>
        <p:txBody>
          <a:bodyPr spcFirstLastPara="1" wrap="square" lIns="91433" tIns="45700" rIns="91433" bIns="45700" anchor="t" anchorCtr="0">
            <a:noAutofit/>
          </a:bodyPr>
          <a:lstStyle/>
          <a:p>
            <a:pPr algn="ctr"/>
            <a:r>
              <a:rPr lang="es" sz="1333">
                <a:solidFill>
                  <a:schemeClr val="dk1"/>
                </a:solidFill>
                <a:latin typeface="Montserrat"/>
                <a:ea typeface="Montserrat"/>
                <a:cs typeface="Montserrat"/>
                <a:sym typeface="Montserrat"/>
              </a:rPr>
              <a:t>Compara tus resultados con miles de otras empresas a través de reporte de desempeño.</a:t>
            </a:r>
            <a:endParaRPr sz="933">
              <a:latin typeface="Montserrat"/>
              <a:ea typeface="Montserrat"/>
              <a:cs typeface="Montserrat"/>
              <a:sym typeface="Montserrat"/>
            </a:endParaRPr>
          </a:p>
        </p:txBody>
      </p:sp>
      <p:sp>
        <p:nvSpPr>
          <p:cNvPr id="878" name="Google Shape;878;p208"/>
          <p:cNvSpPr txBox="1"/>
          <p:nvPr/>
        </p:nvSpPr>
        <p:spPr>
          <a:xfrm>
            <a:off x="8274467" y="4696833"/>
            <a:ext cx="2857600" cy="744800"/>
          </a:xfrm>
          <a:prstGeom prst="rect">
            <a:avLst/>
          </a:prstGeom>
          <a:noFill/>
          <a:ln>
            <a:noFill/>
          </a:ln>
        </p:spPr>
        <p:txBody>
          <a:bodyPr spcFirstLastPara="1" wrap="square" lIns="91433" tIns="45700" rIns="91433" bIns="45700" anchor="t" anchorCtr="0">
            <a:noAutofit/>
          </a:bodyPr>
          <a:lstStyle/>
          <a:p>
            <a:pPr algn="ctr"/>
            <a:r>
              <a:rPr lang="es" sz="1333">
                <a:solidFill>
                  <a:schemeClr val="dk1"/>
                </a:solidFill>
                <a:latin typeface="Montserrat"/>
                <a:ea typeface="Montserrat"/>
                <a:cs typeface="Montserrat"/>
                <a:sym typeface="Montserrat"/>
              </a:rPr>
              <a:t>Crea un plan de mejoras a partir de los resultados</a:t>
            </a:r>
            <a:endParaRPr sz="933">
              <a:latin typeface="Montserrat"/>
              <a:ea typeface="Montserrat"/>
              <a:cs typeface="Montserrat"/>
              <a:sym typeface="Montserrat"/>
            </a:endParaRPr>
          </a:p>
          <a:p>
            <a:pPr algn="ctr"/>
            <a:endParaRPr sz="1600">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233972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xmlns="" id="{589AAE86-A35C-2C46-8E2E-3678FD2E8B2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80451" y="2426669"/>
            <a:ext cx="2031098" cy="2004661"/>
          </a:xfrm>
          <a:prstGeom prst="rect">
            <a:avLst/>
          </a:prstGeom>
        </p:spPr>
      </p:pic>
    </p:spTree>
    <p:extLst>
      <p:ext uri="{BB962C8B-B14F-4D97-AF65-F5344CB8AC3E}">
        <p14:creationId xmlns:p14="http://schemas.microsoft.com/office/powerpoint/2010/main" val="870469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324B894E-C80A-8149-A937-1ADF70E8DBC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7952048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xmlns="" id="{F4CA95DC-8E50-4F4E-827B-A49A012E7757}"/>
              </a:ext>
            </a:extLst>
          </p:cNvPr>
          <p:cNvSpPr/>
          <p:nvPr/>
        </p:nvSpPr>
        <p:spPr>
          <a:xfrm>
            <a:off x="0" y="0"/>
            <a:ext cx="12192000" cy="6858000"/>
          </a:xfrm>
          <a:prstGeom prst="rect">
            <a:avLst/>
          </a:prstGeom>
          <a:solidFill>
            <a:srgbClr val="8491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5" name="Imagen 4">
            <a:extLst>
              <a:ext uri="{FF2B5EF4-FFF2-40B4-BE49-F238E27FC236}">
                <a16:creationId xmlns:a16="http://schemas.microsoft.com/office/drawing/2014/main" xmlns="" id="{2F55A816-3D2D-0347-9834-5E0524E37D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05754"/>
            <a:ext cx="12179300" cy="6172200"/>
          </a:xfrm>
          <a:prstGeom prst="rect">
            <a:avLst/>
          </a:prstGeom>
        </p:spPr>
      </p:pic>
      <p:sp>
        <p:nvSpPr>
          <p:cNvPr id="9" name="Rectángulo 8">
            <a:extLst>
              <a:ext uri="{FF2B5EF4-FFF2-40B4-BE49-F238E27FC236}">
                <a16:creationId xmlns:a16="http://schemas.microsoft.com/office/drawing/2014/main" xmlns="" id="{930A7D76-4DA3-D74F-B11A-33FB7F212689}"/>
              </a:ext>
            </a:extLst>
          </p:cNvPr>
          <p:cNvSpPr/>
          <p:nvPr/>
        </p:nvSpPr>
        <p:spPr>
          <a:xfrm>
            <a:off x="4264960" y="1914209"/>
            <a:ext cx="3731558" cy="2179473"/>
          </a:xfrm>
          <a:prstGeom prst="rect">
            <a:avLst/>
          </a:prstGeom>
          <a:solidFill>
            <a:srgbClr val="FFFFFF">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4" name="Imagen 3">
            <a:extLst>
              <a:ext uri="{FF2B5EF4-FFF2-40B4-BE49-F238E27FC236}">
                <a16:creationId xmlns:a16="http://schemas.microsoft.com/office/drawing/2014/main" xmlns="" id="{9CAB6A79-4839-5F4E-A72E-66BDD474795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98039" y="1972237"/>
            <a:ext cx="3269405" cy="2004661"/>
          </a:xfrm>
          <a:prstGeom prst="rect">
            <a:avLst/>
          </a:prstGeom>
        </p:spPr>
      </p:pic>
    </p:spTree>
    <p:extLst>
      <p:ext uri="{BB962C8B-B14F-4D97-AF65-F5344CB8AC3E}">
        <p14:creationId xmlns:p14="http://schemas.microsoft.com/office/powerpoint/2010/main" val="27492983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xmlns="" id="{2BE16F6E-6236-4D45-87D4-FA6F9991A9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978277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C39C784D-B32A-7447-A76C-333F653E079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26380795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C6FB618E-A44D-2642-93BC-75A07A170A9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8355773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A2C5DB05-4FC5-9348-A98F-22716243F1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0627" y="2164832"/>
            <a:ext cx="3965850" cy="2230790"/>
          </a:xfrm>
          <a:prstGeom prst="rect">
            <a:avLst/>
          </a:prstGeom>
        </p:spPr>
      </p:pic>
      <p:pic>
        <p:nvPicPr>
          <p:cNvPr id="2" name="Picture 2" descr="http://ws.nexnews.cl/internal/view.php?k=8e2057fc2f9f60b82bcab1df263c357bce6bf92301137e370f4b986f087e48368dc922fc37ab41438eede38de4ad479c97cd2392b94d2b9ec96215beddd3b507">
            <a:extLst>
              <a:ext uri="{FF2B5EF4-FFF2-40B4-BE49-F238E27FC236}">
                <a16:creationId xmlns:a16="http://schemas.microsoft.com/office/drawing/2014/main" xmlns="" id="{84A5D287-1F17-1E4E-8B0B-B9CB7284E31E}"/>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518503" y="480061"/>
            <a:ext cx="3146944" cy="5897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2170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9E76B30C-1113-894C-A693-67F8908EC2B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a:off x="321730" y="321732"/>
            <a:ext cx="5674897" cy="3017405"/>
          </a:xfrm>
          <a:prstGeom prst="rect">
            <a:avLst/>
          </a:prstGeom>
        </p:spPr>
      </p:pic>
      <p:pic>
        <p:nvPicPr>
          <p:cNvPr id="11" name="Imagen 10">
            <a:extLst>
              <a:ext uri="{FF2B5EF4-FFF2-40B4-BE49-F238E27FC236}">
                <a16:creationId xmlns:a16="http://schemas.microsoft.com/office/drawing/2014/main" xmlns="" id="{881E971C-3348-BB40-A9EC-344EF7BFA9C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2" b="-3"/>
          <a:stretch/>
        </p:blipFill>
        <p:spPr>
          <a:xfrm>
            <a:off x="321730" y="3510853"/>
            <a:ext cx="5674897" cy="2789954"/>
          </a:xfrm>
          <a:prstGeom prst="rect">
            <a:avLst/>
          </a:prstGeom>
        </p:spPr>
      </p:pic>
      <p:pic>
        <p:nvPicPr>
          <p:cNvPr id="3" name="Imagen 2">
            <a:extLst>
              <a:ext uri="{FF2B5EF4-FFF2-40B4-BE49-F238E27FC236}">
                <a16:creationId xmlns:a16="http://schemas.microsoft.com/office/drawing/2014/main" xmlns="" id="{597487CB-BA8F-7F4E-9DC2-E9FFFA4CB35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195373" y="321733"/>
            <a:ext cx="5674897" cy="5979074"/>
          </a:xfrm>
          <a:prstGeom prst="rect">
            <a:avLst/>
          </a:prstGeom>
        </p:spPr>
      </p:pic>
    </p:spTree>
    <p:extLst>
      <p:ext uri="{BB962C8B-B14F-4D97-AF65-F5344CB8AC3E}">
        <p14:creationId xmlns:p14="http://schemas.microsoft.com/office/powerpoint/2010/main" val="16661190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xmlns="" id="{8BA2B3E2-FF70-7846-98FF-B42095477516}"/>
              </a:ext>
            </a:extLst>
          </p:cNvPr>
          <p:cNvSpPr/>
          <p:nvPr/>
        </p:nvSpPr>
        <p:spPr>
          <a:xfrm>
            <a:off x="0" y="-10274"/>
            <a:ext cx="3581400" cy="6874678"/>
          </a:xfrm>
          <a:custGeom>
            <a:avLst/>
            <a:gdLst/>
            <a:ahLst/>
            <a:cxnLst/>
            <a:rect l="l" t="t" r="r" b="b"/>
            <a:pathLst>
              <a:path w="4973955" h="6841490">
                <a:moveTo>
                  <a:pt x="0" y="6840982"/>
                </a:moveTo>
                <a:lnTo>
                  <a:pt x="4973751" y="6840982"/>
                </a:lnTo>
                <a:lnTo>
                  <a:pt x="4973751" y="0"/>
                </a:lnTo>
                <a:lnTo>
                  <a:pt x="0" y="0"/>
                </a:lnTo>
                <a:lnTo>
                  <a:pt x="0" y="6840982"/>
                </a:lnTo>
                <a:close/>
              </a:path>
            </a:pathLst>
          </a:custGeom>
          <a:solidFill>
            <a:schemeClr val="tx2">
              <a:lumMod val="60000"/>
              <a:lumOff val="40000"/>
            </a:schemeClr>
          </a:solidFill>
        </p:spPr>
        <p:txBody>
          <a:bodyPr wrap="square" lIns="0" tIns="0" rIns="0" bIns="0" rtlCol="0"/>
          <a:lstStyle/>
          <a:p>
            <a:endParaRPr/>
          </a:p>
        </p:txBody>
      </p:sp>
      <p:pic>
        <p:nvPicPr>
          <p:cNvPr id="10" name="Gráfico 9">
            <a:extLst>
              <a:ext uri="{FF2B5EF4-FFF2-40B4-BE49-F238E27FC236}">
                <a16:creationId xmlns:a16="http://schemas.microsoft.com/office/drawing/2014/main" xmlns="" id="{D0827BAC-EE72-2F4A-874A-5E75A3E8B05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330943" y="1772110"/>
            <a:ext cx="2556398" cy="411623"/>
          </a:xfrm>
          <a:prstGeom prst="rect">
            <a:avLst/>
          </a:prstGeom>
        </p:spPr>
      </p:pic>
      <p:pic>
        <p:nvPicPr>
          <p:cNvPr id="4" name="Imagen 3">
            <a:extLst>
              <a:ext uri="{FF2B5EF4-FFF2-40B4-BE49-F238E27FC236}">
                <a16:creationId xmlns:a16="http://schemas.microsoft.com/office/drawing/2014/main" xmlns="" id="{E8213EC1-608D-BB4E-8C85-B20831C5D84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41984" y="0"/>
            <a:ext cx="9150016" cy="6858000"/>
          </a:xfrm>
          <a:prstGeom prst="rect">
            <a:avLst/>
          </a:prstGeom>
        </p:spPr>
      </p:pic>
      <p:pic>
        <p:nvPicPr>
          <p:cNvPr id="7" name="Imagen 6">
            <a:extLst>
              <a:ext uri="{FF2B5EF4-FFF2-40B4-BE49-F238E27FC236}">
                <a16:creationId xmlns:a16="http://schemas.microsoft.com/office/drawing/2014/main" xmlns="" id="{87ADCE92-D31C-BC41-9183-1EA5F6FF268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8574" y="5085889"/>
            <a:ext cx="2665235" cy="1634209"/>
          </a:xfrm>
          <a:prstGeom prst="rect">
            <a:avLst/>
          </a:prstGeom>
        </p:spPr>
      </p:pic>
    </p:spTree>
    <p:extLst>
      <p:ext uri="{BB962C8B-B14F-4D97-AF65-F5344CB8AC3E}">
        <p14:creationId xmlns:p14="http://schemas.microsoft.com/office/powerpoint/2010/main" val="3411404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5B627EE5-8013-8846-8342-C83BC416908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56272" y="5913889"/>
            <a:ext cx="4169663" cy="797462"/>
          </a:xfrm>
          <a:prstGeom prst="rect">
            <a:avLst/>
          </a:prstGeom>
        </p:spPr>
      </p:pic>
      <p:pic>
        <p:nvPicPr>
          <p:cNvPr id="6" name="Imagen 5">
            <a:extLst>
              <a:ext uri="{FF2B5EF4-FFF2-40B4-BE49-F238E27FC236}">
                <a16:creationId xmlns:a16="http://schemas.microsoft.com/office/drawing/2014/main" xmlns="" id="{34EF9CFB-14B4-9D45-9FDE-668344CED3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5791197"/>
          </a:xfrm>
          <a:prstGeom prst="rect">
            <a:avLst/>
          </a:prstGeom>
        </p:spPr>
      </p:pic>
      <p:pic>
        <p:nvPicPr>
          <p:cNvPr id="9" name="Imagen 8">
            <a:extLst>
              <a:ext uri="{FF2B5EF4-FFF2-40B4-BE49-F238E27FC236}">
                <a16:creationId xmlns:a16="http://schemas.microsoft.com/office/drawing/2014/main" xmlns="" id="{121FD8F6-C62F-B240-9803-E581C6B0B6B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932761" y="5820915"/>
            <a:ext cx="4169663" cy="983411"/>
          </a:xfrm>
          <a:prstGeom prst="rect">
            <a:avLst/>
          </a:prstGeom>
        </p:spPr>
      </p:pic>
    </p:spTree>
    <p:extLst>
      <p:ext uri="{BB962C8B-B14F-4D97-AF65-F5344CB8AC3E}">
        <p14:creationId xmlns:p14="http://schemas.microsoft.com/office/powerpoint/2010/main" val="4068000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209"/>
          <p:cNvSpPr/>
          <p:nvPr/>
        </p:nvSpPr>
        <p:spPr>
          <a:xfrm>
            <a:off x="6140567" y="1636167"/>
            <a:ext cx="4770400" cy="4792800"/>
          </a:xfrm>
          <a:prstGeom prst="rect">
            <a:avLst/>
          </a:prstGeom>
          <a:solidFill>
            <a:srgbClr val="F3F3F3"/>
          </a:solidFill>
          <a:ln>
            <a:noFill/>
          </a:ln>
        </p:spPr>
        <p:txBody>
          <a:bodyPr spcFirstLastPara="1" wrap="square" lIns="121900" tIns="121900" rIns="121900" bIns="121900" anchor="ctr" anchorCtr="0">
            <a:noAutofit/>
          </a:bodyPr>
          <a:lstStyle/>
          <a:p>
            <a:endParaRPr sz="2400"/>
          </a:p>
        </p:txBody>
      </p:sp>
      <p:sp>
        <p:nvSpPr>
          <p:cNvPr id="884" name="Google Shape;884;p209"/>
          <p:cNvSpPr/>
          <p:nvPr/>
        </p:nvSpPr>
        <p:spPr>
          <a:xfrm>
            <a:off x="706933" y="1636200"/>
            <a:ext cx="4770400" cy="4792800"/>
          </a:xfrm>
          <a:prstGeom prst="rect">
            <a:avLst/>
          </a:prstGeom>
          <a:solidFill>
            <a:srgbClr val="F3F3F3"/>
          </a:solidFill>
          <a:ln>
            <a:noFill/>
          </a:ln>
        </p:spPr>
        <p:txBody>
          <a:bodyPr spcFirstLastPara="1" wrap="square" lIns="121900" tIns="121900" rIns="121900" bIns="121900" anchor="ctr" anchorCtr="0">
            <a:noAutofit/>
          </a:bodyPr>
          <a:lstStyle/>
          <a:p>
            <a:endParaRPr sz="2400"/>
          </a:p>
        </p:txBody>
      </p:sp>
      <p:sp>
        <p:nvSpPr>
          <p:cNvPr id="885" name="Google Shape;885;p209"/>
          <p:cNvSpPr/>
          <p:nvPr/>
        </p:nvSpPr>
        <p:spPr>
          <a:xfrm>
            <a:off x="-1" y="-67"/>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sp>
        <p:nvSpPr>
          <p:cNvPr id="886" name="Google Shape;886;p209"/>
          <p:cNvSpPr/>
          <p:nvPr/>
        </p:nvSpPr>
        <p:spPr>
          <a:xfrm>
            <a:off x="10591572" y="-67"/>
            <a:ext cx="1084400" cy="1446000"/>
          </a:xfrm>
          <a:prstGeom prst="rect">
            <a:avLst/>
          </a:prstGeom>
          <a:solidFill>
            <a:srgbClr val="DC1E25"/>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sp>
        <p:nvSpPr>
          <p:cNvPr id="887" name="Google Shape;887;p209"/>
          <p:cNvSpPr/>
          <p:nvPr/>
        </p:nvSpPr>
        <p:spPr>
          <a:xfrm>
            <a:off x="-1" y="6652000"/>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pic>
        <p:nvPicPr>
          <p:cNvPr id="888" name="Google Shape;888;p209" descr="Google Shape;5818;p127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33530" y="116982"/>
            <a:ext cx="1200257" cy="1211892"/>
          </a:xfrm>
          <a:prstGeom prst="rect">
            <a:avLst/>
          </a:prstGeom>
          <a:noFill/>
          <a:ln>
            <a:noFill/>
          </a:ln>
        </p:spPr>
      </p:pic>
      <p:sp>
        <p:nvSpPr>
          <p:cNvPr id="889" name="Google Shape;889;p209"/>
          <p:cNvSpPr/>
          <p:nvPr/>
        </p:nvSpPr>
        <p:spPr>
          <a:xfrm>
            <a:off x="10591572" y="-67"/>
            <a:ext cx="1084400" cy="1446000"/>
          </a:xfrm>
          <a:prstGeom prst="rect">
            <a:avLst/>
          </a:prstGeom>
          <a:solidFill>
            <a:srgbClr val="DC1E25"/>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pic>
        <p:nvPicPr>
          <p:cNvPr id="890" name="Google Shape;890;p209" descr="Google Shape;5818;p127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33530" y="116982"/>
            <a:ext cx="1200257" cy="1211892"/>
          </a:xfrm>
          <a:prstGeom prst="rect">
            <a:avLst/>
          </a:prstGeom>
          <a:noFill/>
          <a:ln>
            <a:noFill/>
          </a:ln>
        </p:spPr>
      </p:pic>
      <p:sp>
        <p:nvSpPr>
          <p:cNvPr id="891" name="Google Shape;891;p209"/>
          <p:cNvSpPr txBox="1"/>
          <p:nvPr/>
        </p:nvSpPr>
        <p:spPr>
          <a:xfrm>
            <a:off x="1048397" y="1588400"/>
            <a:ext cx="5003600" cy="744800"/>
          </a:xfrm>
          <a:prstGeom prst="rect">
            <a:avLst/>
          </a:prstGeom>
          <a:noFill/>
          <a:ln>
            <a:noFill/>
          </a:ln>
        </p:spPr>
        <p:txBody>
          <a:bodyPr spcFirstLastPara="1" wrap="square" lIns="35700" tIns="35700" rIns="35700" bIns="35700" anchor="ctr" anchorCtr="0">
            <a:noAutofit/>
          </a:bodyPr>
          <a:lstStyle/>
          <a:p>
            <a:pPr>
              <a:buClr>
                <a:srgbClr val="000000"/>
              </a:buClr>
              <a:buSzPts val="3200"/>
            </a:pPr>
            <a:r>
              <a:rPr lang="es" sz="2400" b="1">
                <a:solidFill>
                  <a:srgbClr val="000000"/>
                </a:solidFill>
                <a:latin typeface="Montserrat"/>
                <a:ea typeface="Montserrat"/>
                <a:cs typeface="Montserrat"/>
                <a:sym typeface="Montserrat"/>
              </a:rPr>
              <a:t>Evaluación de Im</a:t>
            </a:r>
            <a:r>
              <a:rPr lang="es" sz="2400" b="1">
                <a:latin typeface="Montserrat"/>
                <a:ea typeface="Montserrat"/>
                <a:cs typeface="Montserrat"/>
                <a:sym typeface="Montserrat"/>
              </a:rPr>
              <a:t>pacto </a:t>
            </a:r>
            <a:r>
              <a:rPr lang="es" sz="2400" b="1">
                <a:solidFill>
                  <a:srgbClr val="000000"/>
                </a:solidFill>
                <a:latin typeface="Montserrat"/>
                <a:ea typeface="Montserrat"/>
                <a:cs typeface="Montserrat"/>
                <a:sym typeface="Montserrat"/>
              </a:rPr>
              <a:t>B</a:t>
            </a:r>
            <a:endParaRPr sz="133"/>
          </a:p>
        </p:txBody>
      </p:sp>
      <p:sp>
        <p:nvSpPr>
          <p:cNvPr id="892" name="Google Shape;892;p209"/>
          <p:cNvSpPr txBox="1"/>
          <p:nvPr/>
        </p:nvSpPr>
        <p:spPr>
          <a:xfrm>
            <a:off x="1112667" y="2681967"/>
            <a:ext cx="3942000" cy="681200"/>
          </a:xfrm>
          <a:prstGeom prst="rect">
            <a:avLst/>
          </a:prstGeom>
          <a:noFill/>
          <a:ln>
            <a:noFill/>
          </a:ln>
        </p:spPr>
        <p:txBody>
          <a:bodyPr spcFirstLastPara="1" wrap="square" lIns="35700" tIns="35700" rIns="35700" bIns="35700" anchor="ctr" anchorCtr="0">
            <a:noAutofit/>
          </a:bodyPr>
          <a:lstStyle/>
          <a:p>
            <a:pPr algn="ctr">
              <a:buClr>
                <a:srgbClr val="00A7B6"/>
              </a:buClr>
              <a:buSzPts val="1500"/>
            </a:pPr>
            <a:r>
              <a:rPr lang="es" sz="1467">
                <a:solidFill>
                  <a:srgbClr val="00A7B6"/>
                </a:solidFill>
                <a:latin typeface="Montserrat"/>
                <a:ea typeface="Montserrat"/>
                <a:cs typeface="Montserrat"/>
                <a:sym typeface="Montserrat"/>
              </a:rPr>
              <a:t>La herramienta que contiene las métricas más altas en gestión a nivel global en las áreas de </a:t>
            </a:r>
            <a:r>
              <a:rPr lang="es" sz="1467" b="1">
                <a:solidFill>
                  <a:srgbClr val="00A7B6"/>
                </a:solidFill>
                <a:latin typeface="Montserrat"/>
                <a:ea typeface="Montserrat"/>
                <a:cs typeface="Montserrat"/>
                <a:sym typeface="Montserrat"/>
              </a:rPr>
              <a:t>Comunidad, Medioambiente, Gobernanza, Clientes y Trabajadores </a:t>
            </a:r>
            <a:endParaRPr sz="1467" b="1"/>
          </a:p>
        </p:txBody>
      </p:sp>
      <p:grpSp>
        <p:nvGrpSpPr>
          <p:cNvPr id="893" name="Google Shape;893;p209"/>
          <p:cNvGrpSpPr/>
          <p:nvPr/>
        </p:nvGrpSpPr>
        <p:grpSpPr>
          <a:xfrm>
            <a:off x="1257835" y="4558404"/>
            <a:ext cx="3633815" cy="1325461"/>
            <a:chOff x="638576" y="3418803"/>
            <a:chExt cx="2725361" cy="994096"/>
          </a:xfrm>
        </p:grpSpPr>
        <p:pic>
          <p:nvPicPr>
            <p:cNvPr id="894" name="Google Shape;894;p209" descr="Google Shape;646;p13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853037" y="3418803"/>
              <a:ext cx="510900" cy="510900"/>
            </a:xfrm>
            <a:prstGeom prst="rect">
              <a:avLst/>
            </a:prstGeom>
            <a:noFill/>
            <a:ln>
              <a:noFill/>
            </a:ln>
          </p:spPr>
        </p:pic>
        <p:pic>
          <p:nvPicPr>
            <p:cNvPr id="895" name="Google Shape;895;p209" descr="Google Shape;648;p13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38576" y="3462622"/>
              <a:ext cx="526725" cy="423245"/>
            </a:xfrm>
            <a:prstGeom prst="rect">
              <a:avLst/>
            </a:prstGeom>
            <a:noFill/>
            <a:ln>
              <a:noFill/>
            </a:ln>
          </p:spPr>
        </p:pic>
        <p:pic>
          <p:nvPicPr>
            <p:cNvPr id="896" name="Google Shape;896;p209" descr="Google Shape;649;p13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146847" y="3421152"/>
              <a:ext cx="530675" cy="353807"/>
            </a:xfrm>
            <a:prstGeom prst="rect">
              <a:avLst/>
            </a:prstGeom>
            <a:noFill/>
            <a:ln>
              <a:noFill/>
            </a:ln>
          </p:spPr>
        </p:pic>
        <p:pic>
          <p:nvPicPr>
            <p:cNvPr id="897" name="Google Shape;897;p209" descr="Google Shape;650;p136"/>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2862915" y="3991547"/>
              <a:ext cx="420000" cy="419450"/>
            </a:xfrm>
            <a:prstGeom prst="rect">
              <a:avLst/>
            </a:prstGeom>
            <a:noFill/>
            <a:ln>
              <a:noFill/>
            </a:ln>
          </p:spPr>
        </p:pic>
        <p:pic>
          <p:nvPicPr>
            <p:cNvPr id="898" name="Google Shape;898;p209" descr="Google Shape;651;p136"/>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2169551" y="3989649"/>
              <a:ext cx="420005" cy="423250"/>
            </a:xfrm>
            <a:prstGeom prst="rect">
              <a:avLst/>
            </a:prstGeom>
            <a:noFill/>
            <a:ln>
              <a:noFill/>
            </a:ln>
          </p:spPr>
        </p:pic>
        <p:pic>
          <p:nvPicPr>
            <p:cNvPr id="899" name="Google Shape;899;p209" descr="Google Shape;654;p136"/>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390726" y="3958099"/>
              <a:ext cx="530675" cy="445682"/>
            </a:xfrm>
            <a:prstGeom prst="rect">
              <a:avLst/>
            </a:prstGeom>
            <a:noFill/>
            <a:ln>
              <a:noFill/>
            </a:ln>
          </p:spPr>
        </p:pic>
        <p:pic>
          <p:nvPicPr>
            <p:cNvPr id="900" name="Google Shape;900;p209" descr="Captura de pantalla 2019-08-05 a las 11.00.35.png"/>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1319588" y="3574125"/>
              <a:ext cx="672951" cy="297402"/>
            </a:xfrm>
            <a:prstGeom prst="rect">
              <a:avLst/>
            </a:prstGeom>
            <a:noFill/>
            <a:ln>
              <a:noFill/>
            </a:ln>
          </p:spPr>
        </p:pic>
        <p:pic>
          <p:nvPicPr>
            <p:cNvPr id="901" name="Google Shape;901;p209" descr="Google Shape;653;p136"/>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722587" y="3991286"/>
              <a:ext cx="420000" cy="420000"/>
            </a:xfrm>
            <a:prstGeom prst="rect">
              <a:avLst/>
            </a:prstGeom>
            <a:noFill/>
            <a:ln>
              <a:noFill/>
            </a:ln>
          </p:spPr>
        </p:pic>
      </p:grpSp>
      <p:sp>
        <p:nvSpPr>
          <p:cNvPr id="902" name="Google Shape;902;p209"/>
          <p:cNvSpPr txBox="1"/>
          <p:nvPr/>
        </p:nvSpPr>
        <p:spPr>
          <a:xfrm>
            <a:off x="590933" y="302133"/>
            <a:ext cx="7102400" cy="744800"/>
          </a:xfrm>
          <a:prstGeom prst="rect">
            <a:avLst/>
          </a:prstGeom>
          <a:noFill/>
          <a:ln>
            <a:noFill/>
          </a:ln>
        </p:spPr>
        <p:txBody>
          <a:bodyPr spcFirstLastPara="1" wrap="square" lIns="35700" tIns="35700" rIns="35700" bIns="35700" anchor="ctr" anchorCtr="0">
            <a:noAutofit/>
          </a:bodyPr>
          <a:lstStyle/>
          <a:p>
            <a:pPr>
              <a:buClr>
                <a:srgbClr val="000000"/>
              </a:buClr>
              <a:buSzPts val="3200"/>
            </a:pPr>
            <a:r>
              <a:rPr lang="es" sz="4000" b="1">
                <a:latin typeface="Montserrat"/>
                <a:ea typeface="Montserrat"/>
                <a:cs typeface="Montserrat"/>
                <a:sym typeface="Montserrat"/>
              </a:rPr>
              <a:t>Plataforma |</a:t>
            </a:r>
            <a:r>
              <a:rPr lang="es" sz="4267" b="1">
                <a:latin typeface="Montserrat"/>
                <a:ea typeface="Montserrat"/>
                <a:cs typeface="Montserrat"/>
                <a:sym typeface="Montserrat"/>
              </a:rPr>
              <a:t> </a:t>
            </a:r>
            <a:r>
              <a:rPr lang="es" sz="1600" i="1">
                <a:latin typeface="Montserrat"/>
                <a:ea typeface="Montserrat"/>
                <a:cs typeface="Montserrat"/>
                <a:sym typeface="Montserrat"/>
              </a:rPr>
              <a:t>Herramientas de Medición</a:t>
            </a:r>
            <a:endParaRPr sz="1600" i="1">
              <a:latin typeface="Montserrat"/>
              <a:ea typeface="Montserrat"/>
              <a:cs typeface="Montserrat"/>
              <a:sym typeface="Montserrat"/>
            </a:endParaRPr>
          </a:p>
        </p:txBody>
      </p:sp>
      <p:sp>
        <p:nvSpPr>
          <p:cNvPr id="903" name="Google Shape;903;p209"/>
          <p:cNvSpPr txBox="1"/>
          <p:nvPr/>
        </p:nvSpPr>
        <p:spPr>
          <a:xfrm>
            <a:off x="6758140" y="1547533"/>
            <a:ext cx="3990000" cy="744800"/>
          </a:xfrm>
          <a:prstGeom prst="rect">
            <a:avLst/>
          </a:prstGeom>
          <a:noFill/>
          <a:ln>
            <a:noFill/>
          </a:ln>
        </p:spPr>
        <p:txBody>
          <a:bodyPr spcFirstLastPara="1" wrap="square" lIns="35700" tIns="35700" rIns="35700" bIns="35700" anchor="ctr" anchorCtr="0">
            <a:noAutofit/>
          </a:bodyPr>
          <a:lstStyle/>
          <a:p>
            <a:pPr>
              <a:buClr>
                <a:srgbClr val="000000"/>
              </a:buClr>
              <a:buSzPts val="3200"/>
            </a:pPr>
            <a:r>
              <a:rPr lang="es" sz="2400" b="1">
                <a:latin typeface="Montserrat"/>
                <a:ea typeface="Montserrat"/>
                <a:cs typeface="Montserrat"/>
                <a:sym typeface="Montserrat"/>
              </a:rPr>
              <a:t>SDG Action Manager</a:t>
            </a:r>
            <a:r>
              <a:rPr lang="es" sz="3867" b="1">
                <a:latin typeface="Montserrat"/>
                <a:ea typeface="Montserrat"/>
                <a:cs typeface="Montserrat"/>
                <a:sym typeface="Montserrat"/>
              </a:rPr>
              <a:t> </a:t>
            </a:r>
            <a:r>
              <a:rPr lang="es" sz="4000" b="1">
                <a:latin typeface="Montserrat"/>
                <a:ea typeface="Montserrat"/>
                <a:cs typeface="Montserrat"/>
                <a:sym typeface="Montserrat"/>
              </a:rPr>
              <a:t> </a:t>
            </a:r>
            <a:endParaRPr sz="1600" i="1">
              <a:latin typeface="Montserrat"/>
              <a:ea typeface="Montserrat"/>
              <a:cs typeface="Montserrat"/>
              <a:sym typeface="Montserrat"/>
            </a:endParaRPr>
          </a:p>
        </p:txBody>
      </p:sp>
      <p:pic>
        <p:nvPicPr>
          <p:cNvPr id="904" name="Google Shape;904;p209"/>
          <p:cNvPicPr preferRelativeResize="0"/>
          <p:nvPr/>
        </p:nvPicPr>
        <p:blipFill>
          <a:blip r:embed="rId12" cstate="email">
            <a:alphaModFix/>
            <a:extLst>
              <a:ext uri="{28A0092B-C50C-407E-A947-70E740481C1C}">
                <a14:useLocalDpi xmlns:a14="http://schemas.microsoft.com/office/drawing/2010/main"/>
              </a:ext>
            </a:extLst>
          </a:blip>
          <a:stretch>
            <a:fillRect/>
          </a:stretch>
        </p:blipFill>
        <p:spPr>
          <a:xfrm>
            <a:off x="6656367" y="4243168"/>
            <a:ext cx="3761236" cy="1976433"/>
          </a:xfrm>
          <a:prstGeom prst="rect">
            <a:avLst/>
          </a:prstGeom>
          <a:noFill/>
          <a:ln>
            <a:noFill/>
          </a:ln>
        </p:spPr>
      </p:pic>
      <p:sp>
        <p:nvSpPr>
          <p:cNvPr id="905" name="Google Shape;905;p209"/>
          <p:cNvSpPr txBox="1"/>
          <p:nvPr/>
        </p:nvSpPr>
        <p:spPr>
          <a:xfrm>
            <a:off x="6038967" y="2292133"/>
            <a:ext cx="4901200" cy="1613600"/>
          </a:xfrm>
          <a:prstGeom prst="rect">
            <a:avLst/>
          </a:prstGeom>
          <a:noFill/>
          <a:ln>
            <a:noFill/>
          </a:ln>
        </p:spPr>
        <p:txBody>
          <a:bodyPr spcFirstLastPara="1" wrap="square" lIns="121900" tIns="121900" rIns="121900" bIns="121900" anchor="ctr" anchorCtr="0">
            <a:noAutofit/>
          </a:bodyPr>
          <a:lstStyle/>
          <a:p>
            <a:pPr algn="ctr">
              <a:lnSpc>
                <a:spcPct val="115000"/>
              </a:lnSpc>
            </a:pPr>
            <a:r>
              <a:rPr lang="es" sz="1467">
                <a:solidFill>
                  <a:srgbClr val="00A7B6"/>
                </a:solidFill>
                <a:latin typeface="Montserrat"/>
                <a:ea typeface="Montserrat"/>
                <a:cs typeface="Montserrat"/>
                <a:sym typeface="Montserrat"/>
              </a:rPr>
              <a:t>Desarrollada por B Lab y el Pacto Global de las Naciones Unidas para ayudar a las empresas a tomar acción para el cumplimiento de los </a:t>
            </a:r>
            <a:r>
              <a:rPr lang="es" sz="1467" b="1">
                <a:solidFill>
                  <a:srgbClr val="00A7B6"/>
                </a:solidFill>
                <a:latin typeface="Montserrat"/>
                <a:ea typeface="Montserrat"/>
                <a:cs typeface="Montserrat"/>
                <a:sym typeface="Montserrat"/>
              </a:rPr>
              <a:t>Objetivos de Desarrollo Sostenible </a:t>
            </a:r>
            <a:r>
              <a:rPr lang="es" sz="1467">
                <a:solidFill>
                  <a:srgbClr val="00A7B6"/>
                </a:solidFill>
                <a:latin typeface="Montserrat"/>
                <a:ea typeface="Montserrat"/>
                <a:cs typeface="Montserrat"/>
                <a:sym typeface="Montserrat"/>
              </a:rPr>
              <a:t>de cara al 2030</a:t>
            </a:r>
            <a:r>
              <a:rPr lang="es" sz="1733">
                <a:solidFill>
                  <a:srgbClr val="232426"/>
                </a:solidFill>
                <a:latin typeface="Montserrat"/>
                <a:ea typeface="Montserrat"/>
                <a:cs typeface="Montserrat"/>
                <a:sym typeface="Montserrat"/>
              </a:rPr>
              <a:t>.</a:t>
            </a:r>
            <a:endParaRPr sz="1733">
              <a:solidFill>
                <a:srgbClr val="232426"/>
              </a:solidFill>
              <a:latin typeface="Montserrat"/>
              <a:ea typeface="Montserrat"/>
              <a:cs typeface="Montserrat"/>
              <a:sym typeface="Montserrat"/>
            </a:endParaRPr>
          </a:p>
        </p:txBody>
      </p:sp>
    </p:spTree>
    <p:extLst>
      <p:ext uri="{BB962C8B-B14F-4D97-AF65-F5344CB8AC3E}">
        <p14:creationId xmlns:p14="http://schemas.microsoft.com/office/powerpoint/2010/main" val="15396394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87FC942F-F7D3-F440-9387-E58D1F6A58B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06372" y="-14365"/>
            <a:ext cx="5733662" cy="6858000"/>
          </a:xfrm>
          <a:prstGeom prst="rect">
            <a:avLst/>
          </a:prstGeom>
        </p:spPr>
      </p:pic>
      <p:pic>
        <p:nvPicPr>
          <p:cNvPr id="7" name="Imagen 6">
            <a:extLst>
              <a:ext uri="{FF2B5EF4-FFF2-40B4-BE49-F238E27FC236}">
                <a16:creationId xmlns:a16="http://schemas.microsoft.com/office/drawing/2014/main" xmlns="" id="{8EA46DB1-D016-0349-8831-6A7C5BBD1A7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27812"/>
            <a:ext cx="6755930" cy="3321423"/>
          </a:xfrm>
          <a:prstGeom prst="rect">
            <a:avLst/>
          </a:prstGeom>
        </p:spPr>
      </p:pic>
      <p:pic>
        <p:nvPicPr>
          <p:cNvPr id="9" name="Imagen 8">
            <a:extLst>
              <a:ext uri="{FF2B5EF4-FFF2-40B4-BE49-F238E27FC236}">
                <a16:creationId xmlns:a16="http://schemas.microsoft.com/office/drawing/2014/main" xmlns="" id="{CE15BAC7-6E76-414C-86CC-D7314E305DA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3265798"/>
            <a:ext cx="6755929" cy="3592202"/>
          </a:xfrm>
          <a:prstGeom prst="rect">
            <a:avLst/>
          </a:prstGeom>
        </p:spPr>
      </p:pic>
    </p:spTree>
    <p:extLst>
      <p:ext uri="{BB962C8B-B14F-4D97-AF65-F5344CB8AC3E}">
        <p14:creationId xmlns:p14="http://schemas.microsoft.com/office/powerpoint/2010/main" val="513635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xmlns="" id="{156FD077-FB42-9F40-92AF-D9EB2D8299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16" name="Imagen 15">
            <a:extLst>
              <a:ext uri="{FF2B5EF4-FFF2-40B4-BE49-F238E27FC236}">
                <a16:creationId xmlns:a16="http://schemas.microsoft.com/office/drawing/2014/main" xmlns="" id="{67023915-7F7F-1F46-9D53-D313F6758D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21" name="Imagen 20">
            <a:extLst>
              <a:ext uri="{FF2B5EF4-FFF2-40B4-BE49-F238E27FC236}">
                <a16:creationId xmlns:a16="http://schemas.microsoft.com/office/drawing/2014/main" xmlns="" id="{627AF0EF-C4EC-9646-9B5F-4C2C2CB8CB3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168189" y="1"/>
            <a:ext cx="6023811" cy="3500626"/>
          </a:xfrm>
          <a:custGeom>
            <a:avLst/>
            <a:gdLst/>
            <a:ahLst/>
            <a:cxnLst/>
            <a:rect l="l" t="t" r="r" b="b"/>
            <a:pathLst>
              <a:path w="6023811" h="3346404">
                <a:moveTo>
                  <a:pt x="0" y="0"/>
                </a:moveTo>
                <a:lnTo>
                  <a:pt x="6023811" y="0"/>
                </a:lnTo>
                <a:lnTo>
                  <a:pt x="6023811" y="3346404"/>
                </a:lnTo>
                <a:lnTo>
                  <a:pt x="1549824" y="3346404"/>
                </a:lnTo>
                <a:close/>
              </a:path>
            </a:pathLst>
          </a:custGeom>
        </p:spPr>
      </p:pic>
    </p:spTree>
    <p:extLst>
      <p:ext uri="{BB962C8B-B14F-4D97-AF65-F5344CB8AC3E}">
        <p14:creationId xmlns:p14="http://schemas.microsoft.com/office/powerpoint/2010/main" val="3789086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313;g89792a2477_0_0">
            <a:extLst>
              <a:ext uri="{FF2B5EF4-FFF2-40B4-BE49-F238E27FC236}">
                <a16:creationId xmlns:a16="http://schemas.microsoft.com/office/drawing/2014/main" xmlns="" id="{1E00324D-E0CE-5B40-A3DA-0150621F88FB}"/>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46530" y="-21515"/>
            <a:ext cx="11602637" cy="6901051"/>
          </a:xfrm>
          <a:prstGeom prst="rect">
            <a:avLst/>
          </a:prstGeom>
          <a:noFill/>
          <a:ln>
            <a:noFill/>
          </a:ln>
        </p:spPr>
      </p:pic>
      <p:cxnSp>
        <p:nvCxnSpPr>
          <p:cNvPr id="19" name="Google Shape;314;g89792a2477_0_0">
            <a:extLst>
              <a:ext uri="{FF2B5EF4-FFF2-40B4-BE49-F238E27FC236}">
                <a16:creationId xmlns:a16="http://schemas.microsoft.com/office/drawing/2014/main" xmlns="" id="{A11FFEC3-DC81-0541-A825-6BAA62F7511C}"/>
              </a:ext>
            </a:extLst>
          </p:cNvPr>
          <p:cNvCxnSpPr/>
          <p:nvPr/>
        </p:nvCxnSpPr>
        <p:spPr>
          <a:xfrm>
            <a:off x="1807045" y="4678880"/>
            <a:ext cx="1323423" cy="0"/>
          </a:xfrm>
          <a:prstGeom prst="straightConnector1">
            <a:avLst/>
          </a:prstGeom>
          <a:noFill/>
          <a:ln w="9525" cap="flat" cmpd="sng">
            <a:solidFill>
              <a:schemeClr val="accent2"/>
            </a:solidFill>
            <a:prstDash val="solid"/>
            <a:miter lim="800000"/>
            <a:headEnd type="none" w="sm" len="sm"/>
            <a:tailEnd type="oval" w="med" len="med"/>
          </a:ln>
        </p:spPr>
      </p:cxnSp>
      <p:pic>
        <p:nvPicPr>
          <p:cNvPr id="20" name="Google Shape;315;g89792a2477_0_0">
            <a:extLst>
              <a:ext uri="{FF2B5EF4-FFF2-40B4-BE49-F238E27FC236}">
                <a16:creationId xmlns:a16="http://schemas.microsoft.com/office/drawing/2014/main" xmlns="" id="{01D47F3D-C3D2-E54C-A39A-BB28BED4047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63386" y="5469148"/>
            <a:ext cx="587241" cy="472992"/>
          </a:xfrm>
          <a:prstGeom prst="rect">
            <a:avLst/>
          </a:prstGeom>
          <a:noFill/>
          <a:ln>
            <a:noFill/>
          </a:ln>
        </p:spPr>
      </p:pic>
      <p:cxnSp>
        <p:nvCxnSpPr>
          <p:cNvPr id="21" name="Google Shape;316;g89792a2477_0_0">
            <a:extLst>
              <a:ext uri="{FF2B5EF4-FFF2-40B4-BE49-F238E27FC236}">
                <a16:creationId xmlns:a16="http://schemas.microsoft.com/office/drawing/2014/main" xmlns="" id="{B5657ED5-EB4B-8B43-9FF4-4C9EE4CA35E6}"/>
              </a:ext>
            </a:extLst>
          </p:cNvPr>
          <p:cNvCxnSpPr/>
          <p:nvPr/>
        </p:nvCxnSpPr>
        <p:spPr>
          <a:xfrm>
            <a:off x="2850626" y="5705644"/>
            <a:ext cx="586125" cy="0"/>
          </a:xfrm>
          <a:prstGeom prst="straightConnector1">
            <a:avLst/>
          </a:prstGeom>
          <a:noFill/>
          <a:ln w="9525" cap="flat" cmpd="sng">
            <a:solidFill>
              <a:schemeClr val="accent2"/>
            </a:solidFill>
            <a:prstDash val="solid"/>
            <a:miter lim="800000"/>
            <a:headEnd type="none" w="sm" len="sm"/>
            <a:tailEnd type="oval" w="med" len="med"/>
          </a:ln>
        </p:spPr>
      </p:cxnSp>
      <p:pic>
        <p:nvPicPr>
          <p:cNvPr id="22" name="Google Shape;317;g89792a2477_0_0">
            <a:extLst>
              <a:ext uri="{FF2B5EF4-FFF2-40B4-BE49-F238E27FC236}">
                <a16:creationId xmlns:a16="http://schemas.microsoft.com/office/drawing/2014/main" xmlns="" id="{639E580B-E6B0-1B48-A48B-301A2EAB0FDD}"/>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715524" y="3192512"/>
            <a:ext cx="587241" cy="472992"/>
          </a:xfrm>
          <a:prstGeom prst="rect">
            <a:avLst/>
          </a:prstGeom>
          <a:noFill/>
          <a:ln>
            <a:noFill/>
          </a:ln>
        </p:spPr>
      </p:pic>
      <p:cxnSp>
        <p:nvCxnSpPr>
          <p:cNvPr id="23" name="Google Shape;318;g89792a2477_0_0">
            <a:extLst>
              <a:ext uri="{FF2B5EF4-FFF2-40B4-BE49-F238E27FC236}">
                <a16:creationId xmlns:a16="http://schemas.microsoft.com/office/drawing/2014/main" xmlns="" id="{0162E4E3-DC6D-5347-AC30-B99C9BEC2D9C}"/>
              </a:ext>
            </a:extLst>
          </p:cNvPr>
          <p:cNvCxnSpPr/>
          <p:nvPr/>
        </p:nvCxnSpPr>
        <p:spPr>
          <a:xfrm rot="10800000">
            <a:off x="2345783" y="3429008"/>
            <a:ext cx="1302736" cy="0"/>
          </a:xfrm>
          <a:prstGeom prst="straightConnector1">
            <a:avLst/>
          </a:prstGeom>
          <a:noFill/>
          <a:ln w="9525" cap="flat" cmpd="sng">
            <a:solidFill>
              <a:schemeClr val="accent2"/>
            </a:solidFill>
            <a:prstDash val="solid"/>
            <a:miter lim="800000"/>
            <a:headEnd type="none" w="sm" len="sm"/>
            <a:tailEnd type="oval" w="med" len="med"/>
          </a:ln>
        </p:spPr>
      </p:cxnSp>
      <p:cxnSp>
        <p:nvCxnSpPr>
          <p:cNvPr id="24" name="Google Shape;319;g89792a2477_0_0">
            <a:extLst>
              <a:ext uri="{FF2B5EF4-FFF2-40B4-BE49-F238E27FC236}">
                <a16:creationId xmlns:a16="http://schemas.microsoft.com/office/drawing/2014/main" xmlns="" id="{DB7899F7-FBA4-4A46-B05A-10903670C75A}"/>
              </a:ext>
            </a:extLst>
          </p:cNvPr>
          <p:cNvCxnSpPr/>
          <p:nvPr/>
        </p:nvCxnSpPr>
        <p:spPr>
          <a:xfrm rot="10800000">
            <a:off x="4157181" y="4915376"/>
            <a:ext cx="909687" cy="0"/>
          </a:xfrm>
          <a:prstGeom prst="straightConnector1">
            <a:avLst/>
          </a:prstGeom>
          <a:noFill/>
          <a:ln w="9525" cap="flat" cmpd="sng">
            <a:solidFill>
              <a:schemeClr val="accent2"/>
            </a:solidFill>
            <a:prstDash val="solid"/>
            <a:miter lim="800000"/>
            <a:headEnd type="none" w="sm" len="sm"/>
            <a:tailEnd type="oval" w="med" len="med"/>
          </a:ln>
        </p:spPr>
      </p:cxnSp>
      <p:pic>
        <p:nvPicPr>
          <p:cNvPr id="25" name="Google Shape;320;g89792a2477_0_0">
            <a:extLst>
              <a:ext uri="{FF2B5EF4-FFF2-40B4-BE49-F238E27FC236}">
                <a16:creationId xmlns:a16="http://schemas.microsoft.com/office/drawing/2014/main" xmlns="" id="{5EFE6A98-50FC-E041-991B-D49BCA2ED065}"/>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086877" y="4678880"/>
            <a:ext cx="587241" cy="472992"/>
          </a:xfrm>
          <a:prstGeom prst="rect">
            <a:avLst/>
          </a:prstGeom>
          <a:noFill/>
          <a:ln>
            <a:noFill/>
          </a:ln>
        </p:spPr>
      </p:pic>
      <p:pic>
        <p:nvPicPr>
          <p:cNvPr id="26" name="Google Shape;321;g89792a2477_0_0">
            <a:extLst>
              <a:ext uri="{FF2B5EF4-FFF2-40B4-BE49-F238E27FC236}">
                <a16:creationId xmlns:a16="http://schemas.microsoft.com/office/drawing/2014/main" xmlns="" id="{B4491324-DBD0-294E-845A-D77921776E72}"/>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273091" y="4430753"/>
            <a:ext cx="587241" cy="472992"/>
          </a:xfrm>
          <a:prstGeom prst="rect">
            <a:avLst/>
          </a:prstGeom>
          <a:noFill/>
          <a:ln>
            <a:noFill/>
          </a:ln>
        </p:spPr>
      </p:pic>
      <p:sp>
        <p:nvSpPr>
          <p:cNvPr id="32" name="Google Shape;327;g89792a2477_0_0">
            <a:extLst>
              <a:ext uri="{FF2B5EF4-FFF2-40B4-BE49-F238E27FC236}">
                <a16:creationId xmlns:a16="http://schemas.microsoft.com/office/drawing/2014/main" xmlns="" id="{86CB13C5-E905-E243-A996-E8703DF6B9A5}"/>
              </a:ext>
            </a:extLst>
          </p:cNvPr>
          <p:cNvSpPr/>
          <p:nvPr/>
        </p:nvSpPr>
        <p:spPr>
          <a:xfrm rot="10800000" flipH="1">
            <a:off x="7973094" y="2410964"/>
            <a:ext cx="1536666" cy="1563096"/>
          </a:xfrm>
          <a:prstGeom prst="chevron">
            <a:avLst>
              <a:gd name="adj" fmla="val 47522"/>
            </a:avLst>
          </a:prstGeom>
          <a:solidFill>
            <a:srgbClr val="FFD65D"/>
          </a:solidFill>
          <a:ln w="9525" cap="flat" cmpd="sng">
            <a:solidFill>
              <a:srgbClr val="C27BA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 name="Imagen 35">
            <a:extLst>
              <a:ext uri="{FF2B5EF4-FFF2-40B4-BE49-F238E27FC236}">
                <a16:creationId xmlns:a16="http://schemas.microsoft.com/office/drawing/2014/main" xmlns="" id="{EC335D75-968A-584A-8E84-6FE7011E10AD}"/>
              </a:ext>
            </a:extLst>
          </p:cNvPr>
          <p:cNvPicPr>
            <a:picLocks noChangeAspect="1"/>
          </p:cNvPicPr>
          <p:nvPr/>
        </p:nvPicPr>
        <p:blipFill>
          <a:blip r:embed="rId5"/>
          <a:stretch>
            <a:fillRect/>
          </a:stretch>
        </p:blipFill>
        <p:spPr>
          <a:xfrm>
            <a:off x="4423619" y="2762394"/>
            <a:ext cx="3746780" cy="1012644"/>
          </a:xfrm>
          <a:prstGeom prst="rect">
            <a:avLst/>
          </a:prstGeom>
        </p:spPr>
      </p:pic>
    </p:spTree>
    <p:extLst>
      <p:ext uri="{BB962C8B-B14F-4D97-AF65-F5344CB8AC3E}">
        <p14:creationId xmlns:p14="http://schemas.microsoft.com/office/powerpoint/2010/main" val="21354374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F258AE6D-8254-0D40-A883-EF38203A0C12}"/>
              </a:ext>
            </a:extLst>
          </p:cNvPr>
          <p:cNvPicPr>
            <a:picLocks noChangeAspect="1"/>
          </p:cNvPicPr>
          <p:nvPr/>
        </p:nvPicPr>
        <p:blipFill>
          <a:blip r:embed="rId3"/>
          <a:stretch>
            <a:fillRect/>
          </a:stretch>
        </p:blipFill>
        <p:spPr>
          <a:xfrm>
            <a:off x="6823376" y="1"/>
            <a:ext cx="5349958" cy="6858000"/>
          </a:xfrm>
          <a:prstGeom prst="rect">
            <a:avLst/>
          </a:prstGeom>
        </p:spPr>
      </p:pic>
      <p:sp>
        <p:nvSpPr>
          <p:cNvPr id="4" name="CuadroTexto 3">
            <a:extLst>
              <a:ext uri="{FF2B5EF4-FFF2-40B4-BE49-F238E27FC236}">
                <a16:creationId xmlns:a16="http://schemas.microsoft.com/office/drawing/2014/main" xmlns="" id="{9E3A9641-ECFD-2D49-9CFD-0D3DB58C41C5}"/>
              </a:ext>
            </a:extLst>
          </p:cNvPr>
          <p:cNvSpPr txBox="1"/>
          <p:nvPr/>
        </p:nvSpPr>
        <p:spPr>
          <a:xfrm>
            <a:off x="619522" y="2553419"/>
            <a:ext cx="5814204" cy="1077218"/>
          </a:xfrm>
          <a:prstGeom prst="rect">
            <a:avLst/>
          </a:prstGeom>
          <a:noFill/>
        </p:spPr>
        <p:txBody>
          <a:bodyPr wrap="square" rtlCol="0">
            <a:spAutoFit/>
          </a:bodyPr>
          <a:lstStyle/>
          <a:p>
            <a:endParaRPr lang="es-ES_tradnl" sz="3200" b="1" dirty="0">
              <a:solidFill>
                <a:schemeClr val="bg2">
                  <a:lumMod val="75000"/>
                </a:schemeClr>
              </a:solidFill>
              <a:latin typeface="Gotham Book Regular" pitchFamily="2" charset="77"/>
            </a:endParaRPr>
          </a:p>
          <a:p>
            <a:r>
              <a:rPr lang="es-ES_tradnl" sz="3200" b="1" dirty="0">
                <a:solidFill>
                  <a:schemeClr val="bg2">
                    <a:lumMod val="75000"/>
                  </a:schemeClr>
                </a:solidFill>
                <a:latin typeface="Gotham Book Regular" pitchFamily="2" charset="77"/>
              </a:rPr>
              <a:t>pwalker@hortifrut.com</a:t>
            </a:r>
          </a:p>
        </p:txBody>
      </p:sp>
    </p:spTree>
    <p:extLst>
      <p:ext uri="{BB962C8B-B14F-4D97-AF65-F5344CB8AC3E}">
        <p14:creationId xmlns:p14="http://schemas.microsoft.com/office/powerpoint/2010/main" val="36560161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86360"/>
            <a:ext cx="12105640" cy="6685280"/>
            <a:chOff x="0" y="86360"/>
            <a:chExt cx="12105640" cy="6685280"/>
          </a:xfrm>
        </p:grpSpPr>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86360" y="86360"/>
              <a:ext cx="12019280" cy="6685280"/>
            </a:xfrm>
            <a:prstGeom prst="rect">
              <a:avLst/>
            </a:prstGeom>
          </p:spPr>
        </p:pic>
        <p:sp>
          <p:nvSpPr>
            <p:cNvPr id="4" name="object 4"/>
            <p:cNvSpPr/>
            <p:nvPr/>
          </p:nvSpPr>
          <p:spPr>
            <a:xfrm>
              <a:off x="0" y="1767839"/>
              <a:ext cx="6840220" cy="2816860"/>
            </a:xfrm>
            <a:custGeom>
              <a:avLst/>
              <a:gdLst/>
              <a:ahLst/>
              <a:cxnLst/>
              <a:rect l="l" t="t" r="r" b="b"/>
              <a:pathLst>
                <a:path w="6840220" h="2816860">
                  <a:moveTo>
                    <a:pt x="6840220" y="0"/>
                  </a:moveTo>
                  <a:lnTo>
                    <a:pt x="0" y="0"/>
                  </a:lnTo>
                  <a:lnTo>
                    <a:pt x="0" y="2816860"/>
                  </a:lnTo>
                  <a:lnTo>
                    <a:pt x="6840220" y="2816860"/>
                  </a:lnTo>
                  <a:lnTo>
                    <a:pt x="6840220" y="0"/>
                  </a:lnTo>
                  <a:close/>
                </a:path>
              </a:pathLst>
            </a:custGeom>
            <a:solidFill>
              <a:srgbClr val="FFFFFF">
                <a:alpha val="79998"/>
              </a:srgbClr>
            </a:solidFill>
          </p:spPr>
          <p:txBody>
            <a:bodyPr wrap="square" lIns="0" tIns="0" rIns="0" bIns="0" rtlCol="0"/>
            <a:lstStyle/>
            <a:p>
              <a:endParaRPr/>
            </a:p>
          </p:txBody>
        </p:sp>
      </p:grpSp>
      <p:sp>
        <p:nvSpPr>
          <p:cNvPr id="5" name="object 5"/>
          <p:cNvSpPr txBox="1">
            <a:spLocks noGrp="1"/>
          </p:cNvSpPr>
          <p:nvPr>
            <p:ph type="title"/>
          </p:nvPr>
        </p:nvSpPr>
        <p:spPr>
          <a:xfrm>
            <a:off x="419417" y="3196589"/>
            <a:ext cx="5977255" cy="1242695"/>
          </a:xfrm>
          <a:prstGeom prst="rect">
            <a:avLst/>
          </a:prstGeom>
        </p:spPr>
        <p:txBody>
          <a:bodyPr vert="horz" wrap="square" lIns="0" tIns="84455" rIns="0" bIns="0" rtlCol="0">
            <a:spAutoFit/>
          </a:bodyPr>
          <a:lstStyle/>
          <a:p>
            <a:pPr marL="12700" marR="5080">
              <a:lnSpc>
                <a:spcPts val="4540"/>
              </a:lnSpc>
              <a:spcBef>
                <a:spcPts val="665"/>
              </a:spcBef>
            </a:pPr>
            <a:r>
              <a:rPr sz="4200" b="0" spc="-170" dirty="0">
                <a:solidFill>
                  <a:srgbClr val="2C245A"/>
                </a:solidFill>
                <a:latin typeface="Rockwell"/>
                <a:cs typeface="Rockwell"/>
              </a:rPr>
              <a:t>Inversión </a:t>
            </a:r>
            <a:r>
              <a:rPr sz="4200" b="0" spc="-85" dirty="0">
                <a:solidFill>
                  <a:srgbClr val="2C245A"/>
                </a:solidFill>
                <a:latin typeface="Rockwell"/>
                <a:cs typeface="Rockwell"/>
              </a:rPr>
              <a:t>de </a:t>
            </a:r>
            <a:r>
              <a:rPr sz="4200" b="0" spc="-145" dirty="0">
                <a:solidFill>
                  <a:srgbClr val="2C245A"/>
                </a:solidFill>
                <a:latin typeface="Rockwell"/>
                <a:cs typeface="Rockwell"/>
              </a:rPr>
              <a:t>Impacto</a:t>
            </a:r>
            <a:r>
              <a:rPr sz="4200" b="0" spc="-530" dirty="0">
                <a:solidFill>
                  <a:srgbClr val="2C245A"/>
                </a:solidFill>
                <a:latin typeface="Rockwell"/>
                <a:cs typeface="Rockwell"/>
              </a:rPr>
              <a:t> </a:t>
            </a:r>
            <a:r>
              <a:rPr sz="4200" b="0" spc="-150" dirty="0">
                <a:solidFill>
                  <a:srgbClr val="2C245A"/>
                </a:solidFill>
                <a:latin typeface="Rockwell"/>
                <a:cs typeface="Rockwell"/>
              </a:rPr>
              <a:t>para  </a:t>
            </a:r>
            <a:r>
              <a:rPr sz="4200" b="0" spc="-85" dirty="0">
                <a:solidFill>
                  <a:srgbClr val="2C245A"/>
                </a:solidFill>
                <a:latin typeface="Rockwell"/>
                <a:cs typeface="Rockwell"/>
              </a:rPr>
              <a:t>el </a:t>
            </a:r>
            <a:r>
              <a:rPr sz="4200" b="0" spc="-155" dirty="0">
                <a:solidFill>
                  <a:srgbClr val="2C245A"/>
                </a:solidFill>
                <a:latin typeface="Rockwell"/>
                <a:cs typeface="Rockwell"/>
              </a:rPr>
              <a:t>Desarrollo</a:t>
            </a:r>
            <a:r>
              <a:rPr sz="4200" b="0" spc="-434" dirty="0">
                <a:solidFill>
                  <a:srgbClr val="2C245A"/>
                </a:solidFill>
                <a:latin typeface="Rockwell"/>
                <a:cs typeface="Rockwell"/>
              </a:rPr>
              <a:t> </a:t>
            </a:r>
            <a:r>
              <a:rPr sz="4200" b="0" spc="-155" dirty="0">
                <a:solidFill>
                  <a:srgbClr val="2C245A"/>
                </a:solidFill>
                <a:latin typeface="Rockwell"/>
                <a:cs typeface="Rockwell"/>
              </a:rPr>
              <a:t>Sostenible</a:t>
            </a:r>
            <a:endParaRPr sz="4200">
              <a:latin typeface="Rockwell"/>
              <a:cs typeface="Rockwell"/>
            </a:endParaRPr>
          </a:p>
        </p:txBody>
      </p:sp>
      <p:sp>
        <p:nvSpPr>
          <p:cNvPr id="6" name="object 6"/>
          <p:cNvSpPr/>
          <p:nvPr/>
        </p:nvSpPr>
        <p:spPr>
          <a:xfrm>
            <a:off x="0" y="4584700"/>
            <a:ext cx="6840220" cy="505459"/>
          </a:xfrm>
          <a:custGeom>
            <a:avLst/>
            <a:gdLst/>
            <a:ahLst/>
            <a:cxnLst/>
            <a:rect l="l" t="t" r="r" b="b"/>
            <a:pathLst>
              <a:path w="6840220" h="505460">
                <a:moveTo>
                  <a:pt x="6840220" y="0"/>
                </a:moveTo>
                <a:lnTo>
                  <a:pt x="0" y="0"/>
                </a:lnTo>
                <a:lnTo>
                  <a:pt x="0" y="505460"/>
                </a:lnTo>
                <a:lnTo>
                  <a:pt x="6840220" y="505460"/>
                </a:lnTo>
                <a:lnTo>
                  <a:pt x="6840220" y="0"/>
                </a:lnTo>
                <a:close/>
              </a:path>
            </a:pathLst>
          </a:custGeom>
          <a:solidFill>
            <a:srgbClr val="FFFFFF">
              <a:alpha val="90194"/>
            </a:srgbClr>
          </a:solidFill>
        </p:spPr>
        <p:txBody>
          <a:bodyPr wrap="square" lIns="0" tIns="0" rIns="0" bIns="0" rtlCol="0"/>
          <a:lstStyle/>
          <a:p>
            <a:endParaRPr/>
          </a:p>
        </p:txBody>
      </p:sp>
      <p:sp>
        <p:nvSpPr>
          <p:cNvPr id="7" name="object 7"/>
          <p:cNvSpPr txBox="1"/>
          <p:nvPr/>
        </p:nvSpPr>
        <p:spPr>
          <a:xfrm>
            <a:off x="419417" y="4677791"/>
            <a:ext cx="2390775" cy="345440"/>
          </a:xfrm>
          <a:prstGeom prst="rect">
            <a:avLst/>
          </a:prstGeom>
        </p:spPr>
        <p:txBody>
          <a:bodyPr vert="horz" wrap="square" lIns="0" tIns="12700" rIns="0" bIns="0" rtlCol="0">
            <a:spAutoFit/>
          </a:bodyPr>
          <a:lstStyle/>
          <a:p>
            <a:pPr marL="12700">
              <a:lnSpc>
                <a:spcPct val="100000"/>
              </a:lnSpc>
              <a:spcBef>
                <a:spcPts val="100"/>
              </a:spcBef>
            </a:pPr>
            <a:r>
              <a:rPr sz="2100" dirty="0">
                <a:solidFill>
                  <a:srgbClr val="2C245A"/>
                </a:solidFill>
                <a:latin typeface="Rockwell"/>
                <a:cs typeface="Rockwell"/>
              </a:rPr>
              <a:t>María </a:t>
            </a:r>
            <a:r>
              <a:rPr sz="2100" spc="-25" dirty="0">
                <a:solidFill>
                  <a:srgbClr val="2C245A"/>
                </a:solidFill>
                <a:latin typeface="Rockwell"/>
                <a:cs typeface="Rockwell"/>
              </a:rPr>
              <a:t>José</a:t>
            </a:r>
            <a:r>
              <a:rPr sz="2100" spc="-85" dirty="0">
                <a:solidFill>
                  <a:srgbClr val="2C245A"/>
                </a:solidFill>
                <a:latin typeface="Rockwell"/>
                <a:cs typeface="Rockwell"/>
              </a:rPr>
              <a:t> </a:t>
            </a:r>
            <a:r>
              <a:rPr sz="2100" spc="-15" dirty="0">
                <a:solidFill>
                  <a:srgbClr val="2C245A"/>
                </a:solidFill>
                <a:latin typeface="Rockwell"/>
                <a:cs typeface="Rockwell"/>
              </a:rPr>
              <a:t>Montero</a:t>
            </a:r>
            <a:endParaRPr sz="2100">
              <a:latin typeface="Rockwell"/>
              <a:cs typeface="Rockwell"/>
            </a:endParaRPr>
          </a:p>
        </p:txBody>
      </p:sp>
      <p:pic>
        <p:nvPicPr>
          <p:cNvPr id="8" name="object 8"/>
          <p:cNvPicPr/>
          <p:nvPr/>
        </p:nvPicPr>
        <p:blipFill>
          <a:blip r:embed="rId3" cstate="email">
            <a:extLst>
              <a:ext uri="{28A0092B-C50C-407E-A947-70E740481C1C}">
                <a14:useLocalDpi xmlns:a14="http://schemas.microsoft.com/office/drawing/2010/main"/>
              </a:ext>
            </a:extLst>
          </a:blip>
          <a:stretch>
            <a:fillRect/>
          </a:stretch>
        </p:blipFill>
        <p:spPr>
          <a:xfrm>
            <a:off x="459740" y="2004060"/>
            <a:ext cx="1016000" cy="1003300"/>
          </a:xfrm>
          <a:prstGeom prst="rect">
            <a:avLst/>
          </a:prstGeom>
        </p:spPr>
      </p:pic>
      <p:sp>
        <p:nvSpPr>
          <p:cNvPr id="9" name="object 9"/>
          <p:cNvSpPr txBox="1"/>
          <p:nvPr/>
        </p:nvSpPr>
        <p:spPr>
          <a:xfrm>
            <a:off x="10720451" y="6608127"/>
            <a:ext cx="1259840"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252525"/>
                </a:solidFill>
                <a:latin typeface="Segoe UI"/>
                <a:cs typeface="Segoe UI"/>
              </a:rPr>
              <a:t>Foto: </a:t>
            </a:r>
            <a:r>
              <a:rPr sz="900" spc="-5" dirty="0">
                <a:solidFill>
                  <a:srgbClr val="252525"/>
                </a:solidFill>
                <a:latin typeface="Segoe UI"/>
                <a:cs typeface="Segoe UI"/>
              </a:rPr>
              <a:t>Cataliza Chile</a:t>
            </a:r>
            <a:r>
              <a:rPr sz="900" spc="5" dirty="0">
                <a:solidFill>
                  <a:srgbClr val="252525"/>
                </a:solidFill>
                <a:latin typeface="Segoe UI"/>
                <a:cs typeface="Segoe UI"/>
              </a:rPr>
              <a:t> </a:t>
            </a:r>
            <a:r>
              <a:rPr sz="900" spc="-10" dirty="0">
                <a:solidFill>
                  <a:srgbClr val="252525"/>
                </a:solidFill>
                <a:latin typeface="Segoe UI"/>
                <a:cs typeface="Segoe UI"/>
              </a:rPr>
              <a:t>2019</a:t>
            </a:r>
            <a:endParaRPr sz="900">
              <a:latin typeface="Segoe UI"/>
              <a:cs typeface="Segoe UI"/>
            </a:endParaRPr>
          </a:p>
        </p:txBody>
      </p:sp>
    </p:spTree>
    <p:extLst>
      <p:ext uri="{BB962C8B-B14F-4D97-AF65-F5344CB8AC3E}">
        <p14:creationId xmlns:p14="http://schemas.microsoft.com/office/powerpoint/2010/main" val="2198190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3819" y="3517900"/>
            <a:ext cx="6012180" cy="1409700"/>
          </a:xfrm>
          <a:prstGeom prst="rect">
            <a:avLst/>
          </a:prstGeom>
          <a:solidFill>
            <a:srgbClr val="2C245A"/>
          </a:solidFill>
        </p:spPr>
        <p:txBody>
          <a:bodyPr vert="horz" wrap="square" lIns="0" tIns="3810" rIns="0" bIns="0" rtlCol="0">
            <a:spAutoFit/>
          </a:bodyPr>
          <a:lstStyle/>
          <a:p>
            <a:pPr>
              <a:lnSpc>
                <a:spcPct val="100000"/>
              </a:lnSpc>
              <a:spcBef>
                <a:spcPts val="30"/>
              </a:spcBef>
            </a:pPr>
            <a:endParaRPr sz="4150">
              <a:latin typeface="Times New Roman"/>
              <a:cs typeface="Times New Roman"/>
            </a:endParaRPr>
          </a:p>
          <a:p>
            <a:pPr marL="3781425">
              <a:lnSpc>
                <a:spcPct val="100000"/>
              </a:lnSpc>
            </a:pPr>
            <a:r>
              <a:rPr sz="4200" spc="-155" dirty="0">
                <a:solidFill>
                  <a:srgbClr val="FFFFFF"/>
                </a:solidFill>
                <a:latin typeface="Rockwell"/>
                <a:cs typeface="Rockwell"/>
              </a:rPr>
              <a:t>Agenda</a:t>
            </a:r>
            <a:endParaRPr sz="4200">
              <a:latin typeface="Rockwell"/>
              <a:cs typeface="Rockwell"/>
            </a:endParaRPr>
          </a:p>
        </p:txBody>
      </p:sp>
      <p:sp>
        <p:nvSpPr>
          <p:cNvPr id="3" name="object 3"/>
          <p:cNvSpPr/>
          <p:nvPr/>
        </p:nvSpPr>
        <p:spPr>
          <a:xfrm>
            <a:off x="83819" y="4927600"/>
            <a:ext cx="6012180" cy="1846580"/>
          </a:xfrm>
          <a:custGeom>
            <a:avLst/>
            <a:gdLst/>
            <a:ahLst/>
            <a:cxnLst/>
            <a:rect l="l" t="t" r="r" b="b"/>
            <a:pathLst>
              <a:path w="6012180" h="1846579">
                <a:moveTo>
                  <a:pt x="6012180" y="0"/>
                </a:moveTo>
                <a:lnTo>
                  <a:pt x="0" y="0"/>
                </a:lnTo>
                <a:lnTo>
                  <a:pt x="0" y="1846580"/>
                </a:lnTo>
                <a:lnTo>
                  <a:pt x="6012180" y="1846580"/>
                </a:lnTo>
                <a:lnTo>
                  <a:pt x="6012180" y="0"/>
                </a:lnTo>
                <a:close/>
              </a:path>
            </a:pathLst>
          </a:custGeom>
          <a:solidFill>
            <a:srgbClr val="64759B"/>
          </a:solidFill>
        </p:spPr>
        <p:txBody>
          <a:bodyPr wrap="square" lIns="0" tIns="0" rIns="0" bIns="0" rtlCol="0"/>
          <a:lstStyle/>
          <a:p>
            <a:endParaRPr/>
          </a:p>
        </p:txBody>
      </p:sp>
      <p:sp>
        <p:nvSpPr>
          <p:cNvPr id="4" name="object 4"/>
          <p:cNvSpPr txBox="1"/>
          <p:nvPr/>
        </p:nvSpPr>
        <p:spPr>
          <a:xfrm>
            <a:off x="6452870" y="2670175"/>
            <a:ext cx="3319779"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2C245A"/>
                </a:solidFill>
                <a:latin typeface="Rockwell"/>
                <a:cs typeface="Rockwell"/>
              </a:rPr>
              <a:t>1. </a:t>
            </a:r>
            <a:r>
              <a:rPr sz="2400" spc="-15" dirty="0">
                <a:solidFill>
                  <a:srgbClr val="2C245A"/>
                </a:solidFill>
                <a:latin typeface="Rockwell"/>
                <a:cs typeface="Rockwell"/>
              </a:rPr>
              <a:t>Inversión </a:t>
            </a:r>
            <a:r>
              <a:rPr sz="2400" dirty="0">
                <a:solidFill>
                  <a:srgbClr val="2C245A"/>
                </a:solidFill>
                <a:latin typeface="Rockwell"/>
                <a:cs typeface="Rockwell"/>
              </a:rPr>
              <a:t>de</a:t>
            </a:r>
            <a:r>
              <a:rPr sz="2400" spc="30" dirty="0">
                <a:solidFill>
                  <a:srgbClr val="2C245A"/>
                </a:solidFill>
                <a:latin typeface="Rockwell"/>
                <a:cs typeface="Rockwell"/>
              </a:rPr>
              <a:t> </a:t>
            </a:r>
            <a:r>
              <a:rPr sz="2400" dirty="0">
                <a:solidFill>
                  <a:srgbClr val="2C245A"/>
                </a:solidFill>
                <a:latin typeface="Rockwell"/>
                <a:cs typeface="Rockwell"/>
              </a:rPr>
              <a:t>impacto</a:t>
            </a:r>
            <a:endParaRPr sz="2400">
              <a:latin typeface="Rockwell"/>
              <a:cs typeface="Rockwell"/>
            </a:endParaRPr>
          </a:p>
        </p:txBody>
      </p:sp>
      <p:sp>
        <p:nvSpPr>
          <p:cNvPr id="5" name="object 5"/>
          <p:cNvSpPr txBox="1"/>
          <p:nvPr/>
        </p:nvSpPr>
        <p:spPr>
          <a:xfrm>
            <a:off x="6452870" y="3346069"/>
            <a:ext cx="3867150"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2C245A"/>
                </a:solidFill>
                <a:latin typeface="Rockwell"/>
                <a:cs typeface="Rockwell"/>
              </a:rPr>
              <a:t>2. Contexto </a:t>
            </a:r>
            <a:r>
              <a:rPr sz="2400" dirty="0">
                <a:solidFill>
                  <a:srgbClr val="2C245A"/>
                </a:solidFill>
                <a:latin typeface="Rockwell"/>
                <a:cs typeface="Rockwell"/>
              </a:rPr>
              <a:t>mundial y</a:t>
            </a:r>
            <a:r>
              <a:rPr sz="2400" spc="35" dirty="0">
                <a:solidFill>
                  <a:srgbClr val="2C245A"/>
                </a:solidFill>
                <a:latin typeface="Rockwell"/>
                <a:cs typeface="Rockwell"/>
              </a:rPr>
              <a:t> </a:t>
            </a:r>
            <a:r>
              <a:rPr sz="2400" dirty="0">
                <a:solidFill>
                  <a:srgbClr val="2C245A"/>
                </a:solidFill>
                <a:latin typeface="Rockwell"/>
                <a:cs typeface="Rockwell"/>
              </a:rPr>
              <a:t>local</a:t>
            </a:r>
            <a:endParaRPr sz="2400">
              <a:latin typeface="Rockwell"/>
              <a:cs typeface="Rockwell"/>
            </a:endParaRPr>
          </a:p>
        </p:txBody>
      </p:sp>
      <p:sp>
        <p:nvSpPr>
          <p:cNvPr id="6" name="object 6"/>
          <p:cNvSpPr txBox="1"/>
          <p:nvPr/>
        </p:nvSpPr>
        <p:spPr>
          <a:xfrm>
            <a:off x="6452870" y="4021518"/>
            <a:ext cx="2780665" cy="391795"/>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2C245A"/>
                </a:solidFill>
                <a:latin typeface="Rockwell"/>
                <a:cs typeface="Rockwell"/>
              </a:rPr>
              <a:t>3. </a:t>
            </a:r>
            <a:r>
              <a:rPr sz="2400" dirty="0">
                <a:solidFill>
                  <a:srgbClr val="2C245A"/>
                </a:solidFill>
                <a:latin typeface="Rockwell"/>
                <a:cs typeface="Rockwell"/>
              </a:rPr>
              <a:t>Desafíos al</a:t>
            </a:r>
            <a:r>
              <a:rPr sz="2400" spc="20" dirty="0">
                <a:solidFill>
                  <a:srgbClr val="2C245A"/>
                </a:solidFill>
                <a:latin typeface="Rockwell"/>
                <a:cs typeface="Rockwell"/>
              </a:rPr>
              <a:t> </a:t>
            </a:r>
            <a:r>
              <a:rPr sz="2400" spc="-15" dirty="0">
                <a:solidFill>
                  <a:srgbClr val="2C245A"/>
                </a:solidFill>
                <a:latin typeface="Rockwell"/>
                <a:cs typeface="Rockwell"/>
              </a:rPr>
              <a:t>futuro</a:t>
            </a:r>
            <a:endParaRPr sz="2400">
              <a:latin typeface="Rockwell"/>
              <a:cs typeface="Rockwell"/>
            </a:endParaRPr>
          </a:p>
        </p:txBody>
      </p:sp>
      <p:pic>
        <p:nvPicPr>
          <p:cNvPr id="7" name="object 7"/>
          <p:cNvPicPr/>
          <p:nvPr/>
        </p:nvPicPr>
        <p:blipFill>
          <a:blip r:embed="rId2" cstate="email">
            <a:extLst>
              <a:ext uri="{28A0092B-C50C-407E-A947-70E740481C1C}">
                <a14:useLocalDpi xmlns:a14="http://schemas.microsoft.com/office/drawing/2010/main"/>
              </a:ext>
            </a:extLst>
          </a:blip>
          <a:stretch>
            <a:fillRect/>
          </a:stretch>
        </p:blipFill>
        <p:spPr>
          <a:xfrm>
            <a:off x="83819" y="86360"/>
            <a:ext cx="6009640" cy="3431540"/>
          </a:xfrm>
          <a:prstGeom prst="rect">
            <a:avLst/>
          </a:prstGeom>
        </p:spPr>
      </p:pic>
      <p:sp>
        <p:nvSpPr>
          <p:cNvPr id="8" name="object 8"/>
          <p:cNvSpPr txBox="1"/>
          <p:nvPr/>
        </p:nvSpPr>
        <p:spPr>
          <a:xfrm>
            <a:off x="5516626" y="3306190"/>
            <a:ext cx="54800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FFFFFF"/>
                </a:solidFill>
                <a:latin typeface="Segoe UI"/>
                <a:cs typeface="Segoe UI"/>
              </a:rPr>
              <a:t>Q</a:t>
            </a:r>
            <a:r>
              <a:rPr sz="900" spc="-10" dirty="0">
                <a:solidFill>
                  <a:srgbClr val="FFFFFF"/>
                </a:solidFill>
                <a:latin typeface="Segoe UI"/>
                <a:cs typeface="Segoe UI"/>
              </a:rPr>
              <a:t>u</a:t>
            </a:r>
            <a:r>
              <a:rPr sz="900" spc="-5" dirty="0">
                <a:solidFill>
                  <a:srgbClr val="FFFFFF"/>
                </a:solidFill>
                <a:latin typeface="Segoe UI"/>
                <a:cs typeface="Segoe UI"/>
              </a:rPr>
              <a:t>i</a:t>
            </a:r>
            <a:r>
              <a:rPr sz="900" spc="5" dirty="0">
                <a:solidFill>
                  <a:srgbClr val="FFFFFF"/>
                </a:solidFill>
                <a:latin typeface="Segoe UI"/>
                <a:cs typeface="Segoe UI"/>
              </a:rPr>
              <a:t>m</a:t>
            </a:r>
            <a:r>
              <a:rPr sz="900" dirty="0">
                <a:solidFill>
                  <a:srgbClr val="FFFFFF"/>
                </a:solidFill>
                <a:latin typeface="Segoe UI"/>
                <a:cs typeface="Segoe UI"/>
              </a:rPr>
              <a:t>a</a:t>
            </a:r>
            <a:r>
              <a:rPr sz="900" spc="-10" dirty="0">
                <a:solidFill>
                  <a:srgbClr val="FFFFFF"/>
                </a:solidFill>
                <a:latin typeface="Segoe UI"/>
                <a:cs typeface="Segoe UI"/>
              </a:rPr>
              <a:t>hu</a:t>
            </a:r>
            <a:r>
              <a:rPr sz="900" dirty="0">
                <a:solidFill>
                  <a:srgbClr val="FFFFFF"/>
                </a:solidFill>
                <a:latin typeface="Segoe UI"/>
                <a:cs typeface="Segoe UI"/>
              </a:rPr>
              <a:t>e</a:t>
            </a:r>
            <a:endParaRPr sz="900">
              <a:latin typeface="Segoe UI"/>
              <a:cs typeface="Segoe UI"/>
            </a:endParaRPr>
          </a:p>
        </p:txBody>
      </p:sp>
    </p:spTree>
    <p:extLst>
      <p:ext uri="{BB962C8B-B14F-4D97-AF65-F5344CB8AC3E}">
        <p14:creationId xmlns:p14="http://schemas.microsoft.com/office/powerpoint/2010/main" val="20503302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6360" y="86358"/>
            <a:ext cx="12019280" cy="6685280"/>
            <a:chOff x="86360" y="86358"/>
            <a:chExt cx="12019280" cy="6685280"/>
          </a:xfrm>
        </p:grpSpPr>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86360" y="86358"/>
              <a:ext cx="6009640" cy="6685281"/>
            </a:xfrm>
            <a:prstGeom prst="rect">
              <a:avLst/>
            </a:prstGeom>
          </p:spPr>
        </p:pic>
        <p:sp>
          <p:nvSpPr>
            <p:cNvPr id="4" name="object 4"/>
            <p:cNvSpPr/>
            <p:nvPr/>
          </p:nvSpPr>
          <p:spPr>
            <a:xfrm>
              <a:off x="6096000" y="4152900"/>
              <a:ext cx="6009640" cy="1818639"/>
            </a:xfrm>
            <a:custGeom>
              <a:avLst/>
              <a:gdLst/>
              <a:ahLst/>
              <a:cxnLst/>
              <a:rect l="l" t="t" r="r" b="b"/>
              <a:pathLst>
                <a:path w="6009640" h="1818639">
                  <a:moveTo>
                    <a:pt x="6009640" y="0"/>
                  </a:moveTo>
                  <a:lnTo>
                    <a:pt x="0" y="0"/>
                  </a:lnTo>
                  <a:lnTo>
                    <a:pt x="0" y="1818639"/>
                  </a:lnTo>
                  <a:lnTo>
                    <a:pt x="6009640" y="1818639"/>
                  </a:lnTo>
                  <a:lnTo>
                    <a:pt x="6009640" y="0"/>
                  </a:lnTo>
                  <a:close/>
                </a:path>
              </a:pathLst>
            </a:custGeom>
            <a:solidFill>
              <a:srgbClr val="F1F1F1">
                <a:alpha val="79998"/>
              </a:srgbClr>
            </a:solidFill>
          </p:spPr>
          <p:txBody>
            <a:bodyPr wrap="square" lIns="0" tIns="0" rIns="0" bIns="0" rtlCol="0"/>
            <a:lstStyle/>
            <a:p>
              <a:endParaRPr/>
            </a:p>
          </p:txBody>
        </p:sp>
      </p:grpSp>
      <p:sp>
        <p:nvSpPr>
          <p:cNvPr id="5" name="object 5"/>
          <p:cNvSpPr txBox="1"/>
          <p:nvPr/>
        </p:nvSpPr>
        <p:spPr>
          <a:xfrm>
            <a:off x="7627619" y="4804727"/>
            <a:ext cx="4079240" cy="574675"/>
          </a:xfrm>
          <a:prstGeom prst="rect">
            <a:avLst/>
          </a:prstGeom>
        </p:spPr>
        <p:txBody>
          <a:bodyPr vert="horz" wrap="square" lIns="0" tIns="12700" rIns="0" bIns="0" rtlCol="0">
            <a:spAutoFit/>
          </a:bodyPr>
          <a:lstStyle/>
          <a:p>
            <a:pPr marL="12700">
              <a:lnSpc>
                <a:spcPct val="100000"/>
              </a:lnSpc>
              <a:spcBef>
                <a:spcPts val="100"/>
              </a:spcBef>
            </a:pPr>
            <a:r>
              <a:rPr sz="3600" spc="-165" dirty="0">
                <a:solidFill>
                  <a:srgbClr val="2C245A"/>
                </a:solidFill>
                <a:latin typeface="Rockwell"/>
                <a:cs typeface="Rockwell"/>
              </a:rPr>
              <a:t>Inversión </a:t>
            </a:r>
            <a:r>
              <a:rPr sz="3600" spc="-80" dirty="0">
                <a:solidFill>
                  <a:srgbClr val="2C245A"/>
                </a:solidFill>
                <a:latin typeface="Rockwell"/>
                <a:cs typeface="Rockwell"/>
              </a:rPr>
              <a:t>de</a:t>
            </a:r>
            <a:r>
              <a:rPr sz="3600" spc="-440" dirty="0">
                <a:solidFill>
                  <a:srgbClr val="2C245A"/>
                </a:solidFill>
                <a:latin typeface="Rockwell"/>
                <a:cs typeface="Rockwell"/>
              </a:rPr>
              <a:t> </a:t>
            </a:r>
            <a:r>
              <a:rPr sz="3600" spc="-140" dirty="0">
                <a:solidFill>
                  <a:srgbClr val="2C245A"/>
                </a:solidFill>
                <a:latin typeface="Rockwell"/>
                <a:cs typeface="Rockwell"/>
              </a:rPr>
              <a:t>impacto</a:t>
            </a:r>
            <a:endParaRPr sz="3600">
              <a:latin typeface="Rockwell"/>
              <a:cs typeface="Rockwell"/>
            </a:endParaRPr>
          </a:p>
        </p:txBody>
      </p:sp>
      <p:sp>
        <p:nvSpPr>
          <p:cNvPr id="6" name="object 6"/>
          <p:cNvSpPr txBox="1"/>
          <p:nvPr/>
        </p:nvSpPr>
        <p:spPr>
          <a:xfrm>
            <a:off x="5211190" y="6567169"/>
            <a:ext cx="770255" cy="163195"/>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FFFFFF"/>
                </a:solidFill>
                <a:latin typeface="Segoe UI"/>
                <a:cs typeface="Segoe UI"/>
              </a:rPr>
              <a:t>Doble</a:t>
            </a:r>
            <a:r>
              <a:rPr sz="900" spc="-55" dirty="0">
                <a:solidFill>
                  <a:srgbClr val="FFFFFF"/>
                </a:solidFill>
                <a:latin typeface="Segoe UI"/>
                <a:cs typeface="Segoe UI"/>
              </a:rPr>
              <a:t> </a:t>
            </a:r>
            <a:r>
              <a:rPr sz="900" spc="-5" dirty="0">
                <a:solidFill>
                  <a:srgbClr val="FFFFFF"/>
                </a:solidFill>
                <a:latin typeface="Segoe UI"/>
                <a:cs typeface="Segoe UI"/>
              </a:rPr>
              <a:t>Impacto</a:t>
            </a:r>
            <a:endParaRPr sz="900">
              <a:latin typeface="Segoe UI"/>
              <a:cs typeface="Segoe UI"/>
            </a:endParaRPr>
          </a:p>
        </p:txBody>
      </p:sp>
    </p:spTree>
    <p:extLst>
      <p:ext uri="{BB962C8B-B14F-4D97-AF65-F5344CB8AC3E}">
        <p14:creationId xmlns:p14="http://schemas.microsoft.com/office/powerpoint/2010/main" val="532384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67359" y="982980"/>
            <a:ext cx="1371600" cy="1371600"/>
          </a:xfrm>
          <a:custGeom>
            <a:avLst/>
            <a:gdLst/>
            <a:ahLst/>
            <a:cxnLst/>
            <a:rect l="l" t="t" r="r" b="b"/>
            <a:pathLst>
              <a:path w="1371600" h="1371600">
                <a:moveTo>
                  <a:pt x="685800" y="0"/>
                </a:moveTo>
                <a:lnTo>
                  <a:pt x="636823" y="1722"/>
                </a:lnTo>
                <a:lnTo>
                  <a:pt x="588776" y="6811"/>
                </a:lnTo>
                <a:lnTo>
                  <a:pt x="541774" y="15151"/>
                </a:lnTo>
                <a:lnTo>
                  <a:pt x="495934" y="26625"/>
                </a:lnTo>
                <a:lnTo>
                  <a:pt x="451371" y="41118"/>
                </a:lnTo>
                <a:lnTo>
                  <a:pt x="408202" y="58514"/>
                </a:lnTo>
                <a:lnTo>
                  <a:pt x="366542" y="78696"/>
                </a:lnTo>
                <a:lnTo>
                  <a:pt x="326508" y="101548"/>
                </a:lnTo>
                <a:lnTo>
                  <a:pt x="288216" y="126954"/>
                </a:lnTo>
                <a:lnTo>
                  <a:pt x="251782" y="154798"/>
                </a:lnTo>
                <a:lnTo>
                  <a:pt x="217321" y="184964"/>
                </a:lnTo>
                <a:lnTo>
                  <a:pt x="184951" y="217336"/>
                </a:lnTo>
                <a:lnTo>
                  <a:pt x="154786" y="251798"/>
                </a:lnTo>
                <a:lnTo>
                  <a:pt x="126943" y="288233"/>
                </a:lnTo>
                <a:lnTo>
                  <a:pt x="101539" y="326525"/>
                </a:lnTo>
                <a:lnTo>
                  <a:pt x="78688" y="366559"/>
                </a:lnTo>
                <a:lnTo>
                  <a:pt x="58508" y="408218"/>
                </a:lnTo>
                <a:lnTo>
                  <a:pt x="41114" y="451386"/>
                </a:lnTo>
                <a:lnTo>
                  <a:pt x="26622" y="495947"/>
                </a:lnTo>
                <a:lnTo>
                  <a:pt x="15149" y="541785"/>
                </a:lnTo>
                <a:lnTo>
                  <a:pt x="6810" y="588784"/>
                </a:lnTo>
                <a:lnTo>
                  <a:pt x="1721" y="636828"/>
                </a:lnTo>
                <a:lnTo>
                  <a:pt x="0" y="685800"/>
                </a:lnTo>
                <a:lnTo>
                  <a:pt x="1721" y="734771"/>
                </a:lnTo>
                <a:lnTo>
                  <a:pt x="6810" y="782815"/>
                </a:lnTo>
                <a:lnTo>
                  <a:pt x="15149" y="829814"/>
                </a:lnTo>
                <a:lnTo>
                  <a:pt x="26622" y="875652"/>
                </a:lnTo>
                <a:lnTo>
                  <a:pt x="41114" y="920213"/>
                </a:lnTo>
                <a:lnTo>
                  <a:pt x="58508" y="963381"/>
                </a:lnTo>
                <a:lnTo>
                  <a:pt x="78688" y="1005040"/>
                </a:lnTo>
                <a:lnTo>
                  <a:pt x="101539" y="1045074"/>
                </a:lnTo>
                <a:lnTo>
                  <a:pt x="126943" y="1083366"/>
                </a:lnTo>
                <a:lnTo>
                  <a:pt x="154786" y="1119801"/>
                </a:lnTo>
                <a:lnTo>
                  <a:pt x="184951" y="1154263"/>
                </a:lnTo>
                <a:lnTo>
                  <a:pt x="217321" y="1186635"/>
                </a:lnTo>
                <a:lnTo>
                  <a:pt x="251782" y="1216801"/>
                </a:lnTo>
                <a:lnTo>
                  <a:pt x="288216" y="1244645"/>
                </a:lnTo>
                <a:lnTo>
                  <a:pt x="326508" y="1270051"/>
                </a:lnTo>
                <a:lnTo>
                  <a:pt x="366542" y="1292903"/>
                </a:lnTo>
                <a:lnTo>
                  <a:pt x="408202" y="1313085"/>
                </a:lnTo>
                <a:lnTo>
                  <a:pt x="451371" y="1330481"/>
                </a:lnTo>
                <a:lnTo>
                  <a:pt x="495934" y="1344974"/>
                </a:lnTo>
                <a:lnTo>
                  <a:pt x="541774" y="1356448"/>
                </a:lnTo>
                <a:lnTo>
                  <a:pt x="588776" y="1364788"/>
                </a:lnTo>
                <a:lnTo>
                  <a:pt x="636823" y="1369877"/>
                </a:lnTo>
                <a:lnTo>
                  <a:pt x="685800" y="1371600"/>
                </a:lnTo>
                <a:lnTo>
                  <a:pt x="734771" y="1369877"/>
                </a:lnTo>
                <a:lnTo>
                  <a:pt x="782815" y="1364788"/>
                </a:lnTo>
                <a:lnTo>
                  <a:pt x="829814" y="1356448"/>
                </a:lnTo>
                <a:lnTo>
                  <a:pt x="875652" y="1344974"/>
                </a:lnTo>
                <a:lnTo>
                  <a:pt x="920213" y="1330481"/>
                </a:lnTo>
                <a:lnTo>
                  <a:pt x="963381" y="1313085"/>
                </a:lnTo>
                <a:lnTo>
                  <a:pt x="1005040" y="1292903"/>
                </a:lnTo>
                <a:lnTo>
                  <a:pt x="1045074" y="1270051"/>
                </a:lnTo>
                <a:lnTo>
                  <a:pt x="1083366" y="1244645"/>
                </a:lnTo>
                <a:lnTo>
                  <a:pt x="1119801" y="1216801"/>
                </a:lnTo>
                <a:lnTo>
                  <a:pt x="1154263" y="1186635"/>
                </a:lnTo>
                <a:lnTo>
                  <a:pt x="1186635" y="1154263"/>
                </a:lnTo>
                <a:lnTo>
                  <a:pt x="1216801" y="1119801"/>
                </a:lnTo>
                <a:lnTo>
                  <a:pt x="1244645" y="1083366"/>
                </a:lnTo>
                <a:lnTo>
                  <a:pt x="1270051" y="1045074"/>
                </a:lnTo>
                <a:lnTo>
                  <a:pt x="1292903" y="1005040"/>
                </a:lnTo>
                <a:lnTo>
                  <a:pt x="1313085" y="963381"/>
                </a:lnTo>
                <a:lnTo>
                  <a:pt x="1330481" y="920213"/>
                </a:lnTo>
                <a:lnTo>
                  <a:pt x="1344974" y="875652"/>
                </a:lnTo>
                <a:lnTo>
                  <a:pt x="1356448" y="829814"/>
                </a:lnTo>
                <a:lnTo>
                  <a:pt x="1364788" y="782815"/>
                </a:lnTo>
                <a:lnTo>
                  <a:pt x="1369877" y="734771"/>
                </a:lnTo>
                <a:lnTo>
                  <a:pt x="1371600" y="685800"/>
                </a:lnTo>
                <a:lnTo>
                  <a:pt x="1369877" y="636828"/>
                </a:lnTo>
                <a:lnTo>
                  <a:pt x="1364788" y="588784"/>
                </a:lnTo>
                <a:lnTo>
                  <a:pt x="1356448" y="541785"/>
                </a:lnTo>
                <a:lnTo>
                  <a:pt x="1344974" y="495947"/>
                </a:lnTo>
                <a:lnTo>
                  <a:pt x="1330481" y="451386"/>
                </a:lnTo>
                <a:lnTo>
                  <a:pt x="1313085" y="408218"/>
                </a:lnTo>
                <a:lnTo>
                  <a:pt x="1292903" y="366559"/>
                </a:lnTo>
                <a:lnTo>
                  <a:pt x="1270051" y="326525"/>
                </a:lnTo>
                <a:lnTo>
                  <a:pt x="1244645" y="288233"/>
                </a:lnTo>
                <a:lnTo>
                  <a:pt x="1216801" y="251798"/>
                </a:lnTo>
                <a:lnTo>
                  <a:pt x="1186635" y="217336"/>
                </a:lnTo>
                <a:lnTo>
                  <a:pt x="1154263" y="184964"/>
                </a:lnTo>
                <a:lnTo>
                  <a:pt x="1119801" y="154798"/>
                </a:lnTo>
                <a:lnTo>
                  <a:pt x="1083366" y="126954"/>
                </a:lnTo>
                <a:lnTo>
                  <a:pt x="1045074" y="101548"/>
                </a:lnTo>
                <a:lnTo>
                  <a:pt x="1005040" y="78696"/>
                </a:lnTo>
                <a:lnTo>
                  <a:pt x="963381" y="58514"/>
                </a:lnTo>
                <a:lnTo>
                  <a:pt x="920213" y="41118"/>
                </a:lnTo>
                <a:lnTo>
                  <a:pt x="875652" y="26625"/>
                </a:lnTo>
                <a:lnTo>
                  <a:pt x="829814" y="15151"/>
                </a:lnTo>
                <a:lnTo>
                  <a:pt x="782815" y="6811"/>
                </a:lnTo>
                <a:lnTo>
                  <a:pt x="734771" y="1722"/>
                </a:lnTo>
                <a:lnTo>
                  <a:pt x="685800" y="0"/>
                </a:lnTo>
                <a:close/>
              </a:path>
            </a:pathLst>
          </a:custGeom>
          <a:solidFill>
            <a:srgbClr val="F1F1F1"/>
          </a:solidFill>
        </p:spPr>
        <p:txBody>
          <a:bodyPr wrap="square" lIns="0" tIns="0" rIns="0" bIns="0" rtlCol="0"/>
          <a:lstStyle/>
          <a:p>
            <a:endParaRPr/>
          </a:p>
        </p:txBody>
      </p:sp>
      <p:sp>
        <p:nvSpPr>
          <p:cNvPr id="3" name="object 3"/>
          <p:cNvSpPr/>
          <p:nvPr/>
        </p:nvSpPr>
        <p:spPr>
          <a:xfrm>
            <a:off x="467359" y="2735579"/>
            <a:ext cx="1371600" cy="1371600"/>
          </a:xfrm>
          <a:custGeom>
            <a:avLst/>
            <a:gdLst/>
            <a:ahLst/>
            <a:cxnLst/>
            <a:rect l="l" t="t" r="r" b="b"/>
            <a:pathLst>
              <a:path w="1371600" h="1371600">
                <a:moveTo>
                  <a:pt x="685800" y="0"/>
                </a:moveTo>
                <a:lnTo>
                  <a:pt x="636823" y="1722"/>
                </a:lnTo>
                <a:lnTo>
                  <a:pt x="588776" y="6811"/>
                </a:lnTo>
                <a:lnTo>
                  <a:pt x="541774" y="15151"/>
                </a:lnTo>
                <a:lnTo>
                  <a:pt x="495934" y="26625"/>
                </a:lnTo>
                <a:lnTo>
                  <a:pt x="451371" y="41118"/>
                </a:lnTo>
                <a:lnTo>
                  <a:pt x="408202" y="58514"/>
                </a:lnTo>
                <a:lnTo>
                  <a:pt x="366542" y="78696"/>
                </a:lnTo>
                <a:lnTo>
                  <a:pt x="326508" y="101548"/>
                </a:lnTo>
                <a:lnTo>
                  <a:pt x="288216" y="126954"/>
                </a:lnTo>
                <a:lnTo>
                  <a:pt x="251782" y="154798"/>
                </a:lnTo>
                <a:lnTo>
                  <a:pt x="217321" y="184964"/>
                </a:lnTo>
                <a:lnTo>
                  <a:pt x="184951" y="217336"/>
                </a:lnTo>
                <a:lnTo>
                  <a:pt x="154786" y="251798"/>
                </a:lnTo>
                <a:lnTo>
                  <a:pt x="126943" y="288233"/>
                </a:lnTo>
                <a:lnTo>
                  <a:pt x="101539" y="326525"/>
                </a:lnTo>
                <a:lnTo>
                  <a:pt x="78688" y="366559"/>
                </a:lnTo>
                <a:lnTo>
                  <a:pt x="58508" y="408218"/>
                </a:lnTo>
                <a:lnTo>
                  <a:pt x="41114" y="451386"/>
                </a:lnTo>
                <a:lnTo>
                  <a:pt x="26622" y="495947"/>
                </a:lnTo>
                <a:lnTo>
                  <a:pt x="15149" y="541785"/>
                </a:lnTo>
                <a:lnTo>
                  <a:pt x="6810" y="588784"/>
                </a:lnTo>
                <a:lnTo>
                  <a:pt x="1721" y="636828"/>
                </a:lnTo>
                <a:lnTo>
                  <a:pt x="0" y="685800"/>
                </a:lnTo>
                <a:lnTo>
                  <a:pt x="1721" y="734771"/>
                </a:lnTo>
                <a:lnTo>
                  <a:pt x="6810" y="782815"/>
                </a:lnTo>
                <a:lnTo>
                  <a:pt x="15149" y="829814"/>
                </a:lnTo>
                <a:lnTo>
                  <a:pt x="26622" y="875652"/>
                </a:lnTo>
                <a:lnTo>
                  <a:pt x="41114" y="920213"/>
                </a:lnTo>
                <a:lnTo>
                  <a:pt x="58508" y="963381"/>
                </a:lnTo>
                <a:lnTo>
                  <a:pt x="78688" y="1005040"/>
                </a:lnTo>
                <a:lnTo>
                  <a:pt x="101539" y="1045074"/>
                </a:lnTo>
                <a:lnTo>
                  <a:pt x="126943" y="1083366"/>
                </a:lnTo>
                <a:lnTo>
                  <a:pt x="154786" y="1119801"/>
                </a:lnTo>
                <a:lnTo>
                  <a:pt x="184951" y="1154263"/>
                </a:lnTo>
                <a:lnTo>
                  <a:pt x="217321" y="1186635"/>
                </a:lnTo>
                <a:lnTo>
                  <a:pt x="251782" y="1216801"/>
                </a:lnTo>
                <a:lnTo>
                  <a:pt x="288216" y="1244645"/>
                </a:lnTo>
                <a:lnTo>
                  <a:pt x="326508" y="1270051"/>
                </a:lnTo>
                <a:lnTo>
                  <a:pt x="366542" y="1292903"/>
                </a:lnTo>
                <a:lnTo>
                  <a:pt x="408202" y="1313085"/>
                </a:lnTo>
                <a:lnTo>
                  <a:pt x="451371" y="1330481"/>
                </a:lnTo>
                <a:lnTo>
                  <a:pt x="495934" y="1344974"/>
                </a:lnTo>
                <a:lnTo>
                  <a:pt x="541774" y="1356448"/>
                </a:lnTo>
                <a:lnTo>
                  <a:pt x="588776" y="1364788"/>
                </a:lnTo>
                <a:lnTo>
                  <a:pt x="636823" y="1369877"/>
                </a:lnTo>
                <a:lnTo>
                  <a:pt x="685800" y="1371600"/>
                </a:lnTo>
                <a:lnTo>
                  <a:pt x="734771" y="1369877"/>
                </a:lnTo>
                <a:lnTo>
                  <a:pt x="782815" y="1364788"/>
                </a:lnTo>
                <a:lnTo>
                  <a:pt x="829814" y="1356448"/>
                </a:lnTo>
                <a:lnTo>
                  <a:pt x="875652" y="1344974"/>
                </a:lnTo>
                <a:lnTo>
                  <a:pt x="920213" y="1330481"/>
                </a:lnTo>
                <a:lnTo>
                  <a:pt x="963381" y="1313085"/>
                </a:lnTo>
                <a:lnTo>
                  <a:pt x="1005040" y="1292903"/>
                </a:lnTo>
                <a:lnTo>
                  <a:pt x="1045074" y="1270051"/>
                </a:lnTo>
                <a:lnTo>
                  <a:pt x="1083366" y="1244645"/>
                </a:lnTo>
                <a:lnTo>
                  <a:pt x="1119801" y="1216801"/>
                </a:lnTo>
                <a:lnTo>
                  <a:pt x="1154263" y="1186635"/>
                </a:lnTo>
                <a:lnTo>
                  <a:pt x="1186635" y="1154263"/>
                </a:lnTo>
                <a:lnTo>
                  <a:pt x="1216801" y="1119801"/>
                </a:lnTo>
                <a:lnTo>
                  <a:pt x="1244645" y="1083366"/>
                </a:lnTo>
                <a:lnTo>
                  <a:pt x="1270051" y="1045074"/>
                </a:lnTo>
                <a:lnTo>
                  <a:pt x="1292903" y="1005040"/>
                </a:lnTo>
                <a:lnTo>
                  <a:pt x="1313085" y="963381"/>
                </a:lnTo>
                <a:lnTo>
                  <a:pt x="1330481" y="920213"/>
                </a:lnTo>
                <a:lnTo>
                  <a:pt x="1344974" y="875652"/>
                </a:lnTo>
                <a:lnTo>
                  <a:pt x="1356448" y="829814"/>
                </a:lnTo>
                <a:lnTo>
                  <a:pt x="1364788" y="782815"/>
                </a:lnTo>
                <a:lnTo>
                  <a:pt x="1369877" y="734771"/>
                </a:lnTo>
                <a:lnTo>
                  <a:pt x="1371600" y="685800"/>
                </a:lnTo>
                <a:lnTo>
                  <a:pt x="1369877" y="636828"/>
                </a:lnTo>
                <a:lnTo>
                  <a:pt x="1364788" y="588784"/>
                </a:lnTo>
                <a:lnTo>
                  <a:pt x="1356448" y="541785"/>
                </a:lnTo>
                <a:lnTo>
                  <a:pt x="1344974" y="495947"/>
                </a:lnTo>
                <a:lnTo>
                  <a:pt x="1330481" y="451386"/>
                </a:lnTo>
                <a:lnTo>
                  <a:pt x="1313085" y="408218"/>
                </a:lnTo>
                <a:lnTo>
                  <a:pt x="1292903" y="366559"/>
                </a:lnTo>
                <a:lnTo>
                  <a:pt x="1270051" y="326525"/>
                </a:lnTo>
                <a:lnTo>
                  <a:pt x="1244645" y="288233"/>
                </a:lnTo>
                <a:lnTo>
                  <a:pt x="1216801" y="251798"/>
                </a:lnTo>
                <a:lnTo>
                  <a:pt x="1186635" y="217336"/>
                </a:lnTo>
                <a:lnTo>
                  <a:pt x="1154263" y="184964"/>
                </a:lnTo>
                <a:lnTo>
                  <a:pt x="1119801" y="154798"/>
                </a:lnTo>
                <a:lnTo>
                  <a:pt x="1083366" y="126954"/>
                </a:lnTo>
                <a:lnTo>
                  <a:pt x="1045074" y="101548"/>
                </a:lnTo>
                <a:lnTo>
                  <a:pt x="1005040" y="78696"/>
                </a:lnTo>
                <a:lnTo>
                  <a:pt x="963381" y="58514"/>
                </a:lnTo>
                <a:lnTo>
                  <a:pt x="920213" y="41118"/>
                </a:lnTo>
                <a:lnTo>
                  <a:pt x="875652" y="26625"/>
                </a:lnTo>
                <a:lnTo>
                  <a:pt x="829814" y="15151"/>
                </a:lnTo>
                <a:lnTo>
                  <a:pt x="782815" y="6811"/>
                </a:lnTo>
                <a:lnTo>
                  <a:pt x="734771" y="1722"/>
                </a:lnTo>
                <a:lnTo>
                  <a:pt x="685800" y="0"/>
                </a:lnTo>
                <a:close/>
              </a:path>
            </a:pathLst>
          </a:custGeom>
          <a:solidFill>
            <a:srgbClr val="F1F1F1"/>
          </a:solidFill>
        </p:spPr>
        <p:txBody>
          <a:bodyPr wrap="square" lIns="0" tIns="0" rIns="0" bIns="0" rtlCol="0"/>
          <a:lstStyle/>
          <a:p>
            <a:endParaRPr/>
          </a:p>
        </p:txBody>
      </p:sp>
      <p:sp>
        <p:nvSpPr>
          <p:cNvPr id="4" name="object 4"/>
          <p:cNvSpPr/>
          <p:nvPr/>
        </p:nvSpPr>
        <p:spPr>
          <a:xfrm>
            <a:off x="467359" y="4495800"/>
            <a:ext cx="1371600" cy="1371600"/>
          </a:xfrm>
          <a:custGeom>
            <a:avLst/>
            <a:gdLst/>
            <a:ahLst/>
            <a:cxnLst/>
            <a:rect l="l" t="t" r="r" b="b"/>
            <a:pathLst>
              <a:path w="1371600" h="1371600">
                <a:moveTo>
                  <a:pt x="685800" y="0"/>
                </a:moveTo>
                <a:lnTo>
                  <a:pt x="636823" y="1722"/>
                </a:lnTo>
                <a:lnTo>
                  <a:pt x="588776" y="6811"/>
                </a:lnTo>
                <a:lnTo>
                  <a:pt x="541774" y="15151"/>
                </a:lnTo>
                <a:lnTo>
                  <a:pt x="495934" y="26625"/>
                </a:lnTo>
                <a:lnTo>
                  <a:pt x="451371" y="41118"/>
                </a:lnTo>
                <a:lnTo>
                  <a:pt x="408202" y="58514"/>
                </a:lnTo>
                <a:lnTo>
                  <a:pt x="366542" y="78696"/>
                </a:lnTo>
                <a:lnTo>
                  <a:pt x="326508" y="101548"/>
                </a:lnTo>
                <a:lnTo>
                  <a:pt x="288216" y="126954"/>
                </a:lnTo>
                <a:lnTo>
                  <a:pt x="251782" y="154798"/>
                </a:lnTo>
                <a:lnTo>
                  <a:pt x="217321" y="184964"/>
                </a:lnTo>
                <a:lnTo>
                  <a:pt x="184951" y="217336"/>
                </a:lnTo>
                <a:lnTo>
                  <a:pt x="154786" y="251798"/>
                </a:lnTo>
                <a:lnTo>
                  <a:pt x="126943" y="288233"/>
                </a:lnTo>
                <a:lnTo>
                  <a:pt x="101539" y="326525"/>
                </a:lnTo>
                <a:lnTo>
                  <a:pt x="78688" y="366559"/>
                </a:lnTo>
                <a:lnTo>
                  <a:pt x="58508" y="408218"/>
                </a:lnTo>
                <a:lnTo>
                  <a:pt x="41114" y="451386"/>
                </a:lnTo>
                <a:lnTo>
                  <a:pt x="26622" y="495947"/>
                </a:lnTo>
                <a:lnTo>
                  <a:pt x="15149" y="541785"/>
                </a:lnTo>
                <a:lnTo>
                  <a:pt x="6810" y="588784"/>
                </a:lnTo>
                <a:lnTo>
                  <a:pt x="1721" y="636828"/>
                </a:lnTo>
                <a:lnTo>
                  <a:pt x="0" y="685800"/>
                </a:lnTo>
                <a:lnTo>
                  <a:pt x="1721" y="734771"/>
                </a:lnTo>
                <a:lnTo>
                  <a:pt x="6810" y="782815"/>
                </a:lnTo>
                <a:lnTo>
                  <a:pt x="15149" y="829814"/>
                </a:lnTo>
                <a:lnTo>
                  <a:pt x="26622" y="875652"/>
                </a:lnTo>
                <a:lnTo>
                  <a:pt x="41114" y="920213"/>
                </a:lnTo>
                <a:lnTo>
                  <a:pt x="58508" y="963381"/>
                </a:lnTo>
                <a:lnTo>
                  <a:pt x="78688" y="1005040"/>
                </a:lnTo>
                <a:lnTo>
                  <a:pt x="101539" y="1045074"/>
                </a:lnTo>
                <a:lnTo>
                  <a:pt x="126943" y="1083366"/>
                </a:lnTo>
                <a:lnTo>
                  <a:pt x="154786" y="1119801"/>
                </a:lnTo>
                <a:lnTo>
                  <a:pt x="184951" y="1154263"/>
                </a:lnTo>
                <a:lnTo>
                  <a:pt x="217321" y="1186635"/>
                </a:lnTo>
                <a:lnTo>
                  <a:pt x="251782" y="1216801"/>
                </a:lnTo>
                <a:lnTo>
                  <a:pt x="288216" y="1244645"/>
                </a:lnTo>
                <a:lnTo>
                  <a:pt x="326508" y="1270051"/>
                </a:lnTo>
                <a:lnTo>
                  <a:pt x="366542" y="1292903"/>
                </a:lnTo>
                <a:lnTo>
                  <a:pt x="408202" y="1313085"/>
                </a:lnTo>
                <a:lnTo>
                  <a:pt x="451371" y="1330481"/>
                </a:lnTo>
                <a:lnTo>
                  <a:pt x="495934" y="1344974"/>
                </a:lnTo>
                <a:lnTo>
                  <a:pt x="541774" y="1356448"/>
                </a:lnTo>
                <a:lnTo>
                  <a:pt x="588776" y="1364788"/>
                </a:lnTo>
                <a:lnTo>
                  <a:pt x="636823" y="1369877"/>
                </a:lnTo>
                <a:lnTo>
                  <a:pt x="685800" y="1371600"/>
                </a:lnTo>
                <a:lnTo>
                  <a:pt x="734771" y="1369877"/>
                </a:lnTo>
                <a:lnTo>
                  <a:pt x="782815" y="1364788"/>
                </a:lnTo>
                <a:lnTo>
                  <a:pt x="829814" y="1356448"/>
                </a:lnTo>
                <a:lnTo>
                  <a:pt x="875652" y="1344974"/>
                </a:lnTo>
                <a:lnTo>
                  <a:pt x="920213" y="1330481"/>
                </a:lnTo>
                <a:lnTo>
                  <a:pt x="963381" y="1313085"/>
                </a:lnTo>
                <a:lnTo>
                  <a:pt x="1005040" y="1292903"/>
                </a:lnTo>
                <a:lnTo>
                  <a:pt x="1045074" y="1270051"/>
                </a:lnTo>
                <a:lnTo>
                  <a:pt x="1083366" y="1244645"/>
                </a:lnTo>
                <a:lnTo>
                  <a:pt x="1119801" y="1216801"/>
                </a:lnTo>
                <a:lnTo>
                  <a:pt x="1154263" y="1186635"/>
                </a:lnTo>
                <a:lnTo>
                  <a:pt x="1186635" y="1154263"/>
                </a:lnTo>
                <a:lnTo>
                  <a:pt x="1216801" y="1119801"/>
                </a:lnTo>
                <a:lnTo>
                  <a:pt x="1244645" y="1083366"/>
                </a:lnTo>
                <a:lnTo>
                  <a:pt x="1270051" y="1045074"/>
                </a:lnTo>
                <a:lnTo>
                  <a:pt x="1292903" y="1005040"/>
                </a:lnTo>
                <a:lnTo>
                  <a:pt x="1313085" y="963381"/>
                </a:lnTo>
                <a:lnTo>
                  <a:pt x="1330481" y="920213"/>
                </a:lnTo>
                <a:lnTo>
                  <a:pt x="1344974" y="875652"/>
                </a:lnTo>
                <a:lnTo>
                  <a:pt x="1356448" y="829814"/>
                </a:lnTo>
                <a:lnTo>
                  <a:pt x="1364788" y="782815"/>
                </a:lnTo>
                <a:lnTo>
                  <a:pt x="1369877" y="734771"/>
                </a:lnTo>
                <a:lnTo>
                  <a:pt x="1371600" y="685800"/>
                </a:lnTo>
                <a:lnTo>
                  <a:pt x="1369877" y="636828"/>
                </a:lnTo>
                <a:lnTo>
                  <a:pt x="1364788" y="588784"/>
                </a:lnTo>
                <a:lnTo>
                  <a:pt x="1356448" y="541785"/>
                </a:lnTo>
                <a:lnTo>
                  <a:pt x="1344974" y="495947"/>
                </a:lnTo>
                <a:lnTo>
                  <a:pt x="1330481" y="451386"/>
                </a:lnTo>
                <a:lnTo>
                  <a:pt x="1313085" y="408218"/>
                </a:lnTo>
                <a:lnTo>
                  <a:pt x="1292903" y="366559"/>
                </a:lnTo>
                <a:lnTo>
                  <a:pt x="1270051" y="326525"/>
                </a:lnTo>
                <a:lnTo>
                  <a:pt x="1244645" y="288233"/>
                </a:lnTo>
                <a:lnTo>
                  <a:pt x="1216801" y="251798"/>
                </a:lnTo>
                <a:lnTo>
                  <a:pt x="1186635" y="217336"/>
                </a:lnTo>
                <a:lnTo>
                  <a:pt x="1154263" y="184964"/>
                </a:lnTo>
                <a:lnTo>
                  <a:pt x="1119801" y="154798"/>
                </a:lnTo>
                <a:lnTo>
                  <a:pt x="1083366" y="126954"/>
                </a:lnTo>
                <a:lnTo>
                  <a:pt x="1045074" y="101548"/>
                </a:lnTo>
                <a:lnTo>
                  <a:pt x="1005040" y="78696"/>
                </a:lnTo>
                <a:lnTo>
                  <a:pt x="963381" y="58514"/>
                </a:lnTo>
                <a:lnTo>
                  <a:pt x="920213" y="41118"/>
                </a:lnTo>
                <a:lnTo>
                  <a:pt x="875652" y="26625"/>
                </a:lnTo>
                <a:lnTo>
                  <a:pt x="829814" y="15151"/>
                </a:lnTo>
                <a:lnTo>
                  <a:pt x="782815" y="6811"/>
                </a:lnTo>
                <a:lnTo>
                  <a:pt x="734771" y="1722"/>
                </a:lnTo>
                <a:lnTo>
                  <a:pt x="685800" y="0"/>
                </a:lnTo>
                <a:close/>
              </a:path>
            </a:pathLst>
          </a:custGeom>
          <a:solidFill>
            <a:srgbClr val="F1F1F1"/>
          </a:solidFill>
        </p:spPr>
        <p:txBody>
          <a:bodyPr wrap="square" lIns="0" tIns="0" rIns="0" bIns="0" rtlCol="0"/>
          <a:lstStyle/>
          <a:p>
            <a:endParaRPr/>
          </a:p>
        </p:txBody>
      </p:sp>
      <p:grpSp>
        <p:nvGrpSpPr>
          <p:cNvPr id="5" name="object 5"/>
          <p:cNvGrpSpPr/>
          <p:nvPr/>
        </p:nvGrpSpPr>
        <p:grpSpPr>
          <a:xfrm>
            <a:off x="482600" y="949960"/>
            <a:ext cx="1343660" cy="1343660"/>
            <a:chOff x="482600" y="949960"/>
            <a:chExt cx="1343660" cy="1343660"/>
          </a:xfrm>
        </p:grpSpPr>
        <p:sp>
          <p:nvSpPr>
            <p:cNvPr id="6" name="object 6"/>
            <p:cNvSpPr/>
            <p:nvPr/>
          </p:nvSpPr>
          <p:spPr>
            <a:xfrm>
              <a:off x="482600" y="949960"/>
              <a:ext cx="1343660" cy="1343660"/>
            </a:xfrm>
            <a:custGeom>
              <a:avLst/>
              <a:gdLst/>
              <a:ahLst/>
              <a:cxnLst/>
              <a:rect l="l" t="t" r="r" b="b"/>
              <a:pathLst>
                <a:path w="1343660" h="1343660">
                  <a:moveTo>
                    <a:pt x="671830" y="0"/>
                  </a:moveTo>
                  <a:lnTo>
                    <a:pt x="623850" y="1686"/>
                  </a:lnTo>
                  <a:lnTo>
                    <a:pt x="576781" y="6670"/>
                  </a:lnTo>
                  <a:lnTo>
                    <a:pt x="530736" y="14838"/>
                  </a:lnTo>
                  <a:lnTo>
                    <a:pt x="485829" y="26076"/>
                  </a:lnTo>
                  <a:lnTo>
                    <a:pt x="442174" y="40270"/>
                  </a:lnTo>
                  <a:lnTo>
                    <a:pt x="399884" y="57308"/>
                  </a:lnTo>
                  <a:lnTo>
                    <a:pt x="359073" y="77074"/>
                  </a:lnTo>
                  <a:lnTo>
                    <a:pt x="319854" y="99457"/>
                  </a:lnTo>
                  <a:lnTo>
                    <a:pt x="282342" y="124341"/>
                  </a:lnTo>
                  <a:lnTo>
                    <a:pt x="246650" y="151615"/>
                  </a:lnTo>
                  <a:lnTo>
                    <a:pt x="212892" y="181163"/>
                  </a:lnTo>
                  <a:lnTo>
                    <a:pt x="181181" y="212872"/>
                  </a:lnTo>
                  <a:lnTo>
                    <a:pt x="151631" y="246629"/>
                  </a:lnTo>
                  <a:lnTo>
                    <a:pt x="124356" y="282320"/>
                  </a:lnTo>
                  <a:lnTo>
                    <a:pt x="99469" y="319832"/>
                  </a:lnTo>
                  <a:lnTo>
                    <a:pt x="77084" y="359050"/>
                  </a:lnTo>
                  <a:lnTo>
                    <a:pt x="57315" y="399862"/>
                  </a:lnTo>
                  <a:lnTo>
                    <a:pt x="40276" y="442154"/>
                  </a:lnTo>
                  <a:lnTo>
                    <a:pt x="26079" y="485811"/>
                  </a:lnTo>
                  <a:lnTo>
                    <a:pt x="14840" y="530721"/>
                  </a:lnTo>
                  <a:lnTo>
                    <a:pt x="6671" y="576770"/>
                  </a:lnTo>
                  <a:lnTo>
                    <a:pt x="1686" y="623844"/>
                  </a:lnTo>
                  <a:lnTo>
                    <a:pt x="0" y="671829"/>
                  </a:lnTo>
                  <a:lnTo>
                    <a:pt x="1686" y="719815"/>
                  </a:lnTo>
                  <a:lnTo>
                    <a:pt x="6671" y="766889"/>
                  </a:lnTo>
                  <a:lnTo>
                    <a:pt x="14840" y="812938"/>
                  </a:lnTo>
                  <a:lnTo>
                    <a:pt x="26079" y="857848"/>
                  </a:lnTo>
                  <a:lnTo>
                    <a:pt x="40276" y="901505"/>
                  </a:lnTo>
                  <a:lnTo>
                    <a:pt x="57315" y="943797"/>
                  </a:lnTo>
                  <a:lnTo>
                    <a:pt x="77084" y="984609"/>
                  </a:lnTo>
                  <a:lnTo>
                    <a:pt x="99469" y="1023827"/>
                  </a:lnTo>
                  <a:lnTo>
                    <a:pt x="124356" y="1061339"/>
                  </a:lnTo>
                  <a:lnTo>
                    <a:pt x="151631" y="1097030"/>
                  </a:lnTo>
                  <a:lnTo>
                    <a:pt x="181181" y="1130787"/>
                  </a:lnTo>
                  <a:lnTo>
                    <a:pt x="212892" y="1162496"/>
                  </a:lnTo>
                  <a:lnTo>
                    <a:pt x="246650" y="1192044"/>
                  </a:lnTo>
                  <a:lnTo>
                    <a:pt x="282342" y="1219318"/>
                  </a:lnTo>
                  <a:lnTo>
                    <a:pt x="319854" y="1244202"/>
                  </a:lnTo>
                  <a:lnTo>
                    <a:pt x="359073" y="1266585"/>
                  </a:lnTo>
                  <a:lnTo>
                    <a:pt x="399884" y="1286351"/>
                  </a:lnTo>
                  <a:lnTo>
                    <a:pt x="442174" y="1303389"/>
                  </a:lnTo>
                  <a:lnTo>
                    <a:pt x="485829" y="1317583"/>
                  </a:lnTo>
                  <a:lnTo>
                    <a:pt x="530736" y="1328821"/>
                  </a:lnTo>
                  <a:lnTo>
                    <a:pt x="576781" y="1336989"/>
                  </a:lnTo>
                  <a:lnTo>
                    <a:pt x="623850" y="1341973"/>
                  </a:lnTo>
                  <a:lnTo>
                    <a:pt x="671830" y="1343660"/>
                  </a:lnTo>
                  <a:lnTo>
                    <a:pt x="719815" y="1341973"/>
                  </a:lnTo>
                  <a:lnTo>
                    <a:pt x="766889" y="1336989"/>
                  </a:lnTo>
                  <a:lnTo>
                    <a:pt x="812938" y="1328821"/>
                  </a:lnTo>
                  <a:lnTo>
                    <a:pt x="857848" y="1317583"/>
                  </a:lnTo>
                  <a:lnTo>
                    <a:pt x="901505" y="1303389"/>
                  </a:lnTo>
                  <a:lnTo>
                    <a:pt x="943797" y="1286351"/>
                  </a:lnTo>
                  <a:lnTo>
                    <a:pt x="984609" y="1266585"/>
                  </a:lnTo>
                  <a:lnTo>
                    <a:pt x="1023827" y="1244202"/>
                  </a:lnTo>
                  <a:lnTo>
                    <a:pt x="1061339" y="1219318"/>
                  </a:lnTo>
                  <a:lnTo>
                    <a:pt x="1097030" y="1192044"/>
                  </a:lnTo>
                  <a:lnTo>
                    <a:pt x="1130787" y="1162496"/>
                  </a:lnTo>
                  <a:lnTo>
                    <a:pt x="1162496" y="1130787"/>
                  </a:lnTo>
                  <a:lnTo>
                    <a:pt x="1192044" y="1097030"/>
                  </a:lnTo>
                  <a:lnTo>
                    <a:pt x="1219318" y="1061339"/>
                  </a:lnTo>
                  <a:lnTo>
                    <a:pt x="1244202" y="1023827"/>
                  </a:lnTo>
                  <a:lnTo>
                    <a:pt x="1266585" y="984609"/>
                  </a:lnTo>
                  <a:lnTo>
                    <a:pt x="1286351" y="943797"/>
                  </a:lnTo>
                  <a:lnTo>
                    <a:pt x="1303389" y="901505"/>
                  </a:lnTo>
                  <a:lnTo>
                    <a:pt x="1317583" y="857848"/>
                  </a:lnTo>
                  <a:lnTo>
                    <a:pt x="1328821" y="812938"/>
                  </a:lnTo>
                  <a:lnTo>
                    <a:pt x="1336989" y="766889"/>
                  </a:lnTo>
                  <a:lnTo>
                    <a:pt x="1341973" y="719815"/>
                  </a:lnTo>
                  <a:lnTo>
                    <a:pt x="1343660" y="671829"/>
                  </a:lnTo>
                  <a:lnTo>
                    <a:pt x="1341973" y="623844"/>
                  </a:lnTo>
                  <a:lnTo>
                    <a:pt x="1336989" y="576770"/>
                  </a:lnTo>
                  <a:lnTo>
                    <a:pt x="1328821" y="530721"/>
                  </a:lnTo>
                  <a:lnTo>
                    <a:pt x="1317583" y="485811"/>
                  </a:lnTo>
                  <a:lnTo>
                    <a:pt x="1303389" y="442154"/>
                  </a:lnTo>
                  <a:lnTo>
                    <a:pt x="1286351" y="399862"/>
                  </a:lnTo>
                  <a:lnTo>
                    <a:pt x="1266585" y="359050"/>
                  </a:lnTo>
                  <a:lnTo>
                    <a:pt x="1244202" y="319832"/>
                  </a:lnTo>
                  <a:lnTo>
                    <a:pt x="1219318" y="282320"/>
                  </a:lnTo>
                  <a:lnTo>
                    <a:pt x="1192044" y="246629"/>
                  </a:lnTo>
                  <a:lnTo>
                    <a:pt x="1162496" y="212872"/>
                  </a:lnTo>
                  <a:lnTo>
                    <a:pt x="1130787" y="181163"/>
                  </a:lnTo>
                  <a:lnTo>
                    <a:pt x="1097030" y="151615"/>
                  </a:lnTo>
                  <a:lnTo>
                    <a:pt x="1061339" y="124341"/>
                  </a:lnTo>
                  <a:lnTo>
                    <a:pt x="1023827" y="99457"/>
                  </a:lnTo>
                  <a:lnTo>
                    <a:pt x="984609" y="77074"/>
                  </a:lnTo>
                  <a:lnTo>
                    <a:pt x="943797" y="57308"/>
                  </a:lnTo>
                  <a:lnTo>
                    <a:pt x="901505" y="40270"/>
                  </a:lnTo>
                  <a:lnTo>
                    <a:pt x="857848" y="26076"/>
                  </a:lnTo>
                  <a:lnTo>
                    <a:pt x="812938" y="14838"/>
                  </a:lnTo>
                  <a:lnTo>
                    <a:pt x="766889" y="6670"/>
                  </a:lnTo>
                  <a:lnTo>
                    <a:pt x="719815" y="1686"/>
                  </a:lnTo>
                  <a:lnTo>
                    <a:pt x="671830" y="0"/>
                  </a:lnTo>
                  <a:close/>
                </a:path>
              </a:pathLst>
            </a:custGeom>
            <a:solidFill>
              <a:srgbClr val="F39200"/>
            </a:solidFill>
          </p:spPr>
          <p:txBody>
            <a:bodyPr wrap="square" lIns="0" tIns="0" rIns="0" bIns="0" rtlCol="0"/>
            <a:lstStyle/>
            <a:p>
              <a:endParaRPr/>
            </a:p>
          </p:txBody>
        </p:sp>
        <p:sp>
          <p:nvSpPr>
            <p:cNvPr id="7" name="object 7"/>
            <p:cNvSpPr/>
            <p:nvPr/>
          </p:nvSpPr>
          <p:spPr>
            <a:xfrm>
              <a:off x="821730" y="1278858"/>
              <a:ext cx="645795" cy="667385"/>
            </a:xfrm>
            <a:custGeom>
              <a:avLst/>
              <a:gdLst/>
              <a:ahLst/>
              <a:cxnLst/>
              <a:rect l="l" t="t" r="r" b="b"/>
              <a:pathLst>
                <a:path w="645794" h="667385">
                  <a:moveTo>
                    <a:pt x="322895" y="0"/>
                  </a:moveTo>
                  <a:lnTo>
                    <a:pt x="12481" y="270414"/>
                  </a:lnTo>
                  <a:lnTo>
                    <a:pt x="0" y="302150"/>
                  </a:lnTo>
                  <a:lnTo>
                    <a:pt x="3249" y="313721"/>
                  </a:lnTo>
                  <a:lnTo>
                    <a:pt x="9745" y="323907"/>
                  </a:lnTo>
                  <a:lnTo>
                    <a:pt x="18436" y="331581"/>
                  </a:lnTo>
                  <a:lnTo>
                    <a:pt x="29125" y="336421"/>
                  </a:lnTo>
                  <a:lnTo>
                    <a:pt x="41615" y="338105"/>
                  </a:lnTo>
                  <a:lnTo>
                    <a:pt x="52258" y="338105"/>
                  </a:lnTo>
                  <a:lnTo>
                    <a:pt x="59370" y="345979"/>
                  </a:lnTo>
                  <a:lnTo>
                    <a:pt x="59370" y="626649"/>
                  </a:lnTo>
                  <a:lnTo>
                    <a:pt x="63188" y="642350"/>
                  </a:lnTo>
                  <a:lnTo>
                    <a:pt x="73399" y="655097"/>
                  </a:lnTo>
                  <a:lnTo>
                    <a:pt x="88136" y="663654"/>
                  </a:lnTo>
                  <a:lnTo>
                    <a:pt x="105534" y="666781"/>
                  </a:lnTo>
                  <a:lnTo>
                    <a:pt x="185087" y="666781"/>
                  </a:lnTo>
                  <a:lnTo>
                    <a:pt x="201195" y="663654"/>
                  </a:lnTo>
                  <a:lnTo>
                    <a:pt x="213773" y="655097"/>
                  </a:lnTo>
                  <a:lnTo>
                    <a:pt x="220213" y="645064"/>
                  </a:lnTo>
                  <a:lnTo>
                    <a:pt x="105534" y="645064"/>
                  </a:lnTo>
                  <a:lnTo>
                    <a:pt x="97487" y="643580"/>
                  </a:lnTo>
                  <a:lnTo>
                    <a:pt x="90172" y="639572"/>
                  </a:lnTo>
                  <a:lnTo>
                    <a:pt x="84855" y="633706"/>
                  </a:lnTo>
                  <a:lnTo>
                    <a:pt x="82801" y="626649"/>
                  </a:lnTo>
                  <a:lnTo>
                    <a:pt x="82801" y="355885"/>
                  </a:lnTo>
                  <a:lnTo>
                    <a:pt x="79661" y="340552"/>
                  </a:lnTo>
                  <a:lnTo>
                    <a:pt x="70995" y="327993"/>
                  </a:lnTo>
                  <a:lnTo>
                    <a:pt x="57936" y="319506"/>
                  </a:lnTo>
                  <a:lnTo>
                    <a:pt x="41615" y="316388"/>
                  </a:lnTo>
                  <a:lnTo>
                    <a:pt x="33081" y="316388"/>
                  </a:lnTo>
                  <a:lnTo>
                    <a:pt x="27404" y="311816"/>
                  </a:lnTo>
                  <a:lnTo>
                    <a:pt x="24559" y="305212"/>
                  </a:lnTo>
                  <a:lnTo>
                    <a:pt x="21016" y="297973"/>
                  </a:lnTo>
                  <a:lnTo>
                    <a:pt x="23137" y="290734"/>
                  </a:lnTo>
                  <a:lnTo>
                    <a:pt x="28826" y="285527"/>
                  </a:lnTo>
                  <a:lnTo>
                    <a:pt x="308684" y="26447"/>
                  </a:lnTo>
                  <a:lnTo>
                    <a:pt x="315314" y="22732"/>
                  </a:lnTo>
                  <a:lnTo>
                    <a:pt x="322806" y="21494"/>
                  </a:lnTo>
                  <a:lnTo>
                    <a:pt x="364414" y="21494"/>
                  </a:lnTo>
                  <a:lnTo>
                    <a:pt x="353438" y="11334"/>
                  </a:lnTo>
                  <a:lnTo>
                    <a:pt x="339300" y="2833"/>
                  </a:lnTo>
                  <a:lnTo>
                    <a:pt x="322895" y="0"/>
                  </a:lnTo>
                  <a:close/>
                </a:path>
                <a:path w="645794" h="667385">
                  <a:moveTo>
                    <a:pt x="409865" y="491267"/>
                  </a:moveTo>
                  <a:lnTo>
                    <a:pt x="385404" y="491267"/>
                  </a:lnTo>
                  <a:lnTo>
                    <a:pt x="390370" y="499776"/>
                  </a:lnTo>
                  <a:lnTo>
                    <a:pt x="390370" y="626649"/>
                  </a:lnTo>
                  <a:lnTo>
                    <a:pt x="394299" y="642350"/>
                  </a:lnTo>
                  <a:lnTo>
                    <a:pt x="404756" y="655097"/>
                  </a:lnTo>
                  <a:lnTo>
                    <a:pt x="419741" y="663654"/>
                  </a:lnTo>
                  <a:lnTo>
                    <a:pt x="437258" y="666781"/>
                  </a:lnTo>
                  <a:lnTo>
                    <a:pt x="516849" y="666781"/>
                  </a:lnTo>
                  <a:lnTo>
                    <a:pt x="532919" y="663654"/>
                  </a:lnTo>
                  <a:lnTo>
                    <a:pt x="545488" y="655097"/>
                  </a:lnTo>
                  <a:lnTo>
                    <a:pt x="551932" y="645064"/>
                  </a:lnTo>
                  <a:lnTo>
                    <a:pt x="437258" y="645064"/>
                  </a:lnTo>
                  <a:lnTo>
                    <a:pt x="429211" y="643580"/>
                  </a:lnTo>
                  <a:lnTo>
                    <a:pt x="421896" y="639572"/>
                  </a:lnTo>
                  <a:lnTo>
                    <a:pt x="416579" y="633706"/>
                  </a:lnTo>
                  <a:lnTo>
                    <a:pt x="414525" y="626649"/>
                  </a:lnTo>
                  <a:lnTo>
                    <a:pt x="414525" y="509682"/>
                  </a:lnTo>
                  <a:lnTo>
                    <a:pt x="411607" y="493982"/>
                  </a:lnTo>
                  <a:lnTo>
                    <a:pt x="409865" y="491267"/>
                  </a:lnTo>
                  <a:close/>
                </a:path>
                <a:path w="645794" h="667385">
                  <a:moveTo>
                    <a:pt x="374749" y="469550"/>
                  </a:moveTo>
                  <a:lnTo>
                    <a:pt x="247597" y="469550"/>
                  </a:lnTo>
                  <a:lnTo>
                    <a:pt x="230198" y="472678"/>
                  </a:lnTo>
                  <a:lnTo>
                    <a:pt x="215461" y="481234"/>
                  </a:lnTo>
                  <a:lnTo>
                    <a:pt x="205250" y="493982"/>
                  </a:lnTo>
                  <a:lnTo>
                    <a:pt x="201432" y="509682"/>
                  </a:lnTo>
                  <a:lnTo>
                    <a:pt x="201432" y="636555"/>
                  </a:lnTo>
                  <a:lnTo>
                    <a:pt x="195742" y="645064"/>
                  </a:lnTo>
                  <a:lnTo>
                    <a:pt x="220213" y="645064"/>
                  </a:lnTo>
                  <a:lnTo>
                    <a:pt x="221956" y="642350"/>
                  </a:lnTo>
                  <a:lnTo>
                    <a:pt x="224876" y="626649"/>
                  </a:lnTo>
                  <a:lnTo>
                    <a:pt x="224876" y="509682"/>
                  </a:lnTo>
                  <a:lnTo>
                    <a:pt x="226928" y="502626"/>
                  </a:lnTo>
                  <a:lnTo>
                    <a:pt x="232241" y="496760"/>
                  </a:lnTo>
                  <a:lnTo>
                    <a:pt x="239551" y="492752"/>
                  </a:lnTo>
                  <a:lnTo>
                    <a:pt x="247597" y="491267"/>
                  </a:lnTo>
                  <a:lnTo>
                    <a:pt x="409865" y="491267"/>
                  </a:lnTo>
                  <a:lnTo>
                    <a:pt x="403429" y="481234"/>
                  </a:lnTo>
                  <a:lnTo>
                    <a:pt x="390855" y="472678"/>
                  </a:lnTo>
                  <a:lnTo>
                    <a:pt x="374749" y="469550"/>
                  </a:lnTo>
                  <a:close/>
                </a:path>
                <a:path w="645794" h="667385">
                  <a:moveTo>
                    <a:pt x="364414" y="21494"/>
                  </a:moveTo>
                  <a:lnTo>
                    <a:pt x="322806" y="21494"/>
                  </a:lnTo>
                  <a:lnTo>
                    <a:pt x="330165" y="22732"/>
                  </a:lnTo>
                  <a:lnTo>
                    <a:pt x="336395" y="26447"/>
                  </a:lnTo>
                  <a:lnTo>
                    <a:pt x="621878" y="290734"/>
                  </a:lnTo>
                  <a:lnTo>
                    <a:pt x="623402" y="297973"/>
                  </a:lnTo>
                  <a:lnTo>
                    <a:pt x="620481" y="305212"/>
                  </a:lnTo>
                  <a:lnTo>
                    <a:pt x="617687" y="311816"/>
                  </a:lnTo>
                  <a:lnTo>
                    <a:pt x="610575" y="316388"/>
                  </a:lnTo>
                  <a:lnTo>
                    <a:pt x="579333" y="316388"/>
                  </a:lnTo>
                  <a:lnTo>
                    <a:pt x="561831" y="319506"/>
                  </a:lnTo>
                  <a:lnTo>
                    <a:pt x="546853" y="327993"/>
                  </a:lnTo>
                  <a:lnTo>
                    <a:pt x="536399" y="340552"/>
                  </a:lnTo>
                  <a:lnTo>
                    <a:pt x="532470" y="355885"/>
                  </a:lnTo>
                  <a:lnTo>
                    <a:pt x="532470" y="636555"/>
                  </a:lnTo>
                  <a:lnTo>
                    <a:pt x="527517" y="645064"/>
                  </a:lnTo>
                  <a:lnTo>
                    <a:pt x="551932" y="645064"/>
                  </a:lnTo>
                  <a:lnTo>
                    <a:pt x="553675" y="642350"/>
                  </a:lnTo>
                  <a:lnTo>
                    <a:pt x="556600" y="626649"/>
                  </a:lnTo>
                  <a:lnTo>
                    <a:pt x="556600" y="355885"/>
                  </a:lnTo>
                  <a:lnTo>
                    <a:pt x="558652" y="348928"/>
                  </a:lnTo>
                  <a:lnTo>
                    <a:pt x="563966" y="343281"/>
                  </a:lnTo>
                  <a:lnTo>
                    <a:pt x="571281" y="339490"/>
                  </a:lnTo>
                  <a:lnTo>
                    <a:pt x="579333" y="338105"/>
                  </a:lnTo>
                  <a:lnTo>
                    <a:pt x="602701" y="338105"/>
                  </a:lnTo>
                  <a:lnTo>
                    <a:pt x="615433" y="336421"/>
                  </a:lnTo>
                  <a:lnTo>
                    <a:pt x="626641" y="331581"/>
                  </a:lnTo>
                  <a:lnTo>
                    <a:pt x="635848" y="323907"/>
                  </a:lnTo>
                  <a:lnTo>
                    <a:pt x="642579" y="313721"/>
                  </a:lnTo>
                  <a:lnTo>
                    <a:pt x="645506" y="302150"/>
                  </a:lnTo>
                  <a:lnTo>
                    <a:pt x="644849" y="290591"/>
                  </a:lnTo>
                  <a:lnTo>
                    <a:pt x="640740" y="279771"/>
                  </a:lnTo>
                  <a:lnTo>
                    <a:pt x="633308" y="270414"/>
                  </a:lnTo>
                  <a:lnTo>
                    <a:pt x="364414" y="21494"/>
                  </a:lnTo>
                  <a:close/>
                </a:path>
              </a:pathLst>
            </a:custGeom>
            <a:solidFill>
              <a:srgbClr val="FFFFFF"/>
            </a:solidFill>
          </p:spPr>
          <p:txBody>
            <a:bodyPr wrap="square" lIns="0" tIns="0" rIns="0" bIns="0" rtlCol="0"/>
            <a:lstStyle/>
            <a:p>
              <a:endParaRPr/>
            </a:p>
          </p:txBody>
        </p:sp>
      </p:grpSp>
      <p:sp>
        <p:nvSpPr>
          <p:cNvPr id="8" name="object 8"/>
          <p:cNvSpPr txBox="1"/>
          <p:nvPr/>
        </p:nvSpPr>
        <p:spPr>
          <a:xfrm>
            <a:off x="2182876" y="1556956"/>
            <a:ext cx="2988310" cy="2279015"/>
          </a:xfrm>
          <a:prstGeom prst="rect">
            <a:avLst/>
          </a:prstGeom>
        </p:spPr>
        <p:txBody>
          <a:bodyPr vert="horz" wrap="square" lIns="0" tIns="12700" rIns="0" bIns="0" rtlCol="0">
            <a:spAutoFit/>
          </a:bodyPr>
          <a:lstStyle/>
          <a:p>
            <a:pPr marL="12700" marR="88900" algn="just">
              <a:lnSpc>
                <a:spcPct val="100000"/>
              </a:lnSpc>
              <a:spcBef>
                <a:spcPts val="100"/>
              </a:spcBef>
            </a:pPr>
            <a:r>
              <a:rPr sz="1600" spc="-5" dirty="0">
                <a:solidFill>
                  <a:srgbClr val="252525"/>
                </a:solidFill>
                <a:latin typeface="Segoe UI"/>
                <a:cs typeface="Segoe UI"/>
              </a:rPr>
              <a:t>No está </a:t>
            </a:r>
            <a:r>
              <a:rPr sz="1600" dirty="0">
                <a:solidFill>
                  <a:srgbClr val="252525"/>
                </a:solidFill>
                <a:latin typeface="Segoe UI"/>
                <a:cs typeface="Segoe UI"/>
              </a:rPr>
              <a:t>en </a:t>
            </a:r>
            <a:r>
              <a:rPr sz="1600" spc="-5" dirty="0">
                <a:solidFill>
                  <a:srgbClr val="252525"/>
                </a:solidFill>
                <a:latin typeface="Segoe UI"/>
                <a:cs typeface="Segoe UI"/>
              </a:rPr>
              <a:t>peligro </a:t>
            </a:r>
            <a:r>
              <a:rPr sz="1600" dirty="0">
                <a:solidFill>
                  <a:srgbClr val="252525"/>
                </a:solidFill>
                <a:latin typeface="Segoe UI"/>
                <a:cs typeface="Segoe UI"/>
              </a:rPr>
              <a:t>el planeta,</a:t>
            </a:r>
            <a:r>
              <a:rPr sz="1600" spc="-90" dirty="0">
                <a:solidFill>
                  <a:srgbClr val="252525"/>
                </a:solidFill>
                <a:latin typeface="Segoe UI"/>
                <a:cs typeface="Segoe UI"/>
              </a:rPr>
              <a:t> </a:t>
            </a:r>
            <a:r>
              <a:rPr sz="1600" dirty="0">
                <a:solidFill>
                  <a:srgbClr val="252525"/>
                </a:solidFill>
                <a:latin typeface="Segoe UI"/>
                <a:cs typeface="Segoe UI"/>
              </a:rPr>
              <a:t>es  </a:t>
            </a:r>
            <a:r>
              <a:rPr sz="1600" spc="-5" dirty="0">
                <a:solidFill>
                  <a:srgbClr val="252525"/>
                </a:solidFill>
                <a:latin typeface="Segoe UI"/>
                <a:cs typeface="Segoe UI"/>
              </a:rPr>
              <a:t>nuestra propia existencia la </a:t>
            </a:r>
            <a:r>
              <a:rPr sz="1600" dirty="0">
                <a:solidFill>
                  <a:srgbClr val="252525"/>
                </a:solidFill>
                <a:latin typeface="Segoe UI"/>
                <a:cs typeface="Segoe UI"/>
              </a:rPr>
              <a:t>que  </a:t>
            </a:r>
            <a:r>
              <a:rPr sz="1600" spc="-5" dirty="0">
                <a:solidFill>
                  <a:srgbClr val="252525"/>
                </a:solidFill>
                <a:latin typeface="Segoe UI"/>
                <a:cs typeface="Segoe UI"/>
              </a:rPr>
              <a:t>está </a:t>
            </a:r>
            <a:r>
              <a:rPr sz="1600" dirty="0">
                <a:solidFill>
                  <a:srgbClr val="252525"/>
                </a:solidFill>
                <a:latin typeface="Segoe UI"/>
                <a:cs typeface="Segoe UI"/>
              </a:rPr>
              <a:t>en</a:t>
            </a:r>
            <a:r>
              <a:rPr sz="1600" spc="-15" dirty="0">
                <a:solidFill>
                  <a:srgbClr val="252525"/>
                </a:solidFill>
                <a:latin typeface="Segoe UI"/>
                <a:cs typeface="Segoe UI"/>
              </a:rPr>
              <a:t> </a:t>
            </a:r>
            <a:r>
              <a:rPr sz="1600" spc="-5" dirty="0">
                <a:solidFill>
                  <a:srgbClr val="252525"/>
                </a:solidFill>
                <a:latin typeface="Segoe UI"/>
                <a:cs typeface="Segoe UI"/>
              </a:rPr>
              <a:t>juego.</a:t>
            </a:r>
            <a:endParaRPr sz="1600">
              <a:latin typeface="Segoe UI"/>
              <a:cs typeface="Segoe UI"/>
            </a:endParaRPr>
          </a:p>
          <a:p>
            <a:pPr>
              <a:lnSpc>
                <a:spcPct val="100000"/>
              </a:lnSpc>
              <a:spcBef>
                <a:spcPts val="60"/>
              </a:spcBef>
            </a:pPr>
            <a:endParaRPr sz="2150">
              <a:latin typeface="Segoe UI"/>
              <a:cs typeface="Segoe UI"/>
            </a:endParaRPr>
          </a:p>
          <a:p>
            <a:pPr marL="12700">
              <a:lnSpc>
                <a:spcPts val="2050"/>
              </a:lnSpc>
            </a:pPr>
            <a:r>
              <a:rPr sz="1800" b="1" dirty="0">
                <a:solidFill>
                  <a:srgbClr val="252525"/>
                </a:solidFill>
                <a:latin typeface="Rockwell"/>
                <a:cs typeface="Rockwell"/>
              </a:rPr>
              <a:t>Soluciones</a:t>
            </a:r>
            <a:endParaRPr sz="1800">
              <a:latin typeface="Rockwell"/>
              <a:cs typeface="Rockwell"/>
            </a:endParaRPr>
          </a:p>
          <a:p>
            <a:pPr marL="12700">
              <a:lnSpc>
                <a:spcPts val="2050"/>
              </a:lnSpc>
            </a:pPr>
            <a:r>
              <a:rPr sz="1800" b="1" dirty="0">
                <a:solidFill>
                  <a:srgbClr val="252525"/>
                </a:solidFill>
                <a:latin typeface="Rockwell"/>
                <a:cs typeface="Rockwell"/>
              </a:rPr>
              <a:t>multidimensionales</a:t>
            </a:r>
            <a:endParaRPr sz="1800">
              <a:latin typeface="Rockwell"/>
              <a:cs typeface="Rockwell"/>
            </a:endParaRPr>
          </a:p>
          <a:p>
            <a:pPr marL="12700" algn="just">
              <a:lnSpc>
                <a:spcPts val="1830"/>
              </a:lnSpc>
              <a:spcBef>
                <a:spcPts val="1295"/>
              </a:spcBef>
            </a:pPr>
            <a:r>
              <a:rPr sz="1600" spc="-5" dirty="0">
                <a:solidFill>
                  <a:srgbClr val="252525"/>
                </a:solidFill>
                <a:latin typeface="Segoe UI"/>
                <a:cs typeface="Segoe UI"/>
              </a:rPr>
              <a:t>El desarrollo sustentable</a:t>
            </a:r>
            <a:r>
              <a:rPr sz="1600" spc="5" dirty="0">
                <a:solidFill>
                  <a:srgbClr val="252525"/>
                </a:solidFill>
                <a:latin typeface="Segoe UI"/>
                <a:cs typeface="Segoe UI"/>
              </a:rPr>
              <a:t> </a:t>
            </a:r>
            <a:r>
              <a:rPr sz="1600" spc="-5" dirty="0">
                <a:solidFill>
                  <a:srgbClr val="252525"/>
                </a:solidFill>
                <a:latin typeface="Segoe UI"/>
                <a:cs typeface="Segoe UI"/>
              </a:rPr>
              <a:t>necesita</a:t>
            </a:r>
            <a:endParaRPr sz="1600">
              <a:latin typeface="Segoe UI"/>
              <a:cs typeface="Segoe UI"/>
            </a:endParaRPr>
          </a:p>
          <a:p>
            <a:pPr marL="12700" algn="just">
              <a:lnSpc>
                <a:spcPts val="1830"/>
              </a:lnSpc>
            </a:pPr>
            <a:r>
              <a:rPr sz="1600" spc="-5" dirty="0">
                <a:solidFill>
                  <a:srgbClr val="252525"/>
                </a:solidFill>
                <a:latin typeface="Segoe UI"/>
                <a:cs typeface="Segoe UI"/>
              </a:rPr>
              <a:t>una estrategia</a:t>
            </a:r>
            <a:r>
              <a:rPr sz="1600" spc="-35" dirty="0">
                <a:solidFill>
                  <a:srgbClr val="252525"/>
                </a:solidFill>
                <a:latin typeface="Segoe UI"/>
                <a:cs typeface="Segoe UI"/>
              </a:rPr>
              <a:t> </a:t>
            </a:r>
            <a:r>
              <a:rPr sz="1600" spc="-5" dirty="0">
                <a:solidFill>
                  <a:srgbClr val="252525"/>
                </a:solidFill>
                <a:latin typeface="Segoe UI"/>
                <a:cs typeface="Segoe UI"/>
              </a:rPr>
              <a:t>multidimensional.</a:t>
            </a:r>
            <a:endParaRPr sz="1600">
              <a:latin typeface="Segoe UI"/>
              <a:cs typeface="Segoe UI"/>
            </a:endParaRPr>
          </a:p>
        </p:txBody>
      </p:sp>
      <p:sp>
        <p:nvSpPr>
          <p:cNvPr id="9" name="object 9"/>
          <p:cNvSpPr txBox="1"/>
          <p:nvPr/>
        </p:nvSpPr>
        <p:spPr>
          <a:xfrm>
            <a:off x="2182876" y="4528820"/>
            <a:ext cx="2766060" cy="154559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252525"/>
                </a:solidFill>
                <a:latin typeface="Rockwell"/>
                <a:cs typeface="Rockwell"/>
              </a:rPr>
              <a:t>Participación de</a:t>
            </a:r>
            <a:r>
              <a:rPr sz="1800" b="1" spc="-30" dirty="0">
                <a:solidFill>
                  <a:srgbClr val="252525"/>
                </a:solidFill>
                <a:latin typeface="Rockwell"/>
                <a:cs typeface="Rockwell"/>
              </a:rPr>
              <a:t> </a:t>
            </a:r>
            <a:r>
              <a:rPr sz="1800" b="1" dirty="0">
                <a:solidFill>
                  <a:srgbClr val="252525"/>
                </a:solidFill>
                <a:latin typeface="Rockwell"/>
                <a:cs typeface="Rockwell"/>
              </a:rPr>
              <a:t>actores</a:t>
            </a:r>
            <a:endParaRPr sz="1800">
              <a:latin typeface="Rockwell"/>
              <a:cs typeface="Rockwell"/>
            </a:endParaRPr>
          </a:p>
          <a:p>
            <a:pPr>
              <a:lnSpc>
                <a:spcPct val="100000"/>
              </a:lnSpc>
              <a:spcBef>
                <a:spcPts val="10"/>
              </a:spcBef>
            </a:pPr>
            <a:endParaRPr sz="1800">
              <a:latin typeface="Rockwell"/>
              <a:cs typeface="Rockwell"/>
            </a:endParaRPr>
          </a:p>
          <a:p>
            <a:pPr marL="12700" marR="141605">
              <a:lnSpc>
                <a:spcPct val="100000"/>
              </a:lnSpc>
            </a:pPr>
            <a:r>
              <a:rPr sz="1600" spc="-5" dirty="0">
                <a:solidFill>
                  <a:srgbClr val="252525"/>
                </a:solidFill>
                <a:latin typeface="Segoe UI"/>
                <a:cs typeface="Segoe UI"/>
              </a:rPr>
              <a:t>Problemas </a:t>
            </a:r>
            <a:r>
              <a:rPr sz="1600" dirty="0">
                <a:solidFill>
                  <a:srgbClr val="252525"/>
                </a:solidFill>
                <a:latin typeface="Segoe UI"/>
                <a:cs typeface="Segoe UI"/>
              </a:rPr>
              <a:t>cada </a:t>
            </a:r>
            <a:r>
              <a:rPr sz="1600" spc="-5" dirty="0">
                <a:solidFill>
                  <a:srgbClr val="252525"/>
                </a:solidFill>
                <a:latin typeface="Segoe UI"/>
                <a:cs typeface="Segoe UI"/>
              </a:rPr>
              <a:t>día </a:t>
            </a:r>
            <a:r>
              <a:rPr sz="1600" dirty="0">
                <a:solidFill>
                  <a:srgbClr val="252525"/>
                </a:solidFill>
                <a:latin typeface="Segoe UI"/>
                <a:cs typeface="Segoe UI"/>
              </a:rPr>
              <a:t>más  </a:t>
            </a:r>
            <a:r>
              <a:rPr sz="1600" spc="-5" dirty="0">
                <a:solidFill>
                  <a:srgbClr val="252525"/>
                </a:solidFill>
                <a:latin typeface="Segoe UI"/>
                <a:cs typeface="Segoe UI"/>
              </a:rPr>
              <a:t>complejos requieren la </a:t>
            </a:r>
            <a:r>
              <a:rPr sz="1600" spc="-10" dirty="0">
                <a:solidFill>
                  <a:srgbClr val="252525"/>
                </a:solidFill>
                <a:latin typeface="Segoe UI"/>
                <a:cs typeface="Segoe UI"/>
              </a:rPr>
              <a:t>activa  </a:t>
            </a:r>
            <a:r>
              <a:rPr sz="1600" spc="-5" dirty="0">
                <a:solidFill>
                  <a:srgbClr val="252525"/>
                </a:solidFill>
                <a:latin typeface="Segoe UI"/>
                <a:cs typeface="Segoe UI"/>
              </a:rPr>
              <a:t>participación </a:t>
            </a:r>
            <a:r>
              <a:rPr sz="1600" dirty="0">
                <a:solidFill>
                  <a:srgbClr val="252525"/>
                </a:solidFill>
                <a:latin typeface="Segoe UI"/>
                <a:cs typeface="Segoe UI"/>
              </a:rPr>
              <a:t>de </a:t>
            </a:r>
            <a:r>
              <a:rPr sz="1600" spc="-5" dirty="0">
                <a:solidFill>
                  <a:srgbClr val="252525"/>
                </a:solidFill>
                <a:latin typeface="Segoe UI"/>
                <a:cs typeface="Segoe UI"/>
              </a:rPr>
              <a:t>todos los  actores </a:t>
            </a:r>
            <a:r>
              <a:rPr sz="1600" dirty="0">
                <a:solidFill>
                  <a:srgbClr val="252525"/>
                </a:solidFill>
                <a:latin typeface="Segoe UI"/>
                <a:cs typeface="Segoe UI"/>
              </a:rPr>
              <a:t>de </a:t>
            </a:r>
            <a:r>
              <a:rPr sz="1600" spc="-5" dirty="0">
                <a:solidFill>
                  <a:srgbClr val="252525"/>
                </a:solidFill>
                <a:latin typeface="Segoe UI"/>
                <a:cs typeface="Segoe UI"/>
              </a:rPr>
              <a:t>la</a:t>
            </a:r>
            <a:r>
              <a:rPr sz="1600" spc="-35" dirty="0">
                <a:solidFill>
                  <a:srgbClr val="252525"/>
                </a:solidFill>
                <a:latin typeface="Segoe UI"/>
                <a:cs typeface="Segoe UI"/>
              </a:rPr>
              <a:t> </a:t>
            </a:r>
            <a:r>
              <a:rPr sz="1600" dirty="0">
                <a:solidFill>
                  <a:srgbClr val="252525"/>
                </a:solidFill>
                <a:latin typeface="Segoe UI"/>
                <a:cs typeface="Segoe UI"/>
              </a:rPr>
              <a:t>sociedad.</a:t>
            </a:r>
            <a:endParaRPr sz="1600">
              <a:latin typeface="Segoe UI"/>
              <a:cs typeface="Segoe UI"/>
            </a:endParaRPr>
          </a:p>
        </p:txBody>
      </p:sp>
      <p:sp>
        <p:nvSpPr>
          <p:cNvPr id="10" name="object 10"/>
          <p:cNvSpPr txBox="1">
            <a:spLocks noGrp="1"/>
          </p:cNvSpPr>
          <p:nvPr>
            <p:ph type="title"/>
          </p:nvPr>
        </p:nvSpPr>
        <p:spPr>
          <a:xfrm>
            <a:off x="2182876" y="1062609"/>
            <a:ext cx="2082164"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252525"/>
                </a:solidFill>
                <a:latin typeface="Rockwell"/>
                <a:cs typeface="Rockwell"/>
              </a:rPr>
              <a:t>Planeta en</a:t>
            </a:r>
            <a:r>
              <a:rPr sz="1800" spc="-55" dirty="0">
                <a:solidFill>
                  <a:srgbClr val="252525"/>
                </a:solidFill>
                <a:latin typeface="Rockwell"/>
                <a:cs typeface="Rockwell"/>
              </a:rPr>
              <a:t> </a:t>
            </a:r>
            <a:r>
              <a:rPr sz="1800" spc="-5" dirty="0">
                <a:solidFill>
                  <a:srgbClr val="252525"/>
                </a:solidFill>
                <a:latin typeface="Rockwell"/>
                <a:cs typeface="Rockwell"/>
              </a:rPr>
              <a:t>peligro</a:t>
            </a:r>
            <a:endParaRPr sz="1800">
              <a:latin typeface="Rockwell"/>
              <a:cs typeface="Rockwell"/>
            </a:endParaRPr>
          </a:p>
        </p:txBody>
      </p:sp>
      <p:pic>
        <p:nvPicPr>
          <p:cNvPr id="11" name="object 11"/>
          <p:cNvPicPr/>
          <p:nvPr/>
        </p:nvPicPr>
        <p:blipFill>
          <a:blip r:embed="rId2" cstate="email">
            <a:extLst>
              <a:ext uri="{28A0092B-C50C-407E-A947-70E740481C1C}">
                <a14:useLocalDpi xmlns:a14="http://schemas.microsoft.com/office/drawing/2010/main"/>
              </a:ext>
            </a:extLst>
          </a:blip>
          <a:stretch>
            <a:fillRect/>
          </a:stretch>
        </p:blipFill>
        <p:spPr>
          <a:xfrm>
            <a:off x="5567679" y="0"/>
            <a:ext cx="6624320" cy="6858000"/>
          </a:xfrm>
          <a:prstGeom prst="rect">
            <a:avLst/>
          </a:prstGeom>
        </p:spPr>
      </p:pic>
      <p:grpSp>
        <p:nvGrpSpPr>
          <p:cNvPr id="12" name="object 12"/>
          <p:cNvGrpSpPr/>
          <p:nvPr/>
        </p:nvGrpSpPr>
        <p:grpSpPr>
          <a:xfrm>
            <a:off x="477519" y="4490720"/>
            <a:ext cx="1356360" cy="1356360"/>
            <a:chOff x="477519" y="4490720"/>
            <a:chExt cx="1356360" cy="1356360"/>
          </a:xfrm>
        </p:grpSpPr>
        <p:sp>
          <p:nvSpPr>
            <p:cNvPr id="13" name="object 13"/>
            <p:cNvSpPr/>
            <p:nvPr/>
          </p:nvSpPr>
          <p:spPr>
            <a:xfrm>
              <a:off x="483869" y="4497070"/>
              <a:ext cx="1343660" cy="1343660"/>
            </a:xfrm>
            <a:custGeom>
              <a:avLst/>
              <a:gdLst/>
              <a:ahLst/>
              <a:cxnLst/>
              <a:rect l="l" t="t" r="r" b="b"/>
              <a:pathLst>
                <a:path w="1343660" h="1343660">
                  <a:moveTo>
                    <a:pt x="671830" y="0"/>
                  </a:moveTo>
                  <a:lnTo>
                    <a:pt x="623850" y="1686"/>
                  </a:lnTo>
                  <a:lnTo>
                    <a:pt x="576781" y="6670"/>
                  </a:lnTo>
                  <a:lnTo>
                    <a:pt x="530736" y="14838"/>
                  </a:lnTo>
                  <a:lnTo>
                    <a:pt x="485829" y="26076"/>
                  </a:lnTo>
                  <a:lnTo>
                    <a:pt x="442174" y="40270"/>
                  </a:lnTo>
                  <a:lnTo>
                    <a:pt x="399884" y="57308"/>
                  </a:lnTo>
                  <a:lnTo>
                    <a:pt x="359073" y="77074"/>
                  </a:lnTo>
                  <a:lnTo>
                    <a:pt x="319854" y="99457"/>
                  </a:lnTo>
                  <a:lnTo>
                    <a:pt x="282342" y="124341"/>
                  </a:lnTo>
                  <a:lnTo>
                    <a:pt x="246650" y="151615"/>
                  </a:lnTo>
                  <a:lnTo>
                    <a:pt x="212892" y="181163"/>
                  </a:lnTo>
                  <a:lnTo>
                    <a:pt x="181181" y="212872"/>
                  </a:lnTo>
                  <a:lnTo>
                    <a:pt x="151631" y="246629"/>
                  </a:lnTo>
                  <a:lnTo>
                    <a:pt x="124356" y="282320"/>
                  </a:lnTo>
                  <a:lnTo>
                    <a:pt x="99469" y="319832"/>
                  </a:lnTo>
                  <a:lnTo>
                    <a:pt x="77084" y="359050"/>
                  </a:lnTo>
                  <a:lnTo>
                    <a:pt x="57315" y="399862"/>
                  </a:lnTo>
                  <a:lnTo>
                    <a:pt x="40276" y="442154"/>
                  </a:lnTo>
                  <a:lnTo>
                    <a:pt x="26079" y="485811"/>
                  </a:lnTo>
                  <a:lnTo>
                    <a:pt x="14840" y="530721"/>
                  </a:lnTo>
                  <a:lnTo>
                    <a:pt x="6671" y="576770"/>
                  </a:lnTo>
                  <a:lnTo>
                    <a:pt x="1686" y="623844"/>
                  </a:lnTo>
                  <a:lnTo>
                    <a:pt x="0" y="671829"/>
                  </a:lnTo>
                  <a:lnTo>
                    <a:pt x="1686" y="719815"/>
                  </a:lnTo>
                  <a:lnTo>
                    <a:pt x="6671" y="766889"/>
                  </a:lnTo>
                  <a:lnTo>
                    <a:pt x="14840" y="812938"/>
                  </a:lnTo>
                  <a:lnTo>
                    <a:pt x="26079" y="857848"/>
                  </a:lnTo>
                  <a:lnTo>
                    <a:pt x="40276" y="901505"/>
                  </a:lnTo>
                  <a:lnTo>
                    <a:pt x="57315" y="943797"/>
                  </a:lnTo>
                  <a:lnTo>
                    <a:pt x="77084" y="984609"/>
                  </a:lnTo>
                  <a:lnTo>
                    <a:pt x="99469" y="1023827"/>
                  </a:lnTo>
                  <a:lnTo>
                    <a:pt x="124356" y="1061339"/>
                  </a:lnTo>
                  <a:lnTo>
                    <a:pt x="151631" y="1097030"/>
                  </a:lnTo>
                  <a:lnTo>
                    <a:pt x="181181" y="1130787"/>
                  </a:lnTo>
                  <a:lnTo>
                    <a:pt x="212892" y="1162496"/>
                  </a:lnTo>
                  <a:lnTo>
                    <a:pt x="246650" y="1192044"/>
                  </a:lnTo>
                  <a:lnTo>
                    <a:pt x="282342" y="1219318"/>
                  </a:lnTo>
                  <a:lnTo>
                    <a:pt x="319854" y="1244202"/>
                  </a:lnTo>
                  <a:lnTo>
                    <a:pt x="359073" y="1266585"/>
                  </a:lnTo>
                  <a:lnTo>
                    <a:pt x="399884" y="1286351"/>
                  </a:lnTo>
                  <a:lnTo>
                    <a:pt x="442174" y="1303389"/>
                  </a:lnTo>
                  <a:lnTo>
                    <a:pt x="485829" y="1317583"/>
                  </a:lnTo>
                  <a:lnTo>
                    <a:pt x="530736" y="1328821"/>
                  </a:lnTo>
                  <a:lnTo>
                    <a:pt x="576781" y="1336989"/>
                  </a:lnTo>
                  <a:lnTo>
                    <a:pt x="623850" y="1341973"/>
                  </a:lnTo>
                  <a:lnTo>
                    <a:pt x="671830" y="1343659"/>
                  </a:lnTo>
                  <a:lnTo>
                    <a:pt x="719815" y="1341973"/>
                  </a:lnTo>
                  <a:lnTo>
                    <a:pt x="766889" y="1336989"/>
                  </a:lnTo>
                  <a:lnTo>
                    <a:pt x="812938" y="1328821"/>
                  </a:lnTo>
                  <a:lnTo>
                    <a:pt x="857848" y="1317583"/>
                  </a:lnTo>
                  <a:lnTo>
                    <a:pt x="901505" y="1303389"/>
                  </a:lnTo>
                  <a:lnTo>
                    <a:pt x="943797" y="1286351"/>
                  </a:lnTo>
                  <a:lnTo>
                    <a:pt x="984609" y="1266585"/>
                  </a:lnTo>
                  <a:lnTo>
                    <a:pt x="1023827" y="1244202"/>
                  </a:lnTo>
                  <a:lnTo>
                    <a:pt x="1061339" y="1219318"/>
                  </a:lnTo>
                  <a:lnTo>
                    <a:pt x="1097030" y="1192044"/>
                  </a:lnTo>
                  <a:lnTo>
                    <a:pt x="1130787" y="1162496"/>
                  </a:lnTo>
                  <a:lnTo>
                    <a:pt x="1162496" y="1130787"/>
                  </a:lnTo>
                  <a:lnTo>
                    <a:pt x="1192044" y="1097030"/>
                  </a:lnTo>
                  <a:lnTo>
                    <a:pt x="1219318" y="1061339"/>
                  </a:lnTo>
                  <a:lnTo>
                    <a:pt x="1244202" y="1023827"/>
                  </a:lnTo>
                  <a:lnTo>
                    <a:pt x="1266585" y="984609"/>
                  </a:lnTo>
                  <a:lnTo>
                    <a:pt x="1286351" y="943797"/>
                  </a:lnTo>
                  <a:lnTo>
                    <a:pt x="1303389" y="901505"/>
                  </a:lnTo>
                  <a:lnTo>
                    <a:pt x="1317583" y="857848"/>
                  </a:lnTo>
                  <a:lnTo>
                    <a:pt x="1328821" y="812938"/>
                  </a:lnTo>
                  <a:lnTo>
                    <a:pt x="1336989" y="766889"/>
                  </a:lnTo>
                  <a:lnTo>
                    <a:pt x="1341973" y="719815"/>
                  </a:lnTo>
                  <a:lnTo>
                    <a:pt x="1343660" y="671829"/>
                  </a:lnTo>
                  <a:lnTo>
                    <a:pt x="1341973" y="623844"/>
                  </a:lnTo>
                  <a:lnTo>
                    <a:pt x="1336989" y="576770"/>
                  </a:lnTo>
                  <a:lnTo>
                    <a:pt x="1328821" y="530721"/>
                  </a:lnTo>
                  <a:lnTo>
                    <a:pt x="1317583" y="485811"/>
                  </a:lnTo>
                  <a:lnTo>
                    <a:pt x="1303389" y="442154"/>
                  </a:lnTo>
                  <a:lnTo>
                    <a:pt x="1286351" y="399862"/>
                  </a:lnTo>
                  <a:lnTo>
                    <a:pt x="1266585" y="359050"/>
                  </a:lnTo>
                  <a:lnTo>
                    <a:pt x="1244202" y="319832"/>
                  </a:lnTo>
                  <a:lnTo>
                    <a:pt x="1219318" y="282320"/>
                  </a:lnTo>
                  <a:lnTo>
                    <a:pt x="1192044" y="246629"/>
                  </a:lnTo>
                  <a:lnTo>
                    <a:pt x="1162496" y="212872"/>
                  </a:lnTo>
                  <a:lnTo>
                    <a:pt x="1130787" y="181163"/>
                  </a:lnTo>
                  <a:lnTo>
                    <a:pt x="1097030" y="151615"/>
                  </a:lnTo>
                  <a:lnTo>
                    <a:pt x="1061339" y="124341"/>
                  </a:lnTo>
                  <a:lnTo>
                    <a:pt x="1023827" y="99457"/>
                  </a:lnTo>
                  <a:lnTo>
                    <a:pt x="984609" y="77074"/>
                  </a:lnTo>
                  <a:lnTo>
                    <a:pt x="943797" y="57308"/>
                  </a:lnTo>
                  <a:lnTo>
                    <a:pt x="901505" y="40270"/>
                  </a:lnTo>
                  <a:lnTo>
                    <a:pt x="857848" y="26076"/>
                  </a:lnTo>
                  <a:lnTo>
                    <a:pt x="812938" y="14838"/>
                  </a:lnTo>
                  <a:lnTo>
                    <a:pt x="766889" y="6670"/>
                  </a:lnTo>
                  <a:lnTo>
                    <a:pt x="719815" y="1686"/>
                  </a:lnTo>
                  <a:lnTo>
                    <a:pt x="671830" y="0"/>
                  </a:lnTo>
                  <a:close/>
                </a:path>
              </a:pathLst>
            </a:custGeom>
            <a:solidFill>
              <a:srgbClr val="129786"/>
            </a:solidFill>
          </p:spPr>
          <p:txBody>
            <a:bodyPr wrap="square" lIns="0" tIns="0" rIns="0" bIns="0" rtlCol="0"/>
            <a:lstStyle/>
            <a:p>
              <a:endParaRPr/>
            </a:p>
          </p:txBody>
        </p:sp>
        <p:sp>
          <p:nvSpPr>
            <p:cNvPr id="14" name="object 14"/>
            <p:cNvSpPr/>
            <p:nvPr/>
          </p:nvSpPr>
          <p:spPr>
            <a:xfrm>
              <a:off x="483869" y="4497070"/>
              <a:ext cx="1343660" cy="1343660"/>
            </a:xfrm>
            <a:custGeom>
              <a:avLst/>
              <a:gdLst/>
              <a:ahLst/>
              <a:cxnLst/>
              <a:rect l="l" t="t" r="r" b="b"/>
              <a:pathLst>
                <a:path w="1343660" h="1343660">
                  <a:moveTo>
                    <a:pt x="0" y="671829"/>
                  </a:moveTo>
                  <a:lnTo>
                    <a:pt x="1686" y="623844"/>
                  </a:lnTo>
                  <a:lnTo>
                    <a:pt x="6671" y="576770"/>
                  </a:lnTo>
                  <a:lnTo>
                    <a:pt x="14840" y="530721"/>
                  </a:lnTo>
                  <a:lnTo>
                    <a:pt x="26079" y="485811"/>
                  </a:lnTo>
                  <a:lnTo>
                    <a:pt x="40276" y="442154"/>
                  </a:lnTo>
                  <a:lnTo>
                    <a:pt x="57315" y="399862"/>
                  </a:lnTo>
                  <a:lnTo>
                    <a:pt x="77084" y="359050"/>
                  </a:lnTo>
                  <a:lnTo>
                    <a:pt x="99469" y="319832"/>
                  </a:lnTo>
                  <a:lnTo>
                    <a:pt x="124356" y="282320"/>
                  </a:lnTo>
                  <a:lnTo>
                    <a:pt x="151631" y="246629"/>
                  </a:lnTo>
                  <a:lnTo>
                    <a:pt x="181181" y="212872"/>
                  </a:lnTo>
                  <a:lnTo>
                    <a:pt x="212892" y="181163"/>
                  </a:lnTo>
                  <a:lnTo>
                    <a:pt x="246650" y="151615"/>
                  </a:lnTo>
                  <a:lnTo>
                    <a:pt x="282342" y="124341"/>
                  </a:lnTo>
                  <a:lnTo>
                    <a:pt x="319854" y="99457"/>
                  </a:lnTo>
                  <a:lnTo>
                    <a:pt x="359073" y="77074"/>
                  </a:lnTo>
                  <a:lnTo>
                    <a:pt x="399884" y="57308"/>
                  </a:lnTo>
                  <a:lnTo>
                    <a:pt x="442174" y="40270"/>
                  </a:lnTo>
                  <a:lnTo>
                    <a:pt x="485829" y="26076"/>
                  </a:lnTo>
                  <a:lnTo>
                    <a:pt x="530736" y="14838"/>
                  </a:lnTo>
                  <a:lnTo>
                    <a:pt x="576781" y="6670"/>
                  </a:lnTo>
                  <a:lnTo>
                    <a:pt x="623850" y="1686"/>
                  </a:lnTo>
                  <a:lnTo>
                    <a:pt x="671830" y="0"/>
                  </a:lnTo>
                  <a:lnTo>
                    <a:pt x="719815" y="1686"/>
                  </a:lnTo>
                  <a:lnTo>
                    <a:pt x="766889" y="6670"/>
                  </a:lnTo>
                  <a:lnTo>
                    <a:pt x="812938" y="14838"/>
                  </a:lnTo>
                  <a:lnTo>
                    <a:pt x="857848" y="26076"/>
                  </a:lnTo>
                  <a:lnTo>
                    <a:pt x="901505" y="40270"/>
                  </a:lnTo>
                  <a:lnTo>
                    <a:pt x="943797" y="57308"/>
                  </a:lnTo>
                  <a:lnTo>
                    <a:pt x="984609" y="77074"/>
                  </a:lnTo>
                  <a:lnTo>
                    <a:pt x="1023827" y="99457"/>
                  </a:lnTo>
                  <a:lnTo>
                    <a:pt x="1061339" y="124341"/>
                  </a:lnTo>
                  <a:lnTo>
                    <a:pt x="1097030" y="151615"/>
                  </a:lnTo>
                  <a:lnTo>
                    <a:pt x="1130787" y="181163"/>
                  </a:lnTo>
                  <a:lnTo>
                    <a:pt x="1162496" y="212872"/>
                  </a:lnTo>
                  <a:lnTo>
                    <a:pt x="1192044" y="246629"/>
                  </a:lnTo>
                  <a:lnTo>
                    <a:pt x="1219318" y="282320"/>
                  </a:lnTo>
                  <a:lnTo>
                    <a:pt x="1244202" y="319832"/>
                  </a:lnTo>
                  <a:lnTo>
                    <a:pt x="1266585" y="359050"/>
                  </a:lnTo>
                  <a:lnTo>
                    <a:pt x="1286351" y="399862"/>
                  </a:lnTo>
                  <a:lnTo>
                    <a:pt x="1303389" y="442154"/>
                  </a:lnTo>
                  <a:lnTo>
                    <a:pt x="1317583" y="485811"/>
                  </a:lnTo>
                  <a:lnTo>
                    <a:pt x="1328821" y="530721"/>
                  </a:lnTo>
                  <a:lnTo>
                    <a:pt x="1336989" y="576770"/>
                  </a:lnTo>
                  <a:lnTo>
                    <a:pt x="1341973" y="623844"/>
                  </a:lnTo>
                  <a:lnTo>
                    <a:pt x="1343660" y="671829"/>
                  </a:lnTo>
                  <a:lnTo>
                    <a:pt x="1341973" y="719815"/>
                  </a:lnTo>
                  <a:lnTo>
                    <a:pt x="1336989" y="766889"/>
                  </a:lnTo>
                  <a:lnTo>
                    <a:pt x="1328821" y="812938"/>
                  </a:lnTo>
                  <a:lnTo>
                    <a:pt x="1317583" y="857848"/>
                  </a:lnTo>
                  <a:lnTo>
                    <a:pt x="1303389" y="901505"/>
                  </a:lnTo>
                  <a:lnTo>
                    <a:pt x="1286351" y="943797"/>
                  </a:lnTo>
                  <a:lnTo>
                    <a:pt x="1266585" y="984609"/>
                  </a:lnTo>
                  <a:lnTo>
                    <a:pt x="1244202" y="1023827"/>
                  </a:lnTo>
                  <a:lnTo>
                    <a:pt x="1219318" y="1061339"/>
                  </a:lnTo>
                  <a:lnTo>
                    <a:pt x="1192044" y="1097030"/>
                  </a:lnTo>
                  <a:lnTo>
                    <a:pt x="1162496" y="1130787"/>
                  </a:lnTo>
                  <a:lnTo>
                    <a:pt x="1130787" y="1162496"/>
                  </a:lnTo>
                  <a:lnTo>
                    <a:pt x="1097030" y="1192044"/>
                  </a:lnTo>
                  <a:lnTo>
                    <a:pt x="1061339" y="1219318"/>
                  </a:lnTo>
                  <a:lnTo>
                    <a:pt x="1023827" y="1244202"/>
                  </a:lnTo>
                  <a:lnTo>
                    <a:pt x="984609" y="1266585"/>
                  </a:lnTo>
                  <a:lnTo>
                    <a:pt x="943797" y="1286351"/>
                  </a:lnTo>
                  <a:lnTo>
                    <a:pt x="901505" y="1303389"/>
                  </a:lnTo>
                  <a:lnTo>
                    <a:pt x="857848" y="1317583"/>
                  </a:lnTo>
                  <a:lnTo>
                    <a:pt x="812938" y="1328821"/>
                  </a:lnTo>
                  <a:lnTo>
                    <a:pt x="766889" y="1336989"/>
                  </a:lnTo>
                  <a:lnTo>
                    <a:pt x="719815" y="1341973"/>
                  </a:lnTo>
                  <a:lnTo>
                    <a:pt x="671830" y="1343659"/>
                  </a:lnTo>
                  <a:lnTo>
                    <a:pt x="623850" y="1341973"/>
                  </a:lnTo>
                  <a:lnTo>
                    <a:pt x="576781" y="1336989"/>
                  </a:lnTo>
                  <a:lnTo>
                    <a:pt x="530736" y="1328821"/>
                  </a:lnTo>
                  <a:lnTo>
                    <a:pt x="485829" y="1317583"/>
                  </a:lnTo>
                  <a:lnTo>
                    <a:pt x="442174" y="1303389"/>
                  </a:lnTo>
                  <a:lnTo>
                    <a:pt x="399884" y="1286351"/>
                  </a:lnTo>
                  <a:lnTo>
                    <a:pt x="359073" y="1266585"/>
                  </a:lnTo>
                  <a:lnTo>
                    <a:pt x="319854" y="1244202"/>
                  </a:lnTo>
                  <a:lnTo>
                    <a:pt x="282342" y="1219318"/>
                  </a:lnTo>
                  <a:lnTo>
                    <a:pt x="246650" y="1192044"/>
                  </a:lnTo>
                  <a:lnTo>
                    <a:pt x="212892" y="1162496"/>
                  </a:lnTo>
                  <a:lnTo>
                    <a:pt x="181181" y="1130787"/>
                  </a:lnTo>
                  <a:lnTo>
                    <a:pt x="151631" y="1097030"/>
                  </a:lnTo>
                  <a:lnTo>
                    <a:pt x="124356" y="1061339"/>
                  </a:lnTo>
                  <a:lnTo>
                    <a:pt x="99469" y="1023827"/>
                  </a:lnTo>
                  <a:lnTo>
                    <a:pt x="77084" y="984609"/>
                  </a:lnTo>
                  <a:lnTo>
                    <a:pt x="57315" y="943797"/>
                  </a:lnTo>
                  <a:lnTo>
                    <a:pt x="40276" y="901505"/>
                  </a:lnTo>
                  <a:lnTo>
                    <a:pt x="26079" y="857848"/>
                  </a:lnTo>
                  <a:lnTo>
                    <a:pt x="14840" y="812938"/>
                  </a:lnTo>
                  <a:lnTo>
                    <a:pt x="6671" y="766889"/>
                  </a:lnTo>
                  <a:lnTo>
                    <a:pt x="1686" y="719815"/>
                  </a:lnTo>
                  <a:lnTo>
                    <a:pt x="0" y="671829"/>
                  </a:lnTo>
                  <a:close/>
                </a:path>
              </a:pathLst>
            </a:custGeom>
            <a:ln w="12700">
              <a:solidFill>
                <a:srgbClr val="129786"/>
              </a:solidFill>
            </a:ln>
          </p:spPr>
          <p:txBody>
            <a:bodyPr wrap="square" lIns="0" tIns="0" rIns="0" bIns="0" rtlCol="0"/>
            <a:lstStyle/>
            <a:p>
              <a:endParaRPr/>
            </a:p>
          </p:txBody>
        </p:sp>
        <p:sp>
          <p:nvSpPr>
            <p:cNvPr id="15" name="object 15"/>
            <p:cNvSpPr/>
            <p:nvPr/>
          </p:nvSpPr>
          <p:spPr>
            <a:xfrm>
              <a:off x="861060" y="5003812"/>
              <a:ext cx="568325" cy="515620"/>
            </a:xfrm>
            <a:custGeom>
              <a:avLst/>
              <a:gdLst/>
              <a:ahLst/>
              <a:cxnLst/>
              <a:rect l="l" t="t" r="r" b="b"/>
              <a:pathLst>
                <a:path w="568325" h="515620">
                  <a:moveTo>
                    <a:pt x="568223" y="375920"/>
                  </a:moveTo>
                  <a:lnTo>
                    <a:pt x="543725" y="322884"/>
                  </a:lnTo>
                  <a:lnTo>
                    <a:pt x="516750" y="286943"/>
                  </a:lnTo>
                  <a:lnTo>
                    <a:pt x="483311" y="247446"/>
                  </a:lnTo>
                  <a:lnTo>
                    <a:pt x="446087" y="207264"/>
                  </a:lnTo>
                  <a:lnTo>
                    <a:pt x="407733" y="169252"/>
                  </a:lnTo>
                  <a:lnTo>
                    <a:pt x="370903" y="136296"/>
                  </a:lnTo>
                  <a:lnTo>
                    <a:pt x="338289" y="111239"/>
                  </a:lnTo>
                  <a:lnTo>
                    <a:pt x="333616" y="108445"/>
                  </a:lnTo>
                  <a:lnTo>
                    <a:pt x="328942" y="108445"/>
                  </a:lnTo>
                  <a:lnTo>
                    <a:pt x="324269" y="109461"/>
                  </a:lnTo>
                  <a:lnTo>
                    <a:pt x="304292" y="116560"/>
                  </a:lnTo>
                  <a:lnTo>
                    <a:pt x="291325" y="120484"/>
                  </a:lnTo>
                  <a:lnTo>
                    <a:pt x="280098" y="122643"/>
                  </a:lnTo>
                  <a:lnTo>
                    <a:pt x="265391" y="124447"/>
                  </a:lnTo>
                  <a:lnTo>
                    <a:pt x="260718" y="125336"/>
                  </a:lnTo>
                  <a:lnTo>
                    <a:pt x="256984" y="127241"/>
                  </a:lnTo>
                  <a:lnTo>
                    <a:pt x="254177" y="130924"/>
                  </a:lnTo>
                  <a:lnTo>
                    <a:pt x="232752" y="162636"/>
                  </a:lnTo>
                  <a:lnTo>
                    <a:pt x="216674" y="180009"/>
                  </a:lnTo>
                  <a:lnTo>
                    <a:pt x="199021" y="189306"/>
                  </a:lnTo>
                  <a:lnTo>
                    <a:pt x="178485" y="188201"/>
                  </a:lnTo>
                  <a:lnTo>
                    <a:pt x="171945" y="185407"/>
                  </a:lnTo>
                  <a:lnTo>
                    <a:pt x="169138" y="181597"/>
                  </a:lnTo>
                  <a:lnTo>
                    <a:pt x="167271" y="175120"/>
                  </a:lnTo>
                  <a:lnTo>
                    <a:pt x="168046" y="152895"/>
                  </a:lnTo>
                  <a:lnTo>
                    <a:pt x="191312" y="99631"/>
                  </a:lnTo>
                  <a:lnTo>
                    <a:pt x="240169" y="53619"/>
                  </a:lnTo>
                  <a:lnTo>
                    <a:pt x="280466" y="35902"/>
                  </a:lnTo>
                  <a:lnTo>
                    <a:pt x="326529" y="30327"/>
                  </a:lnTo>
                  <a:lnTo>
                    <a:pt x="375666" y="41897"/>
                  </a:lnTo>
                  <a:lnTo>
                    <a:pt x="429679" y="64973"/>
                  </a:lnTo>
                  <a:lnTo>
                    <a:pt x="472135" y="81127"/>
                  </a:lnTo>
                  <a:lnTo>
                    <a:pt x="500227" y="90779"/>
                  </a:lnTo>
                  <a:lnTo>
                    <a:pt x="511175" y="94348"/>
                  </a:lnTo>
                  <a:lnTo>
                    <a:pt x="519557" y="96253"/>
                  </a:lnTo>
                  <a:lnTo>
                    <a:pt x="528955" y="91554"/>
                  </a:lnTo>
                  <a:lnTo>
                    <a:pt x="530733" y="83172"/>
                  </a:lnTo>
                  <a:lnTo>
                    <a:pt x="533654" y="74663"/>
                  </a:lnTo>
                  <a:lnTo>
                    <a:pt x="528955" y="66281"/>
                  </a:lnTo>
                  <a:lnTo>
                    <a:pt x="520573" y="64376"/>
                  </a:lnTo>
                  <a:lnTo>
                    <a:pt x="482536" y="51384"/>
                  </a:lnTo>
                  <a:lnTo>
                    <a:pt x="440728" y="35750"/>
                  </a:lnTo>
                  <a:lnTo>
                    <a:pt x="387807" y="13703"/>
                  </a:lnTo>
                  <a:lnTo>
                    <a:pt x="340080" y="0"/>
                  </a:lnTo>
                  <a:lnTo>
                    <a:pt x="294411" y="609"/>
                  </a:lnTo>
                  <a:lnTo>
                    <a:pt x="252437" y="12280"/>
                  </a:lnTo>
                  <a:lnTo>
                    <a:pt x="218643" y="30251"/>
                  </a:lnTo>
                  <a:lnTo>
                    <a:pt x="215087" y="29908"/>
                  </a:lnTo>
                  <a:lnTo>
                    <a:pt x="148869" y="22148"/>
                  </a:lnTo>
                  <a:lnTo>
                    <a:pt x="115785" y="18643"/>
                  </a:lnTo>
                  <a:lnTo>
                    <a:pt x="86614" y="16167"/>
                  </a:lnTo>
                  <a:lnTo>
                    <a:pt x="64376" y="15227"/>
                  </a:lnTo>
                  <a:lnTo>
                    <a:pt x="54889" y="16116"/>
                  </a:lnTo>
                  <a:lnTo>
                    <a:pt x="48260" y="22593"/>
                  </a:lnTo>
                  <a:lnTo>
                    <a:pt x="48361" y="31737"/>
                  </a:lnTo>
                  <a:lnTo>
                    <a:pt x="49212" y="39865"/>
                  </a:lnTo>
                  <a:lnTo>
                    <a:pt x="56794" y="45453"/>
                  </a:lnTo>
                  <a:lnTo>
                    <a:pt x="64376" y="46342"/>
                  </a:lnTo>
                  <a:lnTo>
                    <a:pt x="85750" y="46901"/>
                  </a:lnTo>
                  <a:lnTo>
                    <a:pt x="114604" y="49314"/>
                  </a:lnTo>
                  <a:lnTo>
                    <a:pt x="184950" y="57137"/>
                  </a:lnTo>
                  <a:lnTo>
                    <a:pt x="165874" y="81089"/>
                  </a:lnTo>
                  <a:lnTo>
                    <a:pt x="147993" y="113957"/>
                  </a:lnTo>
                  <a:lnTo>
                    <a:pt x="136944" y="149479"/>
                  </a:lnTo>
                  <a:lnTo>
                    <a:pt x="137375" y="182613"/>
                  </a:lnTo>
                  <a:lnTo>
                    <a:pt x="141528" y="194373"/>
                  </a:lnTo>
                  <a:lnTo>
                    <a:pt x="148234" y="204190"/>
                  </a:lnTo>
                  <a:lnTo>
                    <a:pt x="157213" y="211886"/>
                  </a:lnTo>
                  <a:lnTo>
                    <a:pt x="168211" y="217297"/>
                  </a:lnTo>
                  <a:lnTo>
                    <a:pt x="205473" y="219913"/>
                  </a:lnTo>
                  <a:lnTo>
                    <a:pt x="235127" y="205092"/>
                  </a:lnTo>
                  <a:lnTo>
                    <a:pt x="257949" y="181140"/>
                  </a:lnTo>
                  <a:lnTo>
                    <a:pt x="274739" y="156324"/>
                  </a:lnTo>
                  <a:lnTo>
                    <a:pt x="275678" y="154419"/>
                  </a:lnTo>
                  <a:lnTo>
                    <a:pt x="288429" y="152908"/>
                  </a:lnTo>
                  <a:lnTo>
                    <a:pt x="299262" y="150799"/>
                  </a:lnTo>
                  <a:lnTo>
                    <a:pt x="311150" y="147459"/>
                  </a:lnTo>
                  <a:lnTo>
                    <a:pt x="327075" y="142227"/>
                  </a:lnTo>
                  <a:lnTo>
                    <a:pt x="365404" y="172732"/>
                  </a:lnTo>
                  <a:lnTo>
                    <a:pt x="406996" y="211607"/>
                  </a:lnTo>
                  <a:lnTo>
                    <a:pt x="448233" y="254584"/>
                  </a:lnTo>
                  <a:lnTo>
                    <a:pt x="485482" y="297395"/>
                  </a:lnTo>
                  <a:lnTo>
                    <a:pt x="515162" y="335788"/>
                  </a:lnTo>
                  <a:lnTo>
                    <a:pt x="537489" y="378269"/>
                  </a:lnTo>
                  <a:lnTo>
                    <a:pt x="537121" y="389661"/>
                  </a:lnTo>
                  <a:lnTo>
                    <a:pt x="533590" y="399288"/>
                  </a:lnTo>
                  <a:lnTo>
                    <a:pt x="527939" y="406768"/>
                  </a:lnTo>
                  <a:lnTo>
                    <a:pt x="516763" y="414261"/>
                  </a:lnTo>
                  <a:lnTo>
                    <a:pt x="509270" y="408673"/>
                  </a:lnTo>
                  <a:lnTo>
                    <a:pt x="504571" y="404863"/>
                  </a:lnTo>
                  <a:lnTo>
                    <a:pt x="498094" y="404863"/>
                  </a:lnTo>
                  <a:lnTo>
                    <a:pt x="492506" y="407784"/>
                  </a:lnTo>
                  <a:lnTo>
                    <a:pt x="487807" y="411467"/>
                  </a:lnTo>
                  <a:lnTo>
                    <a:pt x="484124" y="417055"/>
                  </a:lnTo>
                  <a:lnTo>
                    <a:pt x="485013" y="422770"/>
                  </a:lnTo>
                  <a:lnTo>
                    <a:pt x="485902" y="432168"/>
                  </a:lnTo>
                  <a:lnTo>
                    <a:pt x="482219" y="438645"/>
                  </a:lnTo>
                  <a:lnTo>
                    <a:pt x="472821" y="443344"/>
                  </a:lnTo>
                  <a:lnTo>
                    <a:pt x="462343" y="446913"/>
                  </a:lnTo>
                  <a:lnTo>
                    <a:pt x="451434" y="447738"/>
                  </a:lnTo>
                  <a:lnTo>
                    <a:pt x="441401" y="445884"/>
                  </a:lnTo>
                  <a:lnTo>
                    <a:pt x="433578" y="441439"/>
                  </a:lnTo>
                  <a:lnTo>
                    <a:pt x="428879" y="436867"/>
                  </a:lnTo>
                  <a:lnTo>
                    <a:pt x="422402" y="435851"/>
                  </a:lnTo>
                  <a:lnTo>
                    <a:pt x="416814" y="437756"/>
                  </a:lnTo>
                  <a:lnTo>
                    <a:pt x="411226" y="440550"/>
                  </a:lnTo>
                  <a:lnTo>
                    <a:pt x="407441" y="445249"/>
                  </a:lnTo>
                  <a:lnTo>
                    <a:pt x="407441" y="450837"/>
                  </a:lnTo>
                  <a:lnTo>
                    <a:pt x="406501" y="459346"/>
                  </a:lnTo>
                  <a:lnTo>
                    <a:pt x="402767" y="464934"/>
                  </a:lnTo>
                  <a:lnTo>
                    <a:pt x="396227" y="467728"/>
                  </a:lnTo>
                  <a:lnTo>
                    <a:pt x="386372" y="469544"/>
                  </a:lnTo>
                  <a:lnTo>
                    <a:pt x="375666" y="468096"/>
                  </a:lnTo>
                  <a:lnTo>
                    <a:pt x="364947" y="463677"/>
                  </a:lnTo>
                  <a:lnTo>
                    <a:pt x="355104" y="456552"/>
                  </a:lnTo>
                  <a:lnTo>
                    <a:pt x="351370" y="453631"/>
                  </a:lnTo>
                  <a:lnTo>
                    <a:pt x="345757" y="451853"/>
                  </a:lnTo>
                  <a:lnTo>
                    <a:pt x="341083" y="452742"/>
                  </a:lnTo>
                  <a:lnTo>
                    <a:pt x="336410" y="454647"/>
                  </a:lnTo>
                  <a:lnTo>
                    <a:pt x="331749" y="458330"/>
                  </a:lnTo>
                  <a:lnTo>
                    <a:pt x="329869" y="463029"/>
                  </a:lnTo>
                  <a:lnTo>
                    <a:pt x="324904" y="469861"/>
                  </a:lnTo>
                  <a:lnTo>
                    <a:pt x="316090" y="476580"/>
                  </a:lnTo>
                  <a:lnTo>
                    <a:pt x="306222" y="481698"/>
                  </a:lnTo>
                  <a:lnTo>
                    <a:pt x="298107" y="483730"/>
                  </a:lnTo>
                  <a:lnTo>
                    <a:pt x="289090" y="482866"/>
                  </a:lnTo>
                  <a:lnTo>
                    <a:pt x="243332" y="458089"/>
                  </a:lnTo>
                  <a:lnTo>
                    <a:pt x="212471" y="433209"/>
                  </a:lnTo>
                  <a:lnTo>
                    <a:pt x="171437" y="399453"/>
                  </a:lnTo>
                  <a:lnTo>
                    <a:pt x="75692" y="319519"/>
                  </a:lnTo>
                  <a:lnTo>
                    <a:pt x="43662" y="285267"/>
                  </a:lnTo>
                  <a:lnTo>
                    <a:pt x="38658" y="279438"/>
                  </a:lnTo>
                  <a:lnTo>
                    <a:pt x="33477" y="273977"/>
                  </a:lnTo>
                  <a:lnTo>
                    <a:pt x="28028" y="268846"/>
                  </a:lnTo>
                  <a:lnTo>
                    <a:pt x="22542" y="265861"/>
                  </a:lnTo>
                  <a:lnTo>
                    <a:pt x="16459" y="265226"/>
                  </a:lnTo>
                  <a:lnTo>
                    <a:pt x="10541" y="266890"/>
                  </a:lnTo>
                  <a:lnTo>
                    <a:pt x="5600" y="270751"/>
                  </a:lnTo>
                  <a:lnTo>
                    <a:pt x="0" y="277355"/>
                  </a:lnTo>
                  <a:lnTo>
                    <a:pt x="939" y="286753"/>
                  </a:lnTo>
                  <a:lnTo>
                    <a:pt x="7480" y="292341"/>
                  </a:lnTo>
                  <a:lnTo>
                    <a:pt x="11696" y="296354"/>
                  </a:lnTo>
                  <a:lnTo>
                    <a:pt x="16002" y="301142"/>
                  </a:lnTo>
                  <a:lnTo>
                    <a:pt x="31737" y="319900"/>
                  </a:lnTo>
                  <a:lnTo>
                    <a:pt x="38773" y="327964"/>
                  </a:lnTo>
                  <a:lnTo>
                    <a:pt x="145059" y="418693"/>
                  </a:lnTo>
                  <a:lnTo>
                    <a:pt x="188683" y="454494"/>
                  </a:lnTo>
                  <a:lnTo>
                    <a:pt x="223342" y="482282"/>
                  </a:lnTo>
                  <a:lnTo>
                    <a:pt x="267728" y="509739"/>
                  </a:lnTo>
                  <a:lnTo>
                    <a:pt x="298107" y="515607"/>
                  </a:lnTo>
                  <a:lnTo>
                    <a:pt x="310324" y="513626"/>
                  </a:lnTo>
                  <a:lnTo>
                    <a:pt x="323672" y="508215"/>
                  </a:lnTo>
                  <a:lnTo>
                    <a:pt x="336854" y="500176"/>
                  </a:lnTo>
                  <a:lnTo>
                    <a:pt x="348564" y="490334"/>
                  </a:lnTo>
                  <a:lnTo>
                    <a:pt x="363016" y="497116"/>
                  </a:lnTo>
                  <a:lnTo>
                    <a:pt x="378002" y="500583"/>
                  </a:lnTo>
                  <a:lnTo>
                    <a:pt x="392976" y="500532"/>
                  </a:lnTo>
                  <a:lnTo>
                    <a:pt x="407441" y="496811"/>
                  </a:lnTo>
                  <a:lnTo>
                    <a:pt x="414769" y="493356"/>
                  </a:lnTo>
                  <a:lnTo>
                    <a:pt x="421309" y="488543"/>
                  </a:lnTo>
                  <a:lnTo>
                    <a:pt x="426961" y="482473"/>
                  </a:lnTo>
                  <a:lnTo>
                    <a:pt x="431673" y="475221"/>
                  </a:lnTo>
                  <a:lnTo>
                    <a:pt x="444919" y="478243"/>
                  </a:lnTo>
                  <a:lnTo>
                    <a:pt x="486918" y="471538"/>
                  </a:lnTo>
                  <a:lnTo>
                    <a:pt x="513969" y="442455"/>
                  </a:lnTo>
                  <a:lnTo>
                    <a:pt x="522490" y="441731"/>
                  </a:lnTo>
                  <a:lnTo>
                    <a:pt x="559409" y="416267"/>
                  </a:lnTo>
                  <a:lnTo>
                    <a:pt x="566889" y="397675"/>
                  </a:lnTo>
                  <a:lnTo>
                    <a:pt x="568223" y="375920"/>
                  </a:lnTo>
                  <a:close/>
                </a:path>
              </a:pathLst>
            </a:custGeom>
            <a:solidFill>
              <a:srgbClr val="FFFFFF"/>
            </a:solidFill>
          </p:spPr>
          <p:txBody>
            <a:bodyPr wrap="square" lIns="0" tIns="0" rIns="0" bIns="0" rtlCol="0"/>
            <a:lstStyle/>
            <a:p>
              <a:endParaRPr/>
            </a:p>
          </p:txBody>
        </p:sp>
        <p:pic>
          <p:nvPicPr>
            <p:cNvPr id="16" name="object 16"/>
            <p:cNvPicPr/>
            <p:nvPr/>
          </p:nvPicPr>
          <p:blipFill>
            <a:blip r:embed="rId3" cstate="email">
              <a:extLst>
                <a:ext uri="{28A0092B-C50C-407E-A947-70E740481C1C}">
                  <a14:useLocalDpi xmlns:a14="http://schemas.microsoft.com/office/drawing/2010/main"/>
                </a:ext>
              </a:extLst>
            </a:blip>
            <a:stretch>
              <a:fillRect/>
            </a:stretch>
          </p:blipFill>
          <p:spPr>
            <a:xfrm>
              <a:off x="1097279" y="5283200"/>
              <a:ext cx="391159" cy="203200"/>
            </a:xfrm>
            <a:prstGeom prst="rect">
              <a:avLst/>
            </a:prstGeom>
          </p:spPr>
        </p:pic>
        <p:sp>
          <p:nvSpPr>
            <p:cNvPr id="17" name="object 17"/>
            <p:cNvSpPr/>
            <p:nvPr/>
          </p:nvSpPr>
          <p:spPr>
            <a:xfrm>
              <a:off x="711200" y="4986019"/>
              <a:ext cx="916940" cy="375920"/>
            </a:xfrm>
            <a:custGeom>
              <a:avLst/>
              <a:gdLst/>
              <a:ahLst/>
              <a:cxnLst/>
              <a:rect l="l" t="t" r="r" b="b"/>
              <a:pathLst>
                <a:path w="916939" h="375920">
                  <a:moveTo>
                    <a:pt x="233680" y="42164"/>
                  </a:moveTo>
                  <a:lnTo>
                    <a:pt x="229946" y="35560"/>
                  </a:lnTo>
                  <a:lnTo>
                    <a:pt x="225183" y="33782"/>
                  </a:lnTo>
                  <a:lnTo>
                    <a:pt x="222465" y="32766"/>
                  </a:lnTo>
                  <a:lnTo>
                    <a:pt x="200964" y="27305"/>
                  </a:lnTo>
                  <a:lnTo>
                    <a:pt x="200964" y="59055"/>
                  </a:lnTo>
                  <a:lnTo>
                    <a:pt x="192646" y="107911"/>
                  </a:lnTo>
                  <a:lnTo>
                    <a:pt x="180225" y="162979"/>
                  </a:lnTo>
                  <a:lnTo>
                    <a:pt x="165671" y="219240"/>
                  </a:lnTo>
                  <a:lnTo>
                    <a:pt x="150964" y="271665"/>
                  </a:lnTo>
                  <a:lnTo>
                    <a:pt x="138087" y="315239"/>
                  </a:lnTo>
                  <a:lnTo>
                    <a:pt x="128993" y="344932"/>
                  </a:lnTo>
                  <a:lnTo>
                    <a:pt x="30848" y="344932"/>
                  </a:lnTo>
                  <a:lnTo>
                    <a:pt x="33502" y="285165"/>
                  </a:lnTo>
                  <a:lnTo>
                    <a:pt x="38150" y="223634"/>
                  </a:lnTo>
                  <a:lnTo>
                    <a:pt x="43929" y="164020"/>
                  </a:lnTo>
                  <a:lnTo>
                    <a:pt x="50012" y="110058"/>
                  </a:lnTo>
                  <a:lnTo>
                    <a:pt x="55587" y="65405"/>
                  </a:lnTo>
                  <a:lnTo>
                    <a:pt x="59817" y="33782"/>
                  </a:lnTo>
                  <a:lnTo>
                    <a:pt x="89230" y="37706"/>
                  </a:lnTo>
                  <a:lnTo>
                    <a:pt x="126885" y="43561"/>
                  </a:lnTo>
                  <a:lnTo>
                    <a:pt x="166281" y="50863"/>
                  </a:lnTo>
                  <a:lnTo>
                    <a:pt x="200964" y="59055"/>
                  </a:lnTo>
                  <a:lnTo>
                    <a:pt x="200964" y="27305"/>
                  </a:lnTo>
                  <a:lnTo>
                    <a:pt x="175450" y="20802"/>
                  </a:lnTo>
                  <a:lnTo>
                    <a:pt x="119049" y="10883"/>
                  </a:lnTo>
                  <a:lnTo>
                    <a:pt x="48602" y="889"/>
                  </a:lnTo>
                  <a:lnTo>
                    <a:pt x="40195" y="0"/>
                  </a:lnTo>
                  <a:lnTo>
                    <a:pt x="31775" y="5588"/>
                  </a:lnTo>
                  <a:lnTo>
                    <a:pt x="30848" y="14097"/>
                  </a:lnTo>
                  <a:lnTo>
                    <a:pt x="29184" y="26390"/>
                  </a:lnTo>
                  <a:lnTo>
                    <a:pt x="18961" y="106743"/>
                  </a:lnTo>
                  <a:lnTo>
                    <a:pt x="12534" y="164998"/>
                  </a:lnTo>
                  <a:lnTo>
                    <a:pt x="6515" y="229857"/>
                  </a:lnTo>
                  <a:lnTo>
                    <a:pt x="1993" y="296392"/>
                  </a:lnTo>
                  <a:lnTo>
                    <a:pt x="0" y="360045"/>
                  </a:lnTo>
                  <a:lnTo>
                    <a:pt x="0" y="364617"/>
                  </a:lnTo>
                  <a:lnTo>
                    <a:pt x="939" y="368427"/>
                  </a:lnTo>
                  <a:lnTo>
                    <a:pt x="3733" y="371221"/>
                  </a:lnTo>
                  <a:lnTo>
                    <a:pt x="7480" y="374015"/>
                  </a:lnTo>
                  <a:lnTo>
                    <a:pt x="11214" y="375920"/>
                  </a:lnTo>
                  <a:lnTo>
                    <a:pt x="146748" y="375920"/>
                  </a:lnTo>
                  <a:lnTo>
                    <a:pt x="174675" y="301802"/>
                  </a:lnTo>
                  <a:lnTo>
                    <a:pt x="191960" y="241642"/>
                  </a:lnTo>
                  <a:lnTo>
                    <a:pt x="209791" y="173824"/>
                  </a:lnTo>
                  <a:lnTo>
                    <a:pt x="224802" y="106743"/>
                  </a:lnTo>
                  <a:lnTo>
                    <a:pt x="233680" y="48768"/>
                  </a:lnTo>
                  <a:lnTo>
                    <a:pt x="233680" y="42164"/>
                  </a:lnTo>
                  <a:close/>
                </a:path>
                <a:path w="916939" h="375920">
                  <a:moveTo>
                    <a:pt x="916927" y="343789"/>
                  </a:moveTo>
                  <a:lnTo>
                    <a:pt x="910145" y="279793"/>
                  </a:lnTo>
                  <a:lnTo>
                    <a:pt x="901712" y="220891"/>
                  </a:lnTo>
                  <a:lnTo>
                    <a:pt x="889342" y="157226"/>
                  </a:lnTo>
                  <a:lnTo>
                    <a:pt x="884047" y="138684"/>
                  </a:lnTo>
                  <a:lnTo>
                    <a:pt x="884047" y="329692"/>
                  </a:lnTo>
                  <a:lnTo>
                    <a:pt x="772287" y="329692"/>
                  </a:lnTo>
                  <a:lnTo>
                    <a:pt x="760006" y="290461"/>
                  </a:lnTo>
                  <a:lnTo>
                    <a:pt x="743521" y="242100"/>
                  </a:lnTo>
                  <a:lnTo>
                    <a:pt x="724725" y="190766"/>
                  </a:lnTo>
                  <a:lnTo>
                    <a:pt x="705523" y="142646"/>
                  </a:lnTo>
                  <a:lnTo>
                    <a:pt x="687832" y="103886"/>
                  </a:lnTo>
                  <a:lnTo>
                    <a:pt x="709320" y="95681"/>
                  </a:lnTo>
                  <a:lnTo>
                    <a:pt x="737247" y="86779"/>
                  </a:lnTo>
                  <a:lnTo>
                    <a:pt x="769569" y="79641"/>
                  </a:lnTo>
                  <a:lnTo>
                    <a:pt x="804291" y="76708"/>
                  </a:lnTo>
                  <a:lnTo>
                    <a:pt x="812673" y="76708"/>
                  </a:lnTo>
                  <a:lnTo>
                    <a:pt x="846150" y="117348"/>
                  </a:lnTo>
                  <a:lnTo>
                    <a:pt x="859840" y="169252"/>
                  </a:lnTo>
                  <a:lnTo>
                    <a:pt x="870673" y="226860"/>
                  </a:lnTo>
                  <a:lnTo>
                    <a:pt x="878725" y="282803"/>
                  </a:lnTo>
                  <a:lnTo>
                    <a:pt x="884047" y="329692"/>
                  </a:lnTo>
                  <a:lnTo>
                    <a:pt x="884047" y="138684"/>
                  </a:lnTo>
                  <a:lnTo>
                    <a:pt x="872629" y="98679"/>
                  </a:lnTo>
                  <a:lnTo>
                    <a:pt x="861796" y="76708"/>
                  </a:lnTo>
                  <a:lnTo>
                    <a:pt x="851154" y="55118"/>
                  </a:lnTo>
                  <a:lnTo>
                    <a:pt x="813943" y="45897"/>
                  </a:lnTo>
                  <a:lnTo>
                    <a:pt x="804291" y="45720"/>
                  </a:lnTo>
                  <a:lnTo>
                    <a:pt x="751027" y="51308"/>
                  </a:lnTo>
                  <a:lnTo>
                    <a:pt x="705078" y="63741"/>
                  </a:lnTo>
                  <a:lnTo>
                    <a:pt x="658749" y="83185"/>
                  </a:lnTo>
                  <a:lnTo>
                    <a:pt x="650240" y="97282"/>
                  </a:lnTo>
                  <a:lnTo>
                    <a:pt x="650240" y="100965"/>
                  </a:lnTo>
                  <a:lnTo>
                    <a:pt x="653034" y="104775"/>
                  </a:lnTo>
                  <a:lnTo>
                    <a:pt x="671093" y="141300"/>
                  </a:lnTo>
                  <a:lnTo>
                    <a:pt x="692607" y="194411"/>
                  </a:lnTo>
                  <a:lnTo>
                    <a:pt x="714298" y="253720"/>
                  </a:lnTo>
                  <a:lnTo>
                    <a:pt x="732891" y="308838"/>
                  </a:lnTo>
                  <a:lnTo>
                    <a:pt x="745109" y="349377"/>
                  </a:lnTo>
                  <a:lnTo>
                    <a:pt x="747014" y="355981"/>
                  </a:lnTo>
                  <a:lnTo>
                    <a:pt x="753491" y="360680"/>
                  </a:lnTo>
                  <a:lnTo>
                    <a:pt x="905637" y="360680"/>
                  </a:lnTo>
                  <a:lnTo>
                    <a:pt x="909447" y="358775"/>
                  </a:lnTo>
                  <a:lnTo>
                    <a:pt x="913130" y="355981"/>
                  </a:lnTo>
                  <a:lnTo>
                    <a:pt x="916051" y="353187"/>
                  </a:lnTo>
                  <a:lnTo>
                    <a:pt x="916927" y="348488"/>
                  </a:lnTo>
                  <a:lnTo>
                    <a:pt x="916927" y="343789"/>
                  </a:lnTo>
                  <a:close/>
                </a:path>
              </a:pathLst>
            </a:custGeom>
            <a:solidFill>
              <a:srgbClr val="FFFFFF"/>
            </a:solidFill>
          </p:spPr>
          <p:txBody>
            <a:bodyPr wrap="square" lIns="0" tIns="0" rIns="0" bIns="0" rtlCol="0"/>
            <a:lstStyle/>
            <a:p>
              <a:endParaRPr/>
            </a:p>
          </p:txBody>
        </p:sp>
      </p:grpSp>
      <p:pic>
        <p:nvPicPr>
          <p:cNvPr id="18" name="object 18"/>
          <p:cNvPicPr/>
          <p:nvPr/>
        </p:nvPicPr>
        <p:blipFill>
          <a:blip r:embed="rId4" cstate="email">
            <a:extLst>
              <a:ext uri="{28A0092B-C50C-407E-A947-70E740481C1C}">
                <a14:useLocalDpi xmlns:a14="http://schemas.microsoft.com/office/drawing/2010/main"/>
              </a:ext>
            </a:extLst>
          </a:blip>
          <a:stretch>
            <a:fillRect/>
          </a:stretch>
        </p:blipFill>
        <p:spPr>
          <a:xfrm>
            <a:off x="792480" y="3075939"/>
            <a:ext cx="693420" cy="690880"/>
          </a:xfrm>
          <a:prstGeom prst="rect">
            <a:avLst/>
          </a:prstGeom>
        </p:spPr>
      </p:pic>
    </p:spTree>
    <p:extLst>
      <p:ext uri="{BB962C8B-B14F-4D97-AF65-F5344CB8AC3E}">
        <p14:creationId xmlns:p14="http://schemas.microsoft.com/office/powerpoint/2010/main" val="27421718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20850" y="1480502"/>
            <a:ext cx="9113520" cy="4538345"/>
          </a:xfrm>
          <a:prstGeom prst="rect">
            <a:avLst/>
          </a:prstGeom>
        </p:spPr>
        <p:txBody>
          <a:bodyPr vert="horz" wrap="square" lIns="0" tIns="134620" rIns="0" bIns="0" rtlCol="0">
            <a:spAutoFit/>
          </a:bodyPr>
          <a:lstStyle/>
          <a:p>
            <a:pPr marL="12700" marR="5080" indent="1270" algn="ctr">
              <a:lnSpc>
                <a:spcPct val="90000"/>
              </a:lnSpc>
              <a:spcBef>
                <a:spcPts val="1060"/>
              </a:spcBef>
            </a:pPr>
            <a:r>
              <a:rPr sz="8000" spc="-5" dirty="0">
                <a:solidFill>
                  <a:srgbClr val="252525"/>
                </a:solidFill>
                <a:latin typeface="Segoe UI"/>
                <a:cs typeface="Segoe UI"/>
              </a:rPr>
              <a:t>¿Cuál </a:t>
            </a:r>
            <a:r>
              <a:rPr sz="8000" dirty="0">
                <a:solidFill>
                  <a:srgbClr val="252525"/>
                </a:solidFill>
                <a:latin typeface="Segoe UI"/>
                <a:cs typeface="Segoe UI"/>
              </a:rPr>
              <a:t>es el </a:t>
            </a:r>
            <a:r>
              <a:rPr sz="8000" spc="-35" dirty="0">
                <a:solidFill>
                  <a:srgbClr val="252525"/>
                </a:solidFill>
                <a:latin typeface="Segoe UI"/>
                <a:cs typeface="Segoe UI"/>
              </a:rPr>
              <a:t>rol </a:t>
            </a:r>
            <a:r>
              <a:rPr sz="8000" dirty="0">
                <a:solidFill>
                  <a:srgbClr val="252525"/>
                </a:solidFill>
                <a:latin typeface="Segoe UI"/>
                <a:cs typeface="Segoe UI"/>
              </a:rPr>
              <a:t>del  </a:t>
            </a:r>
            <a:r>
              <a:rPr sz="8000" spc="-15" dirty="0">
                <a:solidFill>
                  <a:srgbClr val="00A194"/>
                </a:solidFill>
                <a:latin typeface="Segoe UI"/>
                <a:cs typeface="Segoe UI"/>
              </a:rPr>
              <a:t>sector </a:t>
            </a:r>
            <a:r>
              <a:rPr sz="8000" spc="-20" dirty="0">
                <a:solidFill>
                  <a:srgbClr val="00A194"/>
                </a:solidFill>
                <a:latin typeface="Segoe UI"/>
                <a:cs typeface="Segoe UI"/>
              </a:rPr>
              <a:t>privado </a:t>
            </a:r>
            <a:r>
              <a:rPr sz="8000" dirty="0">
                <a:solidFill>
                  <a:srgbClr val="252525"/>
                </a:solidFill>
                <a:latin typeface="Segoe UI"/>
                <a:cs typeface="Segoe UI"/>
              </a:rPr>
              <a:t>en </a:t>
            </a:r>
            <a:r>
              <a:rPr sz="8000" spc="-5" dirty="0">
                <a:solidFill>
                  <a:srgbClr val="252525"/>
                </a:solidFill>
                <a:latin typeface="Segoe UI"/>
                <a:cs typeface="Segoe UI"/>
              </a:rPr>
              <a:t>la  </a:t>
            </a:r>
            <a:r>
              <a:rPr sz="8000" spc="-10" dirty="0">
                <a:solidFill>
                  <a:srgbClr val="252525"/>
                </a:solidFill>
                <a:latin typeface="Segoe UI"/>
                <a:cs typeface="Segoe UI"/>
              </a:rPr>
              <a:t>solución </a:t>
            </a:r>
            <a:r>
              <a:rPr sz="8000" dirty="0">
                <a:solidFill>
                  <a:srgbClr val="252525"/>
                </a:solidFill>
                <a:latin typeface="Segoe UI"/>
                <a:cs typeface="Segoe UI"/>
              </a:rPr>
              <a:t>de</a:t>
            </a:r>
            <a:r>
              <a:rPr sz="8000" spc="-65" dirty="0">
                <a:solidFill>
                  <a:srgbClr val="252525"/>
                </a:solidFill>
                <a:latin typeface="Segoe UI"/>
                <a:cs typeface="Segoe UI"/>
              </a:rPr>
              <a:t> </a:t>
            </a:r>
            <a:r>
              <a:rPr sz="8000" dirty="0">
                <a:solidFill>
                  <a:srgbClr val="252525"/>
                </a:solidFill>
                <a:latin typeface="Segoe UI"/>
                <a:cs typeface="Segoe UI"/>
              </a:rPr>
              <a:t>desafíos  </a:t>
            </a:r>
            <a:r>
              <a:rPr sz="8000" spc="-15" dirty="0">
                <a:solidFill>
                  <a:srgbClr val="252525"/>
                </a:solidFill>
                <a:latin typeface="Segoe UI"/>
                <a:cs typeface="Segoe UI"/>
              </a:rPr>
              <a:t>globales?</a:t>
            </a:r>
            <a:endParaRPr sz="8000">
              <a:latin typeface="Segoe UI"/>
              <a:cs typeface="Segoe UI"/>
            </a:endParaRPr>
          </a:p>
        </p:txBody>
      </p:sp>
    </p:spTree>
    <p:extLst>
      <p:ext uri="{BB962C8B-B14F-4D97-AF65-F5344CB8AC3E}">
        <p14:creationId xmlns:p14="http://schemas.microsoft.com/office/powerpoint/2010/main" val="21567788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40" y="0"/>
            <a:ext cx="12186920" cy="6858000"/>
          </a:xfrm>
          <a:custGeom>
            <a:avLst/>
            <a:gdLst/>
            <a:ahLst/>
            <a:cxnLst/>
            <a:rect l="l" t="t" r="r" b="b"/>
            <a:pathLst>
              <a:path w="12186920" h="6858000">
                <a:moveTo>
                  <a:pt x="0" y="6857998"/>
                </a:moveTo>
                <a:lnTo>
                  <a:pt x="12186920" y="6857998"/>
                </a:lnTo>
                <a:lnTo>
                  <a:pt x="12186920" y="0"/>
                </a:lnTo>
                <a:lnTo>
                  <a:pt x="0" y="0"/>
                </a:lnTo>
                <a:lnTo>
                  <a:pt x="0" y="6857998"/>
                </a:lnTo>
                <a:close/>
              </a:path>
            </a:pathLst>
          </a:custGeom>
          <a:solidFill>
            <a:srgbClr val="64759B">
              <a:alpha val="79998"/>
            </a:srgbClr>
          </a:solidFill>
        </p:spPr>
        <p:txBody>
          <a:bodyPr wrap="square" lIns="0" tIns="0" rIns="0" bIns="0" rtlCol="0"/>
          <a:lstStyle/>
          <a:p>
            <a:endParaRPr/>
          </a:p>
        </p:txBody>
      </p:sp>
      <p:sp>
        <p:nvSpPr>
          <p:cNvPr id="3" name="object 3"/>
          <p:cNvSpPr txBox="1">
            <a:spLocks noGrp="1"/>
          </p:cNvSpPr>
          <p:nvPr>
            <p:ph type="body" idx="1"/>
          </p:nvPr>
        </p:nvSpPr>
        <p:spPr>
          <a:prstGeom prst="rect">
            <a:avLst/>
          </a:prstGeom>
        </p:spPr>
        <p:txBody>
          <a:bodyPr vert="horz" wrap="square" lIns="0" tIns="12700" rIns="0" bIns="0" rtlCol="0">
            <a:spAutoFit/>
          </a:bodyPr>
          <a:lstStyle/>
          <a:p>
            <a:pPr marL="379730" marR="361950" algn="ctr">
              <a:lnSpc>
                <a:spcPct val="100000"/>
              </a:lnSpc>
              <a:spcBef>
                <a:spcPts val="100"/>
              </a:spcBef>
            </a:pPr>
            <a:r>
              <a:rPr b="0" spc="-5" dirty="0">
                <a:latin typeface="Segoe UI"/>
                <a:cs typeface="Segoe UI"/>
              </a:rPr>
              <a:t>“Inversiones realizadas con la intención </a:t>
            </a:r>
            <a:r>
              <a:rPr b="0" dirty="0">
                <a:latin typeface="Segoe UI"/>
                <a:cs typeface="Segoe UI"/>
              </a:rPr>
              <a:t>de </a:t>
            </a:r>
            <a:r>
              <a:rPr dirty="0"/>
              <a:t>generar </a:t>
            </a:r>
            <a:r>
              <a:rPr spc="-10" dirty="0"/>
              <a:t>impacto  social </a:t>
            </a:r>
            <a:r>
              <a:rPr spc="-5" dirty="0"/>
              <a:t>y/o medioambiental medible, junto </a:t>
            </a:r>
            <a:r>
              <a:rPr dirty="0"/>
              <a:t>con retorno  </a:t>
            </a:r>
            <a:r>
              <a:rPr spc="-5" dirty="0"/>
              <a:t>financiero</a:t>
            </a:r>
            <a:r>
              <a:rPr b="0" spc="-5" dirty="0">
                <a:latin typeface="Segoe UI"/>
                <a:cs typeface="Segoe UI"/>
              </a:rPr>
              <a:t>.</a:t>
            </a:r>
          </a:p>
          <a:p>
            <a:pPr marL="207010" marR="196850" indent="3175" algn="ctr">
              <a:lnSpc>
                <a:spcPct val="100000"/>
              </a:lnSpc>
              <a:spcBef>
                <a:spcPts val="5"/>
              </a:spcBef>
            </a:pPr>
            <a:r>
              <a:rPr b="0" dirty="0">
                <a:latin typeface="Segoe UI"/>
                <a:cs typeface="Segoe UI"/>
              </a:rPr>
              <a:t>Pueden ser </a:t>
            </a:r>
            <a:r>
              <a:rPr b="0" spc="-5" dirty="0">
                <a:latin typeface="Segoe UI"/>
                <a:cs typeface="Segoe UI"/>
              </a:rPr>
              <a:t>realizadas </a:t>
            </a:r>
            <a:r>
              <a:rPr b="0" dirty="0">
                <a:latin typeface="Segoe UI"/>
                <a:cs typeface="Segoe UI"/>
              </a:rPr>
              <a:t>en </a:t>
            </a:r>
            <a:r>
              <a:rPr b="0" spc="-5" dirty="0">
                <a:latin typeface="Segoe UI"/>
                <a:cs typeface="Segoe UI"/>
              </a:rPr>
              <a:t>mercados desarrollados </a:t>
            </a:r>
            <a:r>
              <a:rPr b="0" dirty="0">
                <a:latin typeface="Segoe UI"/>
                <a:cs typeface="Segoe UI"/>
              </a:rPr>
              <a:t>como en  </a:t>
            </a:r>
            <a:r>
              <a:rPr b="0" spc="-5" dirty="0">
                <a:latin typeface="Segoe UI"/>
                <a:cs typeface="Segoe UI"/>
              </a:rPr>
              <a:t>desarrollo </a:t>
            </a:r>
            <a:r>
              <a:rPr b="0" dirty="0">
                <a:latin typeface="Segoe UI"/>
                <a:cs typeface="Segoe UI"/>
              </a:rPr>
              <a:t>y </a:t>
            </a:r>
            <a:r>
              <a:rPr b="0" spc="-5" dirty="0">
                <a:latin typeface="Segoe UI"/>
                <a:cs typeface="Segoe UI"/>
              </a:rPr>
              <a:t>se enfocan </a:t>
            </a:r>
            <a:r>
              <a:rPr b="0" dirty="0">
                <a:latin typeface="Segoe UI"/>
                <a:cs typeface="Segoe UI"/>
              </a:rPr>
              <a:t>en un </a:t>
            </a:r>
            <a:r>
              <a:rPr b="0" spc="-5" dirty="0">
                <a:latin typeface="Segoe UI"/>
                <a:cs typeface="Segoe UI"/>
              </a:rPr>
              <a:t>rango </a:t>
            </a:r>
            <a:r>
              <a:rPr b="0" dirty="0">
                <a:latin typeface="Segoe UI"/>
                <a:cs typeface="Segoe UI"/>
              </a:rPr>
              <a:t>de </a:t>
            </a:r>
            <a:r>
              <a:rPr b="0" spc="-15" dirty="0">
                <a:latin typeface="Segoe UI"/>
                <a:cs typeface="Segoe UI"/>
              </a:rPr>
              <a:t>retornos </a:t>
            </a:r>
            <a:r>
              <a:rPr b="0" dirty="0">
                <a:latin typeface="Segoe UI"/>
                <a:cs typeface="Segoe UI"/>
              </a:rPr>
              <a:t>que </a:t>
            </a:r>
            <a:r>
              <a:rPr b="0" spc="-15" dirty="0">
                <a:latin typeface="Segoe UI"/>
                <a:cs typeface="Segoe UI"/>
              </a:rPr>
              <a:t>van </a:t>
            </a:r>
            <a:r>
              <a:rPr b="0" dirty="0">
                <a:latin typeface="Segoe UI"/>
                <a:cs typeface="Segoe UI"/>
              </a:rPr>
              <a:t>desde  </a:t>
            </a:r>
            <a:r>
              <a:rPr b="0" spc="-5" dirty="0">
                <a:latin typeface="Segoe UI"/>
                <a:cs typeface="Segoe UI"/>
              </a:rPr>
              <a:t>bajo </a:t>
            </a:r>
            <a:r>
              <a:rPr b="0" dirty="0">
                <a:latin typeface="Segoe UI"/>
                <a:cs typeface="Segoe UI"/>
              </a:rPr>
              <a:t>el </a:t>
            </a:r>
            <a:r>
              <a:rPr b="0" spc="-5" dirty="0">
                <a:latin typeface="Segoe UI"/>
                <a:cs typeface="Segoe UI"/>
              </a:rPr>
              <a:t>mercado </a:t>
            </a:r>
            <a:r>
              <a:rPr b="0" dirty="0">
                <a:latin typeface="Segoe UI"/>
                <a:cs typeface="Segoe UI"/>
              </a:rPr>
              <a:t>hasta de </a:t>
            </a:r>
            <a:r>
              <a:rPr b="0" spc="-5" dirty="0">
                <a:latin typeface="Segoe UI"/>
                <a:cs typeface="Segoe UI"/>
              </a:rPr>
              <a:t>mercado, </a:t>
            </a:r>
            <a:r>
              <a:rPr b="0" dirty="0">
                <a:latin typeface="Segoe UI"/>
                <a:cs typeface="Segoe UI"/>
              </a:rPr>
              <a:t>dependiendo de</a:t>
            </a:r>
            <a:r>
              <a:rPr b="0" spc="-100" dirty="0">
                <a:latin typeface="Segoe UI"/>
                <a:cs typeface="Segoe UI"/>
              </a:rPr>
              <a:t> </a:t>
            </a:r>
            <a:r>
              <a:rPr b="0" spc="-5" dirty="0">
                <a:latin typeface="Segoe UI"/>
                <a:cs typeface="Segoe UI"/>
              </a:rPr>
              <a:t>las</a:t>
            </a:r>
          </a:p>
          <a:p>
            <a:pPr marL="194310" marR="176530" algn="ctr">
              <a:lnSpc>
                <a:spcPct val="100000"/>
              </a:lnSpc>
              <a:spcBef>
                <a:spcPts val="5"/>
              </a:spcBef>
            </a:pPr>
            <a:r>
              <a:rPr b="0" spc="-5" dirty="0">
                <a:latin typeface="Segoe UI"/>
                <a:cs typeface="Segoe UI"/>
              </a:rPr>
              <a:t>preferencias </a:t>
            </a:r>
            <a:r>
              <a:rPr b="0" dirty="0">
                <a:latin typeface="Segoe UI"/>
                <a:cs typeface="Segoe UI"/>
              </a:rPr>
              <a:t>del</a:t>
            </a:r>
            <a:r>
              <a:rPr b="0" spc="-55" dirty="0">
                <a:latin typeface="Segoe UI"/>
                <a:cs typeface="Segoe UI"/>
              </a:rPr>
              <a:t> </a:t>
            </a:r>
            <a:r>
              <a:rPr b="0" spc="-5" dirty="0">
                <a:latin typeface="Segoe UI"/>
                <a:cs typeface="Segoe UI"/>
              </a:rPr>
              <a:t>inversionista”</a:t>
            </a:r>
          </a:p>
          <a:p>
            <a:pPr marL="194310" marR="5080" algn="r">
              <a:lnSpc>
                <a:spcPct val="100000"/>
              </a:lnSpc>
              <a:spcBef>
                <a:spcPts val="2420"/>
              </a:spcBef>
            </a:pPr>
            <a:r>
              <a:rPr sz="1800" b="0" dirty="0">
                <a:latin typeface="Segoe UI"/>
                <a:cs typeface="Segoe UI"/>
              </a:rPr>
              <a:t>The </a:t>
            </a:r>
            <a:r>
              <a:rPr sz="1800" b="0" spc="-5" dirty="0">
                <a:latin typeface="Segoe UI"/>
                <a:cs typeface="Segoe UI"/>
              </a:rPr>
              <a:t>GIIN</a:t>
            </a:r>
            <a:r>
              <a:rPr sz="1800" b="0" spc="-50" dirty="0">
                <a:latin typeface="Segoe UI"/>
                <a:cs typeface="Segoe UI"/>
              </a:rPr>
              <a:t> </a:t>
            </a:r>
            <a:r>
              <a:rPr sz="1800" b="0" dirty="0">
                <a:latin typeface="Segoe UI"/>
                <a:cs typeface="Segoe UI"/>
              </a:rPr>
              <a:t>(2018).</a:t>
            </a:r>
            <a:endParaRPr sz="1800">
              <a:latin typeface="Segoe UI"/>
              <a:cs typeface="Segoe UI"/>
            </a:endParaRPr>
          </a:p>
        </p:txBody>
      </p:sp>
      <p:sp>
        <p:nvSpPr>
          <p:cNvPr id="4" name="object 4"/>
          <p:cNvSpPr/>
          <p:nvPr/>
        </p:nvSpPr>
        <p:spPr>
          <a:xfrm>
            <a:off x="4892040" y="3157220"/>
            <a:ext cx="2407920" cy="58419"/>
          </a:xfrm>
          <a:custGeom>
            <a:avLst/>
            <a:gdLst/>
            <a:ahLst/>
            <a:cxnLst/>
            <a:rect l="l" t="t" r="r" b="b"/>
            <a:pathLst>
              <a:path w="2407920" h="58419">
                <a:moveTo>
                  <a:pt x="2407919" y="0"/>
                </a:moveTo>
                <a:lnTo>
                  <a:pt x="0" y="0"/>
                </a:lnTo>
                <a:lnTo>
                  <a:pt x="0" y="58420"/>
                </a:lnTo>
                <a:lnTo>
                  <a:pt x="2407919" y="58420"/>
                </a:lnTo>
                <a:lnTo>
                  <a:pt x="2407919" y="0"/>
                </a:lnTo>
                <a:close/>
              </a:path>
            </a:pathLst>
          </a:custGeom>
          <a:solidFill>
            <a:srgbClr val="FFC000"/>
          </a:solidFill>
        </p:spPr>
        <p:txBody>
          <a:bodyPr wrap="square" lIns="0" tIns="0" rIns="0" bIns="0" rtlCol="0"/>
          <a:lstStyle/>
          <a:p>
            <a:endParaRPr/>
          </a:p>
        </p:txBody>
      </p:sp>
      <p:sp>
        <p:nvSpPr>
          <p:cNvPr id="5" name="object 5"/>
          <p:cNvSpPr txBox="1">
            <a:spLocks noGrp="1"/>
          </p:cNvSpPr>
          <p:nvPr>
            <p:ph type="title"/>
          </p:nvPr>
        </p:nvSpPr>
        <p:spPr>
          <a:xfrm>
            <a:off x="3124200" y="2397442"/>
            <a:ext cx="5942965" cy="635635"/>
          </a:xfrm>
          <a:prstGeom prst="rect">
            <a:avLst/>
          </a:prstGeom>
        </p:spPr>
        <p:txBody>
          <a:bodyPr vert="horz" wrap="square" lIns="0" tIns="12700" rIns="0" bIns="0" rtlCol="0">
            <a:spAutoFit/>
          </a:bodyPr>
          <a:lstStyle/>
          <a:p>
            <a:pPr marL="12700">
              <a:lnSpc>
                <a:spcPct val="100000"/>
              </a:lnSpc>
              <a:spcBef>
                <a:spcPts val="100"/>
              </a:spcBef>
            </a:pPr>
            <a:r>
              <a:rPr spc="-5" dirty="0"/>
              <a:t>INVERSIÓN DE</a:t>
            </a:r>
            <a:r>
              <a:rPr spc="-90" dirty="0"/>
              <a:t> </a:t>
            </a:r>
            <a:r>
              <a:rPr spc="-65" dirty="0"/>
              <a:t>IMPACTO</a:t>
            </a:r>
          </a:p>
        </p:txBody>
      </p:sp>
    </p:spTree>
    <p:extLst>
      <p:ext uri="{BB962C8B-B14F-4D97-AF65-F5344CB8AC3E}">
        <p14:creationId xmlns:p14="http://schemas.microsoft.com/office/powerpoint/2010/main" val="2292676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210"/>
          <p:cNvSpPr/>
          <p:nvPr/>
        </p:nvSpPr>
        <p:spPr>
          <a:xfrm>
            <a:off x="2717800" y="5041900"/>
            <a:ext cx="5626000" cy="1446000"/>
          </a:xfrm>
          <a:prstGeom prst="wedgeRectCallout">
            <a:avLst>
              <a:gd name="adj1" fmla="val -19977"/>
              <a:gd name="adj2" fmla="val -67566"/>
            </a:avLst>
          </a:prstGeom>
          <a:solidFill>
            <a:schemeClr val="lt2"/>
          </a:solidFill>
          <a:ln>
            <a:noFill/>
          </a:ln>
        </p:spPr>
        <p:txBody>
          <a:bodyPr spcFirstLastPara="1" wrap="square" lIns="121900" tIns="121900" rIns="121900" bIns="121900" anchor="ctr" anchorCtr="0">
            <a:noAutofit/>
          </a:bodyPr>
          <a:lstStyle/>
          <a:p>
            <a:endParaRPr sz="2400"/>
          </a:p>
        </p:txBody>
      </p:sp>
      <p:sp>
        <p:nvSpPr>
          <p:cNvPr id="911" name="Google Shape;911;p210"/>
          <p:cNvSpPr/>
          <p:nvPr/>
        </p:nvSpPr>
        <p:spPr>
          <a:xfrm>
            <a:off x="-1" y="-67"/>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sp>
        <p:nvSpPr>
          <p:cNvPr id="912" name="Google Shape;912;p210"/>
          <p:cNvSpPr/>
          <p:nvPr/>
        </p:nvSpPr>
        <p:spPr>
          <a:xfrm>
            <a:off x="10591572" y="-67"/>
            <a:ext cx="1084400" cy="1446000"/>
          </a:xfrm>
          <a:prstGeom prst="rect">
            <a:avLst/>
          </a:prstGeom>
          <a:solidFill>
            <a:srgbClr val="DC1E25"/>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sp>
        <p:nvSpPr>
          <p:cNvPr id="913" name="Google Shape;913;p210"/>
          <p:cNvSpPr txBox="1"/>
          <p:nvPr/>
        </p:nvSpPr>
        <p:spPr>
          <a:xfrm>
            <a:off x="612863" y="429397"/>
            <a:ext cx="9954000" cy="744800"/>
          </a:xfrm>
          <a:prstGeom prst="rect">
            <a:avLst/>
          </a:prstGeom>
          <a:noFill/>
          <a:ln>
            <a:noFill/>
          </a:ln>
        </p:spPr>
        <p:txBody>
          <a:bodyPr spcFirstLastPara="1" wrap="square" lIns="35700" tIns="35700" rIns="35700" bIns="35700" anchor="ctr" anchorCtr="0">
            <a:noAutofit/>
          </a:bodyPr>
          <a:lstStyle/>
          <a:p>
            <a:pPr>
              <a:buClr>
                <a:srgbClr val="000000"/>
              </a:buClr>
              <a:buSzPts val="3200"/>
            </a:pPr>
            <a:r>
              <a:rPr lang="es" sz="4000" b="1">
                <a:latin typeface="Montserrat"/>
                <a:ea typeface="Montserrat"/>
                <a:cs typeface="Montserrat"/>
                <a:sym typeface="Montserrat"/>
              </a:rPr>
              <a:t>Etapas del Programa</a:t>
            </a:r>
            <a:endParaRPr sz="4000" b="1">
              <a:latin typeface="Montserrat"/>
              <a:ea typeface="Montserrat"/>
              <a:cs typeface="Montserrat"/>
              <a:sym typeface="Montserrat"/>
            </a:endParaRPr>
          </a:p>
        </p:txBody>
      </p:sp>
      <p:sp>
        <p:nvSpPr>
          <p:cNvPr id="914" name="Google Shape;914;p210"/>
          <p:cNvSpPr/>
          <p:nvPr/>
        </p:nvSpPr>
        <p:spPr>
          <a:xfrm>
            <a:off x="-1" y="6652000"/>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pic>
        <p:nvPicPr>
          <p:cNvPr id="915" name="Google Shape;915;p210" descr="Google Shape;5818;p127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33530" y="116982"/>
            <a:ext cx="1200257" cy="1211892"/>
          </a:xfrm>
          <a:prstGeom prst="rect">
            <a:avLst/>
          </a:prstGeom>
          <a:noFill/>
          <a:ln>
            <a:noFill/>
          </a:ln>
        </p:spPr>
      </p:pic>
      <p:pic>
        <p:nvPicPr>
          <p:cNvPr id="916" name="Google Shape;916;p21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02700" y="2086483"/>
            <a:ext cx="1445144" cy="1446000"/>
          </a:xfrm>
          <a:prstGeom prst="rect">
            <a:avLst/>
          </a:prstGeom>
          <a:noFill/>
          <a:ln>
            <a:noFill/>
          </a:ln>
        </p:spPr>
      </p:pic>
      <p:sp>
        <p:nvSpPr>
          <p:cNvPr id="917" name="Google Shape;917;p210"/>
          <p:cNvSpPr txBox="1"/>
          <p:nvPr/>
        </p:nvSpPr>
        <p:spPr>
          <a:xfrm>
            <a:off x="47100" y="3909600"/>
            <a:ext cx="2273200" cy="1041600"/>
          </a:xfrm>
          <a:prstGeom prst="rect">
            <a:avLst/>
          </a:prstGeom>
          <a:noFill/>
          <a:ln>
            <a:noFill/>
          </a:ln>
        </p:spPr>
        <p:txBody>
          <a:bodyPr spcFirstLastPara="1" wrap="square" lIns="121900" tIns="121900" rIns="121900" bIns="121900" anchor="t" anchorCtr="0">
            <a:noAutofit/>
          </a:bodyPr>
          <a:lstStyle/>
          <a:p>
            <a:pPr algn="ctr">
              <a:buClr>
                <a:schemeClr val="dk1"/>
              </a:buClr>
              <a:buSzPts val="1100"/>
            </a:pPr>
            <a:r>
              <a:rPr lang="es" sz="2400" b="1">
                <a:solidFill>
                  <a:schemeClr val="accent2"/>
                </a:solidFill>
                <a:latin typeface="Montserrat"/>
                <a:ea typeface="Montserrat"/>
                <a:cs typeface="Montserrat"/>
                <a:sym typeface="Montserrat"/>
              </a:rPr>
              <a:t>Evento de Lanzamiento</a:t>
            </a:r>
            <a:endParaRPr sz="2400" b="1">
              <a:solidFill>
                <a:schemeClr val="accent2"/>
              </a:solidFill>
              <a:latin typeface="Montserrat"/>
              <a:ea typeface="Montserrat"/>
              <a:cs typeface="Montserrat"/>
              <a:sym typeface="Montserrat"/>
            </a:endParaRPr>
          </a:p>
        </p:txBody>
      </p:sp>
      <p:pic>
        <p:nvPicPr>
          <p:cNvPr id="918" name="Google Shape;918;p21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252733" y="1618444"/>
            <a:ext cx="2382032" cy="2382099"/>
          </a:xfrm>
          <a:prstGeom prst="rect">
            <a:avLst/>
          </a:prstGeom>
          <a:noFill/>
          <a:ln>
            <a:noFill/>
          </a:ln>
        </p:spPr>
      </p:pic>
      <p:sp>
        <p:nvSpPr>
          <p:cNvPr id="919" name="Google Shape;919;p210"/>
          <p:cNvSpPr txBox="1"/>
          <p:nvPr/>
        </p:nvSpPr>
        <p:spPr>
          <a:xfrm>
            <a:off x="2764067" y="3909600"/>
            <a:ext cx="3407200" cy="1041600"/>
          </a:xfrm>
          <a:prstGeom prst="rect">
            <a:avLst/>
          </a:prstGeom>
          <a:noFill/>
          <a:ln>
            <a:noFill/>
          </a:ln>
        </p:spPr>
        <p:txBody>
          <a:bodyPr spcFirstLastPara="1" wrap="square" lIns="121900" tIns="121900" rIns="121900" bIns="121900" anchor="t" anchorCtr="0">
            <a:noAutofit/>
          </a:bodyPr>
          <a:lstStyle/>
          <a:p>
            <a:pPr algn="ctr"/>
            <a:r>
              <a:rPr lang="es" sz="2133" b="1">
                <a:solidFill>
                  <a:schemeClr val="accent2"/>
                </a:solidFill>
                <a:latin typeface="Montserrat"/>
                <a:ea typeface="Montserrat"/>
                <a:cs typeface="Montserrat"/>
                <a:sym typeface="Montserrat"/>
              </a:rPr>
              <a:t>3 Talleres temáticos de medición</a:t>
            </a:r>
            <a:endParaRPr sz="2133" b="1">
              <a:solidFill>
                <a:schemeClr val="accent2"/>
              </a:solidFill>
              <a:latin typeface="Montserrat"/>
              <a:ea typeface="Montserrat"/>
              <a:cs typeface="Montserrat"/>
              <a:sym typeface="Montserrat"/>
            </a:endParaRPr>
          </a:p>
        </p:txBody>
      </p:sp>
      <p:sp>
        <p:nvSpPr>
          <p:cNvPr id="920" name="Google Shape;920;p210"/>
          <p:cNvSpPr txBox="1"/>
          <p:nvPr/>
        </p:nvSpPr>
        <p:spPr>
          <a:xfrm>
            <a:off x="2825800" y="5136300"/>
            <a:ext cx="5321200" cy="1356000"/>
          </a:xfrm>
          <a:prstGeom prst="rect">
            <a:avLst/>
          </a:prstGeom>
          <a:noFill/>
          <a:ln>
            <a:noFill/>
          </a:ln>
        </p:spPr>
        <p:txBody>
          <a:bodyPr spcFirstLastPara="1" wrap="square" lIns="121900" tIns="121900" rIns="121900" bIns="121900" anchor="t" anchorCtr="0">
            <a:noAutofit/>
          </a:bodyPr>
          <a:lstStyle/>
          <a:p>
            <a:r>
              <a:rPr lang="es" sz="2133" b="1">
                <a:solidFill>
                  <a:srgbClr val="10B0BC"/>
                </a:solidFill>
                <a:latin typeface="Montserrat"/>
                <a:ea typeface="Montserrat"/>
                <a:cs typeface="Montserrat"/>
                <a:sym typeface="Montserrat"/>
              </a:rPr>
              <a:t>1</a:t>
            </a:r>
            <a:r>
              <a:rPr lang="es" sz="2400">
                <a:latin typeface="Montserrat"/>
                <a:ea typeface="Montserrat"/>
                <a:cs typeface="Montserrat"/>
                <a:sym typeface="Montserrat"/>
              </a:rPr>
              <a:t>   Área de Gobernanza y Trabajadores</a:t>
            </a:r>
            <a:endParaRPr sz="2400">
              <a:latin typeface="Montserrat"/>
              <a:ea typeface="Montserrat"/>
              <a:cs typeface="Montserrat"/>
              <a:sym typeface="Montserrat"/>
            </a:endParaRPr>
          </a:p>
          <a:p>
            <a:r>
              <a:rPr lang="es" sz="2133" b="1">
                <a:solidFill>
                  <a:srgbClr val="10B0BC"/>
                </a:solidFill>
                <a:latin typeface="Montserrat"/>
                <a:ea typeface="Montserrat"/>
                <a:cs typeface="Montserrat"/>
                <a:sym typeface="Montserrat"/>
              </a:rPr>
              <a:t>2</a:t>
            </a:r>
            <a:r>
              <a:rPr lang="es" sz="2400">
                <a:latin typeface="Montserrat"/>
                <a:ea typeface="Montserrat"/>
                <a:cs typeface="Montserrat"/>
                <a:sym typeface="Montserrat"/>
              </a:rPr>
              <a:t>  Área de Comunidad y Medio Ambiente</a:t>
            </a:r>
            <a:endParaRPr sz="2400">
              <a:latin typeface="Montserrat"/>
              <a:ea typeface="Montserrat"/>
              <a:cs typeface="Montserrat"/>
              <a:sym typeface="Montserrat"/>
            </a:endParaRPr>
          </a:p>
          <a:p>
            <a:r>
              <a:rPr lang="es" sz="2133" b="1">
                <a:solidFill>
                  <a:srgbClr val="10B0BC"/>
                </a:solidFill>
                <a:latin typeface="Montserrat"/>
                <a:ea typeface="Montserrat"/>
                <a:cs typeface="Montserrat"/>
                <a:sym typeface="Montserrat"/>
              </a:rPr>
              <a:t>3</a:t>
            </a:r>
            <a:r>
              <a:rPr lang="es" sz="2400">
                <a:latin typeface="Montserrat"/>
                <a:ea typeface="Montserrat"/>
                <a:cs typeface="Montserrat"/>
                <a:sym typeface="Montserrat"/>
              </a:rPr>
              <a:t>  Área de Clientes y SDG Action Manager</a:t>
            </a:r>
            <a:endParaRPr sz="2400">
              <a:latin typeface="Montserrat"/>
              <a:ea typeface="Montserrat"/>
              <a:cs typeface="Montserrat"/>
              <a:sym typeface="Montserrat"/>
            </a:endParaRPr>
          </a:p>
        </p:txBody>
      </p:sp>
      <p:cxnSp>
        <p:nvCxnSpPr>
          <p:cNvPr id="921" name="Google Shape;921;p210"/>
          <p:cNvCxnSpPr>
            <a:stCxn id="916" idx="3"/>
            <a:endCxn id="918" idx="1"/>
          </p:cNvCxnSpPr>
          <p:nvPr/>
        </p:nvCxnSpPr>
        <p:spPr>
          <a:xfrm>
            <a:off x="1847844" y="2809484"/>
            <a:ext cx="1404800" cy="0"/>
          </a:xfrm>
          <a:prstGeom prst="straightConnector1">
            <a:avLst/>
          </a:prstGeom>
          <a:noFill/>
          <a:ln w="28575" cap="flat" cmpd="sng">
            <a:solidFill>
              <a:schemeClr val="dk2"/>
            </a:solidFill>
            <a:prstDash val="dash"/>
            <a:round/>
            <a:headEnd type="none" w="med" len="med"/>
            <a:tailEnd type="none" w="med" len="med"/>
          </a:ln>
        </p:spPr>
      </p:cxnSp>
      <p:pic>
        <p:nvPicPr>
          <p:cNvPr id="922" name="Google Shape;922;p210"/>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7039667" y="1985134"/>
            <a:ext cx="1647724" cy="1648735"/>
          </a:xfrm>
          <a:prstGeom prst="rect">
            <a:avLst/>
          </a:prstGeom>
          <a:noFill/>
          <a:ln>
            <a:noFill/>
          </a:ln>
        </p:spPr>
      </p:pic>
      <p:cxnSp>
        <p:nvCxnSpPr>
          <p:cNvPr id="923" name="Google Shape;923;p210"/>
          <p:cNvCxnSpPr>
            <a:stCxn id="918" idx="3"/>
            <a:endCxn id="922" idx="1"/>
          </p:cNvCxnSpPr>
          <p:nvPr/>
        </p:nvCxnSpPr>
        <p:spPr>
          <a:xfrm>
            <a:off x="5634765" y="2809493"/>
            <a:ext cx="1404800" cy="0"/>
          </a:xfrm>
          <a:prstGeom prst="straightConnector1">
            <a:avLst/>
          </a:prstGeom>
          <a:noFill/>
          <a:ln w="28575" cap="flat" cmpd="sng">
            <a:solidFill>
              <a:schemeClr val="dk2"/>
            </a:solidFill>
            <a:prstDash val="dash"/>
            <a:round/>
            <a:headEnd type="none" w="med" len="med"/>
            <a:tailEnd type="none" w="med" len="med"/>
          </a:ln>
        </p:spPr>
      </p:cxnSp>
      <p:sp>
        <p:nvSpPr>
          <p:cNvPr id="924" name="Google Shape;924;p210"/>
          <p:cNvSpPr txBox="1"/>
          <p:nvPr/>
        </p:nvSpPr>
        <p:spPr>
          <a:xfrm>
            <a:off x="6747567" y="3909600"/>
            <a:ext cx="2382000" cy="1041600"/>
          </a:xfrm>
          <a:prstGeom prst="rect">
            <a:avLst/>
          </a:prstGeom>
          <a:noFill/>
          <a:ln>
            <a:noFill/>
          </a:ln>
        </p:spPr>
        <p:txBody>
          <a:bodyPr spcFirstLastPara="1" wrap="square" lIns="121900" tIns="121900" rIns="121900" bIns="121900" anchor="t" anchorCtr="0">
            <a:noAutofit/>
          </a:bodyPr>
          <a:lstStyle/>
          <a:p>
            <a:pPr algn="ctr"/>
            <a:r>
              <a:rPr lang="es" sz="2400" b="1">
                <a:solidFill>
                  <a:schemeClr val="accent2"/>
                </a:solidFill>
                <a:latin typeface="Montserrat"/>
                <a:ea typeface="Montserrat"/>
                <a:cs typeface="Montserrat"/>
                <a:sym typeface="Montserrat"/>
              </a:rPr>
              <a:t>Verificación del 10% de la cadena</a:t>
            </a:r>
            <a:endParaRPr sz="2400" b="1">
              <a:solidFill>
                <a:schemeClr val="accent2"/>
              </a:solidFill>
              <a:latin typeface="Montserrat"/>
              <a:ea typeface="Montserrat"/>
              <a:cs typeface="Montserrat"/>
              <a:sym typeface="Montserrat"/>
            </a:endParaRPr>
          </a:p>
        </p:txBody>
      </p:sp>
      <p:pic>
        <p:nvPicPr>
          <p:cNvPr id="925" name="Google Shape;925;p210"/>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9809767" y="1992884"/>
            <a:ext cx="1631997" cy="1633225"/>
          </a:xfrm>
          <a:prstGeom prst="rect">
            <a:avLst/>
          </a:prstGeom>
          <a:noFill/>
          <a:ln>
            <a:noFill/>
          </a:ln>
        </p:spPr>
      </p:pic>
      <p:cxnSp>
        <p:nvCxnSpPr>
          <p:cNvPr id="926" name="Google Shape;926;p210"/>
          <p:cNvCxnSpPr>
            <a:stCxn id="922" idx="3"/>
            <a:endCxn id="925" idx="1"/>
          </p:cNvCxnSpPr>
          <p:nvPr/>
        </p:nvCxnSpPr>
        <p:spPr>
          <a:xfrm>
            <a:off x="8687391" y="2809500"/>
            <a:ext cx="1122400" cy="0"/>
          </a:xfrm>
          <a:prstGeom prst="straightConnector1">
            <a:avLst/>
          </a:prstGeom>
          <a:noFill/>
          <a:ln w="28575" cap="flat" cmpd="sng">
            <a:solidFill>
              <a:schemeClr val="dk2"/>
            </a:solidFill>
            <a:prstDash val="dash"/>
            <a:round/>
            <a:headEnd type="none" w="med" len="med"/>
            <a:tailEnd type="none" w="med" len="med"/>
          </a:ln>
        </p:spPr>
      </p:cxnSp>
      <p:sp>
        <p:nvSpPr>
          <p:cNvPr id="927" name="Google Shape;927;p210"/>
          <p:cNvSpPr txBox="1"/>
          <p:nvPr/>
        </p:nvSpPr>
        <p:spPr>
          <a:xfrm>
            <a:off x="9809767" y="3909600"/>
            <a:ext cx="2438400" cy="1041600"/>
          </a:xfrm>
          <a:prstGeom prst="rect">
            <a:avLst/>
          </a:prstGeom>
          <a:noFill/>
          <a:ln>
            <a:noFill/>
          </a:ln>
        </p:spPr>
        <p:txBody>
          <a:bodyPr spcFirstLastPara="1" wrap="square" lIns="121900" tIns="121900" rIns="121900" bIns="121900" anchor="t" anchorCtr="0">
            <a:noAutofit/>
          </a:bodyPr>
          <a:lstStyle/>
          <a:p>
            <a:r>
              <a:rPr lang="es" sz="2400" b="1">
                <a:solidFill>
                  <a:schemeClr val="accent2"/>
                </a:solidFill>
                <a:latin typeface="Montserrat"/>
                <a:ea typeface="Montserrat"/>
                <a:cs typeface="Montserrat"/>
                <a:sym typeface="Montserrat"/>
              </a:rPr>
              <a:t>Entrega de Reportes Individuales</a:t>
            </a:r>
            <a:endParaRPr sz="2400" b="1">
              <a:solidFill>
                <a:schemeClr val="accent2"/>
              </a:solidFill>
              <a:latin typeface="Montserrat"/>
              <a:ea typeface="Montserrat"/>
              <a:cs typeface="Montserrat"/>
              <a:sym typeface="Montserrat"/>
            </a:endParaRPr>
          </a:p>
        </p:txBody>
      </p:sp>
    </p:spTree>
    <p:extLst>
      <p:ext uri="{BB962C8B-B14F-4D97-AF65-F5344CB8AC3E}">
        <p14:creationId xmlns:p14="http://schemas.microsoft.com/office/powerpoint/2010/main" val="28340580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884804" y="1519554"/>
            <a:ext cx="6432550" cy="553720"/>
          </a:xfrm>
          <a:prstGeom prst="rect">
            <a:avLst/>
          </a:prstGeom>
        </p:spPr>
        <p:txBody>
          <a:bodyPr vert="horz" wrap="square" lIns="0" tIns="38100" rIns="0" bIns="0" rtlCol="0">
            <a:spAutoFit/>
          </a:bodyPr>
          <a:lstStyle/>
          <a:p>
            <a:pPr marL="279400" marR="5080" indent="-266700">
              <a:lnSpc>
                <a:spcPts val="2000"/>
              </a:lnSpc>
              <a:spcBef>
                <a:spcPts val="300"/>
              </a:spcBef>
            </a:pPr>
            <a:r>
              <a:rPr sz="1800" spc="-5" dirty="0">
                <a:solidFill>
                  <a:srgbClr val="252525"/>
                </a:solidFill>
                <a:latin typeface="Segoe UI"/>
                <a:cs typeface="Segoe UI"/>
              </a:rPr>
              <a:t>Las </a:t>
            </a:r>
            <a:r>
              <a:rPr sz="1800" dirty="0">
                <a:solidFill>
                  <a:srgbClr val="252525"/>
                </a:solidFill>
                <a:latin typeface="Segoe UI"/>
                <a:cs typeface="Segoe UI"/>
              </a:rPr>
              <a:t>definiciones más usadas </a:t>
            </a:r>
            <a:r>
              <a:rPr sz="1800" spc="-5" dirty="0">
                <a:solidFill>
                  <a:srgbClr val="252525"/>
                </a:solidFill>
                <a:latin typeface="Segoe UI"/>
                <a:cs typeface="Segoe UI"/>
              </a:rPr>
              <a:t>tienen </a:t>
            </a:r>
            <a:r>
              <a:rPr sz="1800" dirty="0">
                <a:solidFill>
                  <a:srgbClr val="252525"/>
                </a:solidFill>
                <a:latin typeface="Segoe UI"/>
                <a:cs typeface="Segoe UI"/>
              </a:rPr>
              <a:t>4 </a:t>
            </a:r>
            <a:r>
              <a:rPr sz="1800" spc="-5" dirty="0">
                <a:solidFill>
                  <a:srgbClr val="252525"/>
                </a:solidFill>
                <a:latin typeface="Segoe UI"/>
                <a:cs typeface="Segoe UI"/>
              </a:rPr>
              <a:t>aspectos en </a:t>
            </a:r>
            <a:r>
              <a:rPr sz="1800" dirty="0">
                <a:solidFill>
                  <a:srgbClr val="252525"/>
                </a:solidFill>
                <a:latin typeface="Segoe UI"/>
                <a:cs typeface="Segoe UI"/>
              </a:rPr>
              <a:t>común,</a:t>
            </a:r>
            <a:r>
              <a:rPr sz="1800" spc="-180" dirty="0">
                <a:solidFill>
                  <a:srgbClr val="252525"/>
                </a:solidFill>
                <a:latin typeface="Segoe UI"/>
                <a:cs typeface="Segoe UI"/>
              </a:rPr>
              <a:t> </a:t>
            </a:r>
            <a:r>
              <a:rPr sz="1800" spc="-5" dirty="0">
                <a:solidFill>
                  <a:srgbClr val="252525"/>
                </a:solidFill>
                <a:latin typeface="Segoe UI"/>
                <a:cs typeface="Segoe UI"/>
              </a:rPr>
              <a:t>claves  para </a:t>
            </a:r>
            <a:r>
              <a:rPr sz="1800" dirty="0">
                <a:solidFill>
                  <a:srgbClr val="252525"/>
                </a:solidFill>
                <a:latin typeface="Segoe UI"/>
                <a:cs typeface="Segoe UI"/>
              </a:rPr>
              <a:t>que una </a:t>
            </a:r>
            <a:r>
              <a:rPr sz="1800" spc="-5" dirty="0">
                <a:solidFill>
                  <a:srgbClr val="252525"/>
                </a:solidFill>
                <a:latin typeface="Segoe UI"/>
                <a:cs typeface="Segoe UI"/>
              </a:rPr>
              <a:t>inversion </a:t>
            </a:r>
            <a:r>
              <a:rPr sz="1800" dirty="0">
                <a:solidFill>
                  <a:srgbClr val="252525"/>
                </a:solidFill>
                <a:latin typeface="Segoe UI"/>
                <a:cs typeface="Segoe UI"/>
              </a:rPr>
              <a:t>pueda </a:t>
            </a:r>
            <a:r>
              <a:rPr sz="1800" spc="-5" dirty="0">
                <a:solidFill>
                  <a:srgbClr val="252525"/>
                </a:solidFill>
                <a:latin typeface="Segoe UI"/>
                <a:cs typeface="Segoe UI"/>
              </a:rPr>
              <a:t>ser considerada </a:t>
            </a:r>
            <a:r>
              <a:rPr sz="1800" dirty="0">
                <a:solidFill>
                  <a:srgbClr val="252525"/>
                </a:solidFill>
                <a:latin typeface="Segoe UI"/>
                <a:cs typeface="Segoe UI"/>
              </a:rPr>
              <a:t>de</a:t>
            </a:r>
            <a:r>
              <a:rPr sz="1800" spc="-140" dirty="0">
                <a:solidFill>
                  <a:srgbClr val="252525"/>
                </a:solidFill>
                <a:latin typeface="Segoe UI"/>
                <a:cs typeface="Segoe UI"/>
              </a:rPr>
              <a:t> </a:t>
            </a:r>
            <a:r>
              <a:rPr sz="1800" spc="-5" dirty="0">
                <a:solidFill>
                  <a:srgbClr val="252525"/>
                </a:solidFill>
                <a:latin typeface="Segoe UI"/>
                <a:cs typeface="Segoe UI"/>
              </a:rPr>
              <a:t>impacto.</a:t>
            </a:r>
            <a:endParaRPr sz="1800">
              <a:latin typeface="Segoe UI"/>
              <a:cs typeface="Segoe UI"/>
            </a:endParaRPr>
          </a:p>
        </p:txBody>
      </p:sp>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640080" y="2979420"/>
            <a:ext cx="10919460" cy="2898140"/>
          </a:xfrm>
          <a:prstGeom prst="rect">
            <a:avLst/>
          </a:prstGeom>
        </p:spPr>
      </p:pic>
      <p:sp>
        <p:nvSpPr>
          <p:cNvPr id="4" name="object 4"/>
          <p:cNvSpPr txBox="1"/>
          <p:nvPr/>
        </p:nvSpPr>
        <p:spPr>
          <a:xfrm>
            <a:off x="1194435" y="4852289"/>
            <a:ext cx="1787525" cy="528955"/>
          </a:xfrm>
          <a:prstGeom prst="rect">
            <a:avLst/>
          </a:prstGeom>
        </p:spPr>
        <p:txBody>
          <a:bodyPr vert="horz" wrap="square" lIns="0" tIns="12700" rIns="0" bIns="0" rtlCol="0">
            <a:spAutoFit/>
          </a:bodyPr>
          <a:lstStyle/>
          <a:p>
            <a:pPr marL="12700" marR="5080" indent="-1270" algn="ctr">
              <a:lnSpc>
                <a:spcPct val="100000"/>
              </a:lnSpc>
              <a:spcBef>
                <a:spcPts val="100"/>
              </a:spcBef>
            </a:pPr>
            <a:r>
              <a:rPr sz="1100" spc="-5" dirty="0">
                <a:solidFill>
                  <a:srgbClr val="FFFFFF"/>
                </a:solidFill>
                <a:latin typeface="Segoe UI"/>
                <a:cs typeface="Segoe UI"/>
              </a:rPr>
              <a:t>Apoyan proyectos que  tengan un efecto </a:t>
            </a:r>
            <a:r>
              <a:rPr sz="1100" spc="-10" dirty="0">
                <a:solidFill>
                  <a:srgbClr val="FFFFFF"/>
                </a:solidFill>
                <a:latin typeface="Segoe UI"/>
                <a:cs typeface="Segoe UI"/>
              </a:rPr>
              <a:t>positive </a:t>
            </a:r>
            <a:r>
              <a:rPr sz="1100" dirty="0">
                <a:solidFill>
                  <a:srgbClr val="FFFFFF"/>
                </a:solidFill>
                <a:latin typeface="Segoe UI"/>
                <a:cs typeface="Segoe UI"/>
              </a:rPr>
              <a:t>en  </a:t>
            </a:r>
            <a:r>
              <a:rPr sz="1100" spc="-5" dirty="0">
                <a:solidFill>
                  <a:srgbClr val="FFFFFF"/>
                </a:solidFill>
                <a:latin typeface="Segoe UI"/>
                <a:cs typeface="Segoe UI"/>
              </a:rPr>
              <a:t>las personas y/o </a:t>
            </a:r>
            <a:r>
              <a:rPr sz="1100" dirty="0">
                <a:solidFill>
                  <a:srgbClr val="FFFFFF"/>
                </a:solidFill>
                <a:latin typeface="Segoe UI"/>
                <a:cs typeface="Segoe UI"/>
              </a:rPr>
              <a:t>el</a:t>
            </a:r>
            <a:r>
              <a:rPr sz="1100" spc="5" dirty="0">
                <a:solidFill>
                  <a:srgbClr val="FFFFFF"/>
                </a:solidFill>
                <a:latin typeface="Segoe UI"/>
                <a:cs typeface="Segoe UI"/>
              </a:rPr>
              <a:t> </a:t>
            </a:r>
            <a:r>
              <a:rPr sz="1100" spc="-5" dirty="0">
                <a:solidFill>
                  <a:srgbClr val="FFFFFF"/>
                </a:solidFill>
                <a:latin typeface="Segoe UI"/>
                <a:cs typeface="Segoe UI"/>
              </a:rPr>
              <a:t>planeta.</a:t>
            </a:r>
            <a:endParaRPr sz="1100">
              <a:latin typeface="Segoe UI"/>
              <a:cs typeface="Segoe UI"/>
            </a:endParaRPr>
          </a:p>
        </p:txBody>
      </p:sp>
      <p:sp>
        <p:nvSpPr>
          <p:cNvPr id="5" name="object 5"/>
          <p:cNvSpPr txBox="1"/>
          <p:nvPr/>
        </p:nvSpPr>
        <p:spPr>
          <a:xfrm>
            <a:off x="1102360" y="4190745"/>
            <a:ext cx="1978660" cy="452120"/>
          </a:xfrm>
          <a:prstGeom prst="rect">
            <a:avLst/>
          </a:prstGeom>
        </p:spPr>
        <p:txBody>
          <a:bodyPr vert="horz" wrap="square" lIns="0" tIns="12700" rIns="0" bIns="0" rtlCol="0">
            <a:spAutoFit/>
          </a:bodyPr>
          <a:lstStyle/>
          <a:p>
            <a:pPr marL="142240" marR="5080" indent="-129539">
              <a:lnSpc>
                <a:spcPct val="100000"/>
              </a:lnSpc>
              <a:spcBef>
                <a:spcPts val="100"/>
              </a:spcBef>
            </a:pPr>
            <a:r>
              <a:rPr sz="1400" b="1" dirty="0">
                <a:solidFill>
                  <a:srgbClr val="FFFFFF"/>
                </a:solidFill>
                <a:latin typeface="Segoe UI"/>
                <a:cs typeface="Segoe UI"/>
              </a:rPr>
              <a:t>Generan </a:t>
            </a:r>
            <a:r>
              <a:rPr sz="1400" b="1" spc="-5" dirty="0">
                <a:solidFill>
                  <a:srgbClr val="FFFFFF"/>
                </a:solidFill>
                <a:latin typeface="Segoe UI"/>
                <a:cs typeface="Segoe UI"/>
              </a:rPr>
              <a:t>impacto</a:t>
            </a:r>
            <a:r>
              <a:rPr sz="1400" b="1" spc="-75" dirty="0">
                <a:solidFill>
                  <a:srgbClr val="FFFFFF"/>
                </a:solidFill>
                <a:latin typeface="Segoe UI"/>
                <a:cs typeface="Segoe UI"/>
              </a:rPr>
              <a:t> </a:t>
            </a:r>
            <a:r>
              <a:rPr sz="1400" b="1" dirty="0">
                <a:solidFill>
                  <a:srgbClr val="FFFFFF"/>
                </a:solidFill>
                <a:latin typeface="Segoe UI"/>
                <a:cs typeface="Segoe UI"/>
              </a:rPr>
              <a:t>social  y/o</a:t>
            </a:r>
            <a:r>
              <a:rPr sz="1400" b="1" spc="-25" dirty="0">
                <a:solidFill>
                  <a:srgbClr val="FFFFFF"/>
                </a:solidFill>
                <a:latin typeface="Segoe UI"/>
                <a:cs typeface="Segoe UI"/>
              </a:rPr>
              <a:t> </a:t>
            </a:r>
            <a:r>
              <a:rPr sz="1400" b="1" spc="-5" dirty="0">
                <a:solidFill>
                  <a:srgbClr val="FFFFFF"/>
                </a:solidFill>
                <a:latin typeface="Segoe UI"/>
                <a:cs typeface="Segoe UI"/>
              </a:rPr>
              <a:t>medioambiental</a:t>
            </a:r>
            <a:endParaRPr sz="1400">
              <a:latin typeface="Segoe UI"/>
              <a:cs typeface="Segoe UI"/>
            </a:endParaRPr>
          </a:p>
        </p:txBody>
      </p:sp>
      <p:sp>
        <p:nvSpPr>
          <p:cNvPr id="6" name="object 6"/>
          <p:cNvSpPr txBox="1"/>
          <p:nvPr/>
        </p:nvSpPr>
        <p:spPr>
          <a:xfrm>
            <a:off x="3610990" y="4190745"/>
            <a:ext cx="2302510" cy="1186815"/>
          </a:xfrm>
          <a:prstGeom prst="rect">
            <a:avLst/>
          </a:prstGeom>
        </p:spPr>
        <p:txBody>
          <a:bodyPr vert="horz" wrap="square" lIns="0" tIns="12700" rIns="0" bIns="0" rtlCol="0">
            <a:spAutoFit/>
          </a:bodyPr>
          <a:lstStyle/>
          <a:p>
            <a:pPr algn="ctr">
              <a:lnSpc>
                <a:spcPct val="100000"/>
              </a:lnSpc>
              <a:spcBef>
                <a:spcPts val="100"/>
              </a:spcBef>
            </a:pPr>
            <a:r>
              <a:rPr sz="1400" b="1" dirty="0">
                <a:solidFill>
                  <a:srgbClr val="FFFFFF"/>
                </a:solidFill>
                <a:latin typeface="Segoe UI"/>
                <a:cs typeface="Segoe UI"/>
              </a:rPr>
              <a:t>Generan </a:t>
            </a:r>
            <a:r>
              <a:rPr sz="1400" b="1" spc="-5" dirty="0">
                <a:solidFill>
                  <a:srgbClr val="FFFFFF"/>
                </a:solidFill>
                <a:latin typeface="Segoe UI"/>
                <a:cs typeface="Segoe UI"/>
              </a:rPr>
              <a:t>retorno financiero</a:t>
            </a:r>
            <a:endParaRPr sz="1400">
              <a:latin typeface="Segoe UI"/>
              <a:cs typeface="Segoe UI"/>
            </a:endParaRPr>
          </a:p>
          <a:p>
            <a:pPr marL="265430" marR="258445" indent="-2540" algn="ctr">
              <a:lnSpc>
                <a:spcPct val="100000"/>
              </a:lnSpc>
              <a:spcBef>
                <a:spcPts val="865"/>
              </a:spcBef>
            </a:pPr>
            <a:r>
              <a:rPr sz="1100" spc="-5" dirty="0">
                <a:solidFill>
                  <a:srgbClr val="FFFFFF"/>
                </a:solidFill>
                <a:latin typeface="Segoe UI"/>
                <a:cs typeface="Segoe UI"/>
              </a:rPr>
              <a:t>Retornos </a:t>
            </a:r>
            <a:r>
              <a:rPr sz="1100" spc="-10" dirty="0">
                <a:solidFill>
                  <a:srgbClr val="FFFFFF"/>
                </a:solidFill>
                <a:latin typeface="Segoe UI"/>
                <a:cs typeface="Segoe UI"/>
              </a:rPr>
              <a:t>desde </a:t>
            </a:r>
            <a:r>
              <a:rPr sz="1100" spc="-5" dirty="0">
                <a:solidFill>
                  <a:srgbClr val="FFFFFF"/>
                </a:solidFill>
                <a:latin typeface="Segoe UI"/>
                <a:cs typeface="Segoe UI"/>
              </a:rPr>
              <a:t>la  recuperación del capital, una  tasa bajo mercado, hasta  una tasa ajustada </a:t>
            </a:r>
            <a:r>
              <a:rPr sz="1100" dirty="0">
                <a:solidFill>
                  <a:srgbClr val="FFFFFF"/>
                </a:solidFill>
                <a:latin typeface="Segoe UI"/>
                <a:cs typeface="Segoe UI"/>
              </a:rPr>
              <a:t>al  </a:t>
            </a:r>
            <a:r>
              <a:rPr sz="1100" spc="-5" dirty="0">
                <a:solidFill>
                  <a:srgbClr val="FFFFFF"/>
                </a:solidFill>
                <a:latin typeface="Segoe UI"/>
                <a:cs typeface="Segoe UI"/>
              </a:rPr>
              <a:t>Mercado.</a:t>
            </a:r>
            <a:endParaRPr sz="1100">
              <a:latin typeface="Segoe UI"/>
              <a:cs typeface="Segoe UI"/>
            </a:endParaRPr>
          </a:p>
        </p:txBody>
      </p:sp>
      <p:sp>
        <p:nvSpPr>
          <p:cNvPr id="7" name="object 7"/>
          <p:cNvSpPr txBox="1"/>
          <p:nvPr/>
        </p:nvSpPr>
        <p:spPr>
          <a:xfrm>
            <a:off x="6758940" y="4190745"/>
            <a:ext cx="1356995" cy="1019175"/>
          </a:xfrm>
          <a:prstGeom prst="rect">
            <a:avLst/>
          </a:prstGeom>
        </p:spPr>
        <p:txBody>
          <a:bodyPr vert="horz" wrap="square" lIns="0" tIns="12700" rIns="0" bIns="0" rtlCol="0">
            <a:spAutoFit/>
          </a:bodyPr>
          <a:lstStyle/>
          <a:p>
            <a:pPr marL="4445" algn="ctr">
              <a:lnSpc>
                <a:spcPct val="100000"/>
              </a:lnSpc>
              <a:spcBef>
                <a:spcPts val="100"/>
              </a:spcBef>
            </a:pPr>
            <a:r>
              <a:rPr sz="1400" b="1" spc="-5" dirty="0">
                <a:solidFill>
                  <a:srgbClr val="FFFFFF"/>
                </a:solidFill>
                <a:latin typeface="Segoe UI"/>
                <a:cs typeface="Segoe UI"/>
              </a:rPr>
              <a:t>Intencionalidad</a:t>
            </a:r>
            <a:endParaRPr sz="1400">
              <a:latin typeface="Segoe UI"/>
              <a:cs typeface="Segoe UI"/>
            </a:endParaRPr>
          </a:p>
          <a:p>
            <a:pPr marL="12700" marR="5080" indent="1270" algn="ctr">
              <a:lnSpc>
                <a:spcPct val="100000"/>
              </a:lnSpc>
              <a:spcBef>
                <a:spcPts val="865"/>
              </a:spcBef>
            </a:pPr>
            <a:r>
              <a:rPr sz="1100" spc="-5" dirty="0">
                <a:solidFill>
                  <a:srgbClr val="FFFFFF"/>
                </a:solidFill>
                <a:latin typeface="Segoe UI"/>
                <a:cs typeface="Segoe UI"/>
              </a:rPr>
              <a:t>Tienen la intención </a:t>
            </a:r>
            <a:r>
              <a:rPr sz="1100" dirty="0">
                <a:solidFill>
                  <a:srgbClr val="FFFFFF"/>
                </a:solidFill>
                <a:latin typeface="Segoe UI"/>
                <a:cs typeface="Segoe UI"/>
              </a:rPr>
              <a:t>y  </a:t>
            </a:r>
            <a:r>
              <a:rPr sz="1100" spc="-5" dirty="0">
                <a:solidFill>
                  <a:srgbClr val="FFFFFF"/>
                </a:solidFill>
                <a:latin typeface="Segoe UI"/>
                <a:cs typeface="Segoe UI"/>
              </a:rPr>
              <a:t>objetivo de</a:t>
            </a:r>
            <a:r>
              <a:rPr sz="1100" spc="-50" dirty="0">
                <a:solidFill>
                  <a:srgbClr val="FFFFFF"/>
                </a:solidFill>
                <a:latin typeface="Segoe UI"/>
                <a:cs typeface="Segoe UI"/>
              </a:rPr>
              <a:t> </a:t>
            </a:r>
            <a:r>
              <a:rPr sz="1100" spc="-5" dirty="0">
                <a:solidFill>
                  <a:srgbClr val="FFFFFF"/>
                </a:solidFill>
                <a:latin typeface="Segoe UI"/>
                <a:cs typeface="Segoe UI"/>
              </a:rPr>
              <a:t>conseguir  impacto </a:t>
            </a:r>
            <a:r>
              <a:rPr sz="1100" spc="-10" dirty="0">
                <a:solidFill>
                  <a:srgbClr val="FFFFFF"/>
                </a:solidFill>
                <a:latin typeface="Segoe UI"/>
                <a:cs typeface="Segoe UI"/>
              </a:rPr>
              <a:t>social </a:t>
            </a:r>
            <a:r>
              <a:rPr sz="1100" spc="-5" dirty="0">
                <a:solidFill>
                  <a:srgbClr val="FFFFFF"/>
                </a:solidFill>
                <a:latin typeface="Segoe UI"/>
                <a:cs typeface="Segoe UI"/>
              </a:rPr>
              <a:t>y/o  medioambiental.</a:t>
            </a:r>
            <a:endParaRPr sz="1100">
              <a:latin typeface="Segoe UI"/>
              <a:cs typeface="Segoe UI"/>
            </a:endParaRPr>
          </a:p>
        </p:txBody>
      </p:sp>
      <p:sp>
        <p:nvSpPr>
          <p:cNvPr id="8" name="object 8"/>
          <p:cNvSpPr txBox="1"/>
          <p:nvPr/>
        </p:nvSpPr>
        <p:spPr>
          <a:xfrm>
            <a:off x="9245600" y="4190745"/>
            <a:ext cx="1737995" cy="1019175"/>
          </a:xfrm>
          <a:prstGeom prst="rect">
            <a:avLst/>
          </a:prstGeom>
        </p:spPr>
        <p:txBody>
          <a:bodyPr vert="horz" wrap="square" lIns="0" tIns="12700" rIns="0" bIns="0" rtlCol="0">
            <a:spAutoFit/>
          </a:bodyPr>
          <a:lstStyle/>
          <a:p>
            <a:pPr marL="635" algn="ctr">
              <a:lnSpc>
                <a:spcPct val="100000"/>
              </a:lnSpc>
              <a:spcBef>
                <a:spcPts val="100"/>
              </a:spcBef>
            </a:pPr>
            <a:r>
              <a:rPr sz="1400" b="1" spc="-5" dirty="0">
                <a:solidFill>
                  <a:srgbClr val="FFFFFF"/>
                </a:solidFill>
                <a:latin typeface="Segoe UI"/>
                <a:cs typeface="Segoe UI"/>
              </a:rPr>
              <a:t>Medible</a:t>
            </a:r>
            <a:endParaRPr sz="1400">
              <a:latin typeface="Segoe UI"/>
              <a:cs typeface="Segoe UI"/>
            </a:endParaRPr>
          </a:p>
          <a:p>
            <a:pPr marL="12700" marR="5080" indent="-1270" algn="ctr">
              <a:lnSpc>
                <a:spcPct val="100000"/>
              </a:lnSpc>
              <a:spcBef>
                <a:spcPts val="865"/>
              </a:spcBef>
            </a:pPr>
            <a:r>
              <a:rPr sz="1100" spc="-5" dirty="0">
                <a:solidFill>
                  <a:srgbClr val="FFFFFF"/>
                </a:solidFill>
                <a:latin typeface="Segoe UI"/>
                <a:cs typeface="Segoe UI"/>
              </a:rPr>
              <a:t>Debe existir </a:t>
            </a:r>
            <a:r>
              <a:rPr sz="1100" spc="-10" dirty="0">
                <a:solidFill>
                  <a:srgbClr val="FFFFFF"/>
                </a:solidFill>
                <a:latin typeface="Segoe UI"/>
                <a:cs typeface="Segoe UI"/>
              </a:rPr>
              <a:t>evidencia  medible </a:t>
            </a:r>
            <a:r>
              <a:rPr sz="1100" spc="-5" dirty="0">
                <a:solidFill>
                  <a:srgbClr val="FFFFFF"/>
                </a:solidFill>
                <a:latin typeface="Segoe UI"/>
                <a:cs typeface="Segoe UI"/>
              </a:rPr>
              <a:t>respect </a:t>
            </a:r>
            <a:r>
              <a:rPr sz="1100" dirty="0">
                <a:solidFill>
                  <a:srgbClr val="FFFFFF"/>
                </a:solidFill>
                <a:latin typeface="Segoe UI"/>
                <a:cs typeface="Segoe UI"/>
              </a:rPr>
              <a:t>a </a:t>
            </a:r>
            <a:r>
              <a:rPr sz="1100" spc="-5" dirty="0">
                <a:solidFill>
                  <a:srgbClr val="FFFFFF"/>
                </a:solidFill>
                <a:latin typeface="Segoe UI"/>
                <a:cs typeface="Segoe UI"/>
              </a:rPr>
              <a:t>la  creación de valor </a:t>
            </a:r>
            <a:r>
              <a:rPr sz="1100" dirty="0">
                <a:solidFill>
                  <a:srgbClr val="FFFFFF"/>
                </a:solidFill>
                <a:latin typeface="Segoe UI"/>
                <a:cs typeface="Segoe UI"/>
              </a:rPr>
              <a:t>o</a:t>
            </a:r>
            <a:r>
              <a:rPr sz="1100" spc="5" dirty="0">
                <a:solidFill>
                  <a:srgbClr val="FFFFFF"/>
                </a:solidFill>
                <a:latin typeface="Segoe UI"/>
                <a:cs typeface="Segoe UI"/>
              </a:rPr>
              <a:t> </a:t>
            </a:r>
            <a:r>
              <a:rPr sz="1100" spc="-5" dirty="0">
                <a:solidFill>
                  <a:srgbClr val="FFFFFF"/>
                </a:solidFill>
                <a:latin typeface="Segoe UI"/>
                <a:cs typeface="Segoe UI"/>
              </a:rPr>
              <a:t>impacto</a:t>
            </a:r>
            <a:endParaRPr sz="1100">
              <a:latin typeface="Segoe UI"/>
              <a:cs typeface="Segoe UI"/>
            </a:endParaRPr>
          </a:p>
          <a:p>
            <a:pPr algn="ctr">
              <a:lnSpc>
                <a:spcPct val="100000"/>
              </a:lnSpc>
            </a:pPr>
            <a:r>
              <a:rPr sz="1100" dirty="0">
                <a:solidFill>
                  <a:srgbClr val="FFFFFF"/>
                </a:solidFill>
                <a:latin typeface="Segoe UI"/>
                <a:cs typeface="Segoe UI"/>
              </a:rPr>
              <a:t>.</a:t>
            </a:r>
            <a:endParaRPr sz="1100">
              <a:latin typeface="Segoe UI"/>
              <a:cs typeface="Segoe UI"/>
            </a:endParaRPr>
          </a:p>
        </p:txBody>
      </p:sp>
      <p:sp>
        <p:nvSpPr>
          <p:cNvPr id="9" name="object 9"/>
          <p:cNvSpPr txBox="1">
            <a:spLocks noGrp="1"/>
          </p:cNvSpPr>
          <p:nvPr>
            <p:ph type="title"/>
          </p:nvPr>
        </p:nvSpPr>
        <p:spPr>
          <a:xfrm>
            <a:off x="419417" y="352678"/>
            <a:ext cx="7873365" cy="513080"/>
          </a:xfrm>
          <a:prstGeom prst="rect">
            <a:avLst/>
          </a:prstGeom>
        </p:spPr>
        <p:txBody>
          <a:bodyPr vert="horz" wrap="square" lIns="0" tIns="12700" rIns="0" bIns="0" rtlCol="0">
            <a:spAutoFit/>
          </a:bodyPr>
          <a:lstStyle/>
          <a:p>
            <a:pPr marL="12700">
              <a:lnSpc>
                <a:spcPct val="100000"/>
              </a:lnSpc>
              <a:spcBef>
                <a:spcPts val="100"/>
              </a:spcBef>
            </a:pPr>
            <a:r>
              <a:rPr sz="3200" b="0" spc="-10" dirty="0">
                <a:solidFill>
                  <a:srgbClr val="5C5C5C"/>
                </a:solidFill>
                <a:latin typeface="Rockwell"/>
                <a:cs typeface="Rockwell"/>
              </a:rPr>
              <a:t>Características </a:t>
            </a:r>
            <a:r>
              <a:rPr sz="3200" b="0" dirty="0">
                <a:solidFill>
                  <a:srgbClr val="5C5C5C"/>
                </a:solidFill>
                <a:latin typeface="Rockwell"/>
                <a:cs typeface="Rockwell"/>
              </a:rPr>
              <a:t>de la </a:t>
            </a:r>
            <a:r>
              <a:rPr sz="3200" b="0" spc="-20" dirty="0">
                <a:solidFill>
                  <a:srgbClr val="5C5C5C"/>
                </a:solidFill>
                <a:latin typeface="Rockwell"/>
                <a:cs typeface="Rockwell"/>
              </a:rPr>
              <a:t>inversión </a:t>
            </a:r>
            <a:r>
              <a:rPr sz="3200" b="0" dirty="0">
                <a:solidFill>
                  <a:srgbClr val="5C5C5C"/>
                </a:solidFill>
                <a:latin typeface="Rockwell"/>
                <a:cs typeface="Rockwell"/>
              </a:rPr>
              <a:t>de</a:t>
            </a:r>
            <a:r>
              <a:rPr sz="3200" b="0" spc="20" dirty="0">
                <a:solidFill>
                  <a:srgbClr val="5C5C5C"/>
                </a:solidFill>
                <a:latin typeface="Rockwell"/>
                <a:cs typeface="Rockwell"/>
              </a:rPr>
              <a:t> </a:t>
            </a:r>
            <a:r>
              <a:rPr sz="3200" b="0" spc="-5" dirty="0">
                <a:solidFill>
                  <a:srgbClr val="5C5C5C"/>
                </a:solidFill>
                <a:latin typeface="Rockwell"/>
                <a:cs typeface="Rockwell"/>
              </a:rPr>
              <a:t>impacto</a:t>
            </a:r>
            <a:endParaRPr sz="3200">
              <a:latin typeface="Rockwell"/>
              <a:cs typeface="Rockwell"/>
            </a:endParaRPr>
          </a:p>
        </p:txBody>
      </p:sp>
      <p:sp>
        <p:nvSpPr>
          <p:cNvPr id="10" name="object 10"/>
          <p:cNvSpPr txBox="1"/>
          <p:nvPr/>
        </p:nvSpPr>
        <p:spPr>
          <a:xfrm>
            <a:off x="419417" y="6259195"/>
            <a:ext cx="4206240" cy="208279"/>
          </a:xfrm>
          <a:prstGeom prst="rect">
            <a:avLst/>
          </a:prstGeom>
        </p:spPr>
        <p:txBody>
          <a:bodyPr vert="horz" wrap="square" lIns="0" tIns="12700" rIns="0" bIns="0" rtlCol="0">
            <a:spAutoFit/>
          </a:bodyPr>
          <a:lstStyle/>
          <a:p>
            <a:pPr marL="12700">
              <a:lnSpc>
                <a:spcPct val="100000"/>
              </a:lnSpc>
              <a:spcBef>
                <a:spcPts val="100"/>
              </a:spcBef>
            </a:pPr>
            <a:r>
              <a:rPr sz="1200" b="0" spc="-5" dirty="0">
                <a:solidFill>
                  <a:srgbClr val="5C5C5C"/>
                </a:solidFill>
                <a:latin typeface="Calibri Light"/>
                <a:cs typeface="Calibri Light"/>
              </a:rPr>
              <a:t>Fuente: Guía </a:t>
            </a:r>
            <a:r>
              <a:rPr sz="1200" b="0" spc="-10" dirty="0">
                <a:solidFill>
                  <a:srgbClr val="5C5C5C"/>
                </a:solidFill>
                <a:latin typeface="Calibri Light"/>
                <a:cs typeface="Calibri Light"/>
              </a:rPr>
              <a:t>para </a:t>
            </a:r>
            <a:r>
              <a:rPr sz="1200" b="0" spc="-5" dirty="0">
                <a:solidFill>
                  <a:srgbClr val="5C5C5C"/>
                </a:solidFill>
                <a:latin typeface="Calibri Light"/>
                <a:cs typeface="Calibri Light"/>
              </a:rPr>
              <a:t>la </a:t>
            </a:r>
            <a:r>
              <a:rPr sz="1200" b="0" spc="-10" dirty="0">
                <a:solidFill>
                  <a:srgbClr val="5C5C5C"/>
                </a:solidFill>
                <a:latin typeface="Calibri Light"/>
                <a:cs typeface="Calibri Light"/>
              </a:rPr>
              <a:t>inversión </a:t>
            </a:r>
            <a:r>
              <a:rPr sz="1200" b="0" spc="-5" dirty="0">
                <a:solidFill>
                  <a:srgbClr val="5C5C5C"/>
                </a:solidFill>
                <a:latin typeface="Calibri Light"/>
                <a:cs typeface="Calibri Light"/>
              </a:rPr>
              <a:t>de impacto </a:t>
            </a:r>
            <a:r>
              <a:rPr sz="1200" b="0" dirty="0">
                <a:solidFill>
                  <a:srgbClr val="5C5C5C"/>
                </a:solidFill>
                <a:latin typeface="Calibri Light"/>
                <a:cs typeface="Calibri Light"/>
              </a:rPr>
              <a:t>en </a:t>
            </a:r>
            <a:r>
              <a:rPr sz="1200" b="0" spc="-5" dirty="0">
                <a:solidFill>
                  <a:srgbClr val="5C5C5C"/>
                </a:solidFill>
                <a:latin typeface="Calibri Light"/>
                <a:cs typeface="Calibri Light"/>
              </a:rPr>
              <a:t>Chile, </a:t>
            </a:r>
            <a:r>
              <a:rPr sz="1200" b="0" dirty="0">
                <a:solidFill>
                  <a:srgbClr val="5C5C5C"/>
                </a:solidFill>
                <a:latin typeface="Calibri Light"/>
                <a:cs typeface="Calibri Light"/>
              </a:rPr>
              <a:t>ACAFI-UC</a:t>
            </a:r>
            <a:r>
              <a:rPr sz="1200" b="0" spc="-20" dirty="0">
                <a:solidFill>
                  <a:srgbClr val="5C5C5C"/>
                </a:solidFill>
                <a:latin typeface="Calibri Light"/>
                <a:cs typeface="Calibri Light"/>
              </a:rPr>
              <a:t> </a:t>
            </a:r>
            <a:r>
              <a:rPr sz="1200" b="0" spc="-10" dirty="0">
                <a:solidFill>
                  <a:srgbClr val="5C5C5C"/>
                </a:solidFill>
                <a:latin typeface="Calibri Light"/>
                <a:cs typeface="Calibri Light"/>
              </a:rPr>
              <a:t>(2019).</a:t>
            </a:r>
            <a:endParaRPr sz="1200">
              <a:latin typeface="Calibri Light"/>
              <a:cs typeface="Calibri Light"/>
            </a:endParaRPr>
          </a:p>
        </p:txBody>
      </p:sp>
    </p:spTree>
    <p:extLst>
      <p:ext uri="{BB962C8B-B14F-4D97-AF65-F5344CB8AC3E}">
        <p14:creationId xmlns:p14="http://schemas.microsoft.com/office/powerpoint/2010/main" val="29334066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9417" y="352678"/>
            <a:ext cx="4090035" cy="513080"/>
          </a:xfrm>
          <a:prstGeom prst="rect">
            <a:avLst/>
          </a:prstGeom>
        </p:spPr>
        <p:txBody>
          <a:bodyPr vert="horz" wrap="square" lIns="0" tIns="12700" rIns="0" bIns="0" rtlCol="0">
            <a:spAutoFit/>
          </a:bodyPr>
          <a:lstStyle/>
          <a:p>
            <a:pPr marL="12700">
              <a:lnSpc>
                <a:spcPct val="100000"/>
              </a:lnSpc>
              <a:spcBef>
                <a:spcPts val="100"/>
              </a:spcBef>
            </a:pPr>
            <a:r>
              <a:rPr sz="3200" b="0" spc="-20" dirty="0">
                <a:solidFill>
                  <a:srgbClr val="5C5C5C"/>
                </a:solidFill>
                <a:latin typeface="Rockwell"/>
                <a:cs typeface="Rockwell"/>
              </a:rPr>
              <a:t>Espectro </a:t>
            </a:r>
            <a:r>
              <a:rPr sz="3200" b="0" dirty="0">
                <a:solidFill>
                  <a:srgbClr val="5C5C5C"/>
                </a:solidFill>
                <a:latin typeface="Rockwell"/>
                <a:cs typeface="Rockwell"/>
              </a:rPr>
              <a:t>de</a:t>
            </a:r>
            <a:r>
              <a:rPr sz="3200" b="0" spc="-35" dirty="0">
                <a:solidFill>
                  <a:srgbClr val="5C5C5C"/>
                </a:solidFill>
                <a:latin typeface="Rockwell"/>
                <a:cs typeface="Rockwell"/>
              </a:rPr>
              <a:t> </a:t>
            </a:r>
            <a:r>
              <a:rPr sz="3200" b="0" spc="-20" dirty="0">
                <a:solidFill>
                  <a:srgbClr val="5C5C5C"/>
                </a:solidFill>
                <a:latin typeface="Rockwell"/>
                <a:cs typeface="Rockwell"/>
              </a:rPr>
              <a:t>inversión</a:t>
            </a:r>
            <a:endParaRPr sz="3200">
              <a:latin typeface="Rockwell"/>
              <a:cs typeface="Rockwell"/>
            </a:endParaRPr>
          </a:p>
        </p:txBody>
      </p:sp>
      <p:sp>
        <p:nvSpPr>
          <p:cNvPr id="3" name="object 3"/>
          <p:cNvSpPr/>
          <p:nvPr/>
        </p:nvSpPr>
        <p:spPr>
          <a:xfrm>
            <a:off x="2339339" y="5692140"/>
            <a:ext cx="7040880" cy="685800"/>
          </a:xfrm>
          <a:custGeom>
            <a:avLst/>
            <a:gdLst/>
            <a:ahLst/>
            <a:cxnLst/>
            <a:rect l="l" t="t" r="r" b="b"/>
            <a:pathLst>
              <a:path w="7040880" h="685800">
                <a:moveTo>
                  <a:pt x="7040879" y="0"/>
                </a:moveTo>
                <a:lnTo>
                  <a:pt x="0" y="0"/>
                </a:lnTo>
                <a:lnTo>
                  <a:pt x="0" y="685800"/>
                </a:lnTo>
                <a:lnTo>
                  <a:pt x="7040879" y="685800"/>
                </a:lnTo>
                <a:lnTo>
                  <a:pt x="7040879" y="0"/>
                </a:lnTo>
                <a:close/>
              </a:path>
            </a:pathLst>
          </a:custGeom>
          <a:solidFill>
            <a:srgbClr val="DEE7EE"/>
          </a:solidFill>
        </p:spPr>
        <p:txBody>
          <a:bodyPr wrap="square" lIns="0" tIns="0" rIns="0" bIns="0" rtlCol="0"/>
          <a:lstStyle/>
          <a:p>
            <a:endParaRPr/>
          </a:p>
        </p:txBody>
      </p:sp>
      <p:sp>
        <p:nvSpPr>
          <p:cNvPr id="4" name="object 4"/>
          <p:cNvSpPr txBox="1"/>
          <p:nvPr/>
        </p:nvSpPr>
        <p:spPr>
          <a:xfrm>
            <a:off x="5561584" y="5745162"/>
            <a:ext cx="595630" cy="574040"/>
          </a:xfrm>
          <a:prstGeom prst="rect">
            <a:avLst/>
          </a:prstGeom>
        </p:spPr>
        <p:txBody>
          <a:bodyPr vert="horz" wrap="square" lIns="0" tIns="12700" rIns="0" bIns="0" rtlCol="0">
            <a:spAutoFit/>
          </a:bodyPr>
          <a:lstStyle/>
          <a:p>
            <a:pPr marL="12065" marR="5080" algn="ctr">
              <a:lnSpc>
                <a:spcPct val="100000"/>
              </a:lnSpc>
              <a:spcBef>
                <a:spcPts val="100"/>
              </a:spcBef>
            </a:pPr>
            <a:r>
              <a:rPr sz="1200" spc="-5" dirty="0">
                <a:solidFill>
                  <a:srgbClr val="252525"/>
                </a:solidFill>
                <a:latin typeface="Segoe UI"/>
                <a:cs typeface="Segoe UI"/>
              </a:rPr>
              <a:t>Deuda  </a:t>
            </a:r>
            <a:r>
              <a:rPr sz="1200" spc="5" dirty="0">
                <a:solidFill>
                  <a:srgbClr val="252525"/>
                </a:solidFill>
                <a:latin typeface="Segoe UI"/>
                <a:cs typeface="Segoe UI"/>
              </a:rPr>
              <a:t>Hi</a:t>
            </a:r>
            <a:r>
              <a:rPr sz="1200" spc="-10" dirty="0">
                <a:solidFill>
                  <a:srgbClr val="252525"/>
                </a:solidFill>
                <a:latin typeface="Segoe UI"/>
                <a:cs typeface="Segoe UI"/>
              </a:rPr>
              <a:t>b</a:t>
            </a:r>
            <a:r>
              <a:rPr sz="1200" dirty="0">
                <a:solidFill>
                  <a:srgbClr val="252525"/>
                </a:solidFill>
                <a:latin typeface="Segoe UI"/>
                <a:cs typeface="Segoe UI"/>
              </a:rPr>
              <a:t>r</a:t>
            </a:r>
            <a:r>
              <a:rPr sz="1200" spc="10" dirty="0">
                <a:solidFill>
                  <a:srgbClr val="252525"/>
                </a:solidFill>
                <a:latin typeface="Segoe UI"/>
                <a:cs typeface="Segoe UI"/>
              </a:rPr>
              <a:t>i</a:t>
            </a:r>
            <a:r>
              <a:rPr sz="1200" spc="-10" dirty="0">
                <a:solidFill>
                  <a:srgbClr val="252525"/>
                </a:solidFill>
                <a:latin typeface="Segoe UI"/>
                <a:cs typeface="Segoe UI"/>
              </a:rPr>
              <a:t>d</a:t>
            </a:r>
            <a:r>
              <a:rPr sz="1200" dirty="0">
                <a:solidFill>
                  <a:srgbClr val="252525"/>
                </a:solidFill>
                <a:latin typeface="Segoe UI"/>
                <a:cs typeface="Segoe UI"/>
              </a:rPr>
              <a:t>os  </a:t>
            </a:r>
            <a:r>
              <a:rPr sz="1200" spc="-5" dirty="0">
                <a:solidFill>
                  <a:srgbClr val="252525"/>
                </a:solidFill>
                <a:latin typeface="Segoe UI"/>
                <a:cs typeface="Segoe UI"/>
              </a:rPr>
              <a:t>Equity</a:t>
            </a:r>
            <a:endParaRPr sz="1200">
              <a:latin typeface="Segoe UI"/>
              <a:cs typeface="Segoe UI"/>
            </a:endParaRPr>
          </a:p>
        </p:txBody>
      </p:sp>
      <p:sp>
        <p:nvSpPr>
          <p:cNvPr id="5" name="object 5"/>
          <p:cNvSpPr/>
          <p:nvPr/>
        </p:nvSpPr>
        <p:spPr>
          <a:xfrm>
            <a:off x="2339339" y="1567180"/>
            <a:ext cx="1178560" cy="454659"/>
          </a:xfrm>
          <a:custGeom>
            <a:avLst/>
            <a:gdLst/>
            <a:ahLst/>
            <a:cxnLst/>
            <a:rect l="l" t="t" r="r" b="b"/>
            <a:pathLst>
              <a:path w="1178560" h="454660">
                <a:moveTo>
                  <a:pt x="1178560" y="0"/>
                </a:moveTo>
                <a:lnTo>
                  <a:pt x="0" y="0"/>
                </a:lnTo>
                <a:lnTo>
                  <a:pt x="0" y="454660"/>
                </a:lnTo>
                <a:lnTo>
                  <a:pt x="1178560" y="454660"/>
                </a:lnTo>
                <a:lnTo>
                  <a:pt x="1178560" y="0"/>
                </a:lnTo>
                <a:close/>
              </a:path>
            </a:pathLst>
          </a:custGeom>
          <a:solidFill>
            <a:srgbClr val="DCDCDB"/>
          </a:solidFill>
        </p:spPr>
        <p:txBody>
          <a:bodyPr wrap="square" lIns="0" tIns="0" rIns="0" bIns="0" rtlCol="0"/>
          <a:lstStyle/>
          <a:p>
            <a:endParaRPr/>
          </a:p>
        </p:txBody>
      </p:sp>
      <p:sp>
        <p:nvSpPr>
          <p:cNvPr id="6" name="object 6"/>
          <p:cNvSpPr txBox="1"/>
          <p:nvPr/>
        </p:nvSpPr>
        <p:spPr>
          <a:xfrm>
            <a:off x="2526029" y="1685671"/>
            <a:ext cx="808355" cy="208279"/>
          </a:xfrm>
          <a:prstGeom prst="rect">
            <a:avLst/>
          </a:prstGeom>
        </p:spPr>
        <p:txBody>
          <a:bodyPr vert="horz" wrap="square" lIns="0" tIns="12700" rIns="0" bIns="0" rtlCol="0">
            <a:spAutoFit/>
          </a:bodyPr>
          <a:lstStyle/>
          <a:p>
            <a:pPr marL="12700">
              <a:lnSpc>
                <a:spcPct val="100000"/>
              </a:lnSpc>
              <a:spcBef>
                <a:spcPts val="100"/>
              </a:spcBef>
            </a:pPr>
            <a:r>
              <a:rPr sz="1200" b="1" spc="-15" dirty="0">
                <a:solidFill>
                  <a:srgbClr val="252525"/>
                </a:solidFill>
                <a:latin typeface="Segoe UI"/>
                <a:cs typeface="Segoe UI"/>
              </a:rPr>
              <a:t>Tradicional</a:t>
            </a:r>
            <a:endParaRPr sz="1200">
              <a:latin typeface="Segoe UI"/>
              <a:cs typeface="Segoe UI"/>
            </a:endParaRPr>
          </a:p>
        </p:txBody>
      </p:sp>
      <p:sp>
        <p:nvSpPr>
          <p:cNvPr id="7" name="object 7"/>
          <p:cNvSpPr/>
          <p:nvPr/>
        </p:nvSpPr>
        <p:spPr>
          <a:xfrm>
            <a:off x="3599179" y="1567180"/>
            <a:ext cx="1148080" cy="454659"/>
          </a:xfrm>
          <a:custGeom>
            <a:avLst/>
            <a:gdLst/>
            <a:ahLst/>
            <a:cxnLst/>
            <a:rect l="l" t="t" r="r" b="b"/>
            <a:pathLst>
              <a:path w="1148079" h="454660">
                <a:moveTo>
                  <a:pt x="1148079" y="0"/>
                </a:moveTo>
                <a:lnTo>
                  <a:pt x="0" y="0"/>
                </a:lnTo>
                <a:lnTo>
                  <a:pt x="0" y="454660"/>
                </a:lnTo>
                <a:lnTo>
                  <a:pt x="1148079" y="454660"/>
                </a:lnTo>
                <a:lnTo>
                  <a:pt x="1148079" y="0"/>
                </a:lnTo>
                <a:close/>
              </a:path>
            </a:pathLst>
          </a:custGeom>
          <a:solidFill>
            <a:srgbClr val="939393"/>
          </a:solidFill>
        </p:spPr>
        <p:txBody>
          <a:bodyPr wrap="square" lIns="0" tIns="0" rIns="0" bIns="0" rtlCol="0"/>
          <a:lstStyle/>
          <a:p>
            <a:endParaRPr/>
          </a:p>
        </p:txBody>
      </p:sp>
      <p:sp>
        <p:nvSpPr>
          <p:cNvPr id="8" name="object 8"/>
          <p:cNvSpPr txBox="1"/>
          <p:nvPr/>
        </p:nvSpPr>
        <p:spPr>
          <a:xfrm>
            <a:off x="3725926" y="1689353"/>
            <a:ext cx="892810" cy="202565"/>
          </a:xfrm>
          <a:prstGeom prst="rect">
            <a:avLst/>
          </a:prstGeom>
        </p:spPr>
        <p:txBody>
          <a:bodyPr vert="horz" wrap="square" lIns="0" tIns="13970" rIns="0" bIns="0" rtlCol="0">
            <a:spAutoFit/>
          </a:bodyPr>
          <a:lstStyle/>
          <a:p>
            <a:pPr marL="12700">
              <a:lnSpc>
                <a:spcPct val="100000"/>
              </a:lnSpc>
              <a:spcBef>
                <a:spcPts val="110"/>
              </a:spcBef>
            </a:pPr>
            <a:r>
              <a:rPr sz="1150" b="1" dirty="0">
                <a:solidFill>
                  <a:srgbClr val="252525"/>
                </a:solidFill>
                <a:latin typeface="Segoe UI"/>
                <a:cs typeface="Segoe UI"/>
              </a:rPr>
              <a:t>Responsable</a:t>
            </a:r>
            <a:endParaRPr sz="1150">
              <a:latin typeface="Segoe UI"/>
              <a:cs typeface="Segoe UI"/>
            </a:endParaRPr>
          </a:p>
        </p:txBody>
      </p:sp>
      <p:sp>
        <p:nvSpPr>
          <p:cNvPr id="9" name="object 9"/>
          <p:cNvSpPr/>
          <p:nvPr/>
        </p:nvSpPr>
        <p:spPr>
          <a:xfrm>
            <a:off x="4818379" y="1567180"/>
            <a:ext cx="1031240" cy="454659"/>
          </a:xfrm>
          <a:custGeom>
            <a:avLst/>
            <a:gdLst/>
            <a:ahLst/>
            <a:cxnLst/>
            <a:rect l="l" t="t" r="r" b="b"/>
            <a:pathLst>
              <a:path w="1031239" h="454660">
                <a:moveTo>
                  <a:pt x="1031239" y="0"/>
                </a:moveTo>
                <a:lnTo>
                  <a:pt x="0" y="0"/>
                </a:lnTo>
                <a:lnTo>
                  <a:pt x="0" y="454660"/>
                </a:lnTo>
                <a:lnTo>
                  <a:pt x="1031239" y="454660"/>
                </a:lnTo>
                <a:lnTo>
                  <a:pt x="1031239" y="0"/>
                </a:lnTo>
                <a:close/>
              </a:path>
            </a:pathLst>
          </a:custGeom>
          <a:solidFill>
            <a:srgbClr val="939393"/>
          </a:solidFill>
        </p:spPr>
        <p:txBody>
          <a:bodyPr wrap="square" lIns="0" tIns="0" rIns="0" bIns="0" rtlCol="0"/>
          <a:lstStyle/>
          <a:p>
            <a:endParaRPr/>
          </a:p>
        </p:txBody>
      </p:sp>
      <p:sp>
        <p:nvSpPr>
          <p:cNvPr id="10" name="object 10"/>
          <p:cNvSpPr txBox="1"/>
          <p:nvPr/>
        </p:nvSpPr>
        <p:spPr>
          <a:xfrm>
            <a:off x="4953380" y="1685671"/>
            <a:ext cx="765810"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252525"/>
                </a:solidFill>
                <a:latin typeface="Segoe UI"/>
                <a:cs typeface="Segoe UI"/>
              </a:rPr>
              <a:t>So</a:t>
            </a:r>
            <a:r>
              <a:rPr sz="1200" b="1" spc="-10" dirty="0">
                <a:solidFill>
                  <a:srgbClr val="252525"/>
                </a:solidFill>
                <a:latin typeface="Segoe UI"/>
                <a:cs typeface="Segoe UI"/>
              </a:rPr>
              <a:t>sten</a:t>
            </a:r>
            <a:r>
              <a:rPr sz="1200" b="1" spc="-5" dirty="0">
                <a:solidFill>
                  <a:srgbClr val="252525"/>
                </a:solidFill>
                <a:latin typeface="Segoe UI"/>
                <a:cs typeface="Segoe UI"/>
              </a:rPr>
              <a:t>ible</a:t>
            </a:r>
            <a:endParaRPr sz="1200">
              <a:latin typeface="Segoe UI"/>
              <a:cs typeface="Segoe UI"/>
            </a:endParaRPr>
          </a:p>
        </p:txBody>
      </p:sp>
      <p:sp>
        <p:nvSpPr>
          <p:cNvPr id="11" name="object 11"/>
          <p:cNvSpPr/>
          <p:nvPr/>
        </p:nvSpPr>
        <p:spPr>
          <a:xfrm>
            <a:off x="5910579" y="1567180"/>
            <a:ext cx="3469640" cy="454659"/>
          </a:xfrm>
          <a:custGeom>
            <a:avLst/>
            <a:gdLst/>
            <a:ahLst/>
            <a:cxnLst/>
            <a:rect l="l" t="t" r="r" b="b"/>
            <a:pathLst>
              <a:path w="3469640" h="454660">
                <a:moveTo>
                  <a:pt x="3469639" y="0"/>
                </a:moveTo>
                <a:lnTo>
                  <a:pt x="0" y="0"/>
                </a:lnTo>
                <a:lnTo>
                  <a:pt x="0" y="454660"/>
                </a:lnTo>
                <a:lnTo>
                  <a:pt x="3469639" y="454660"/>
                </a:lnTo>
                <a:lnTo>
                  <a:pt x="3469639" y="0"/>
                </a:lnTo>
                <a:close/>
              </a:path>
            </a:pathLst>
          </a:custGeom>
          <a:solidFill>
            <a:srgbClr val="939393"/>
          </a:solidFill>
        </p:spPr>
        <p:txBody>
          <a:bodyPr wrap="square" lIns="0" tIns="0" rIns="0" bIns="0" rtlCol="0"/>
          <a:lstStyle/>
          <a:p>
            <a:endParaRPr/>
          </a:p>
        </p:txBody>
      </p:sp>
      <p:sp>
        <p:nvSpPr>
          <p:cNvPr id="12" name="object 12"/>
          <p:cNvSpPr txBox="1"/>
          <p:nvPr/>
        </p:nvSpPr>
        <p:spPr>
          <a:xfrm>
            <a:off x="7339076" y="1685671"/>
            <a:ext cx="611505"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252525"/>
                </a:solidFill>
                <a:latin typeface="Segoe UI"/>
                <a:cs typeface="Segoe UI"/>
              </a:rPr>
              <a:t>Impacto</a:t>
            </a:r>
            <a:endParaRPr sz="1200">
              <a:latin typeface="Segoe UI"/>
              <a:cs typeface="Segoe UI"/>
            </a:endParaRPr>
          </a:p>
        </p:txBody>
      </p:sp>
      <p:sp>
        <p:nvSpPr>
          <p:cNvPr id="13" name="object 13"/>
          <p:cNvSpPr/>
          <p:nvPr/>
        </p:nvSpPr>
        <p:spPr>
          <a:xfrm>
            <a:off x="9458959" y="1567180"/>
            <a:ext cx="1734820" cy="454659"/>
          </a:xfrm>
          <a:custGeom>
            <a:avLst/>
            <a:gdLst/>
            <a:ahLst/>
            <a:cxnLst/>
            <a:rect l="l" t="t" r="r" b="b"/>
            <a:pathLst>
              <a:path w="1734820" h="454660">
                <a:moveTo>
                  <a:pt x="1734820" y="0"/>
                </a:moveTo>
                <a:lnTo>
                  <a:pt x="0" y="0"/>
                </a:lnTo>
                <a:lnTo>
                  <a:pt x="0" y="454660"/>
                </a:lnTo>
                <a:lnTo>
                  <a:pt x="1734820" y="454660"/>
                </a:lnTo>
                <a:lnTo>
                  <a:pt x="1734820" y="0"/>
                </a:lnTo>
                <a:close/>
              </a:path>
            </a:pathLst>
          </a:custGeom>
          <a:solidFill>
            <a:srgbClr val="DCDCDB"/>
          </a:solidFill>
        </p:spPr>
        <p:txBody>
          <a:bodyPr wrap="square" lIns="0" tIns="0" rIns="0" bIns="0" rtlCol="0"/>
          <a:lstStyle/>
          <a:p>
            <a:endParaRPr/>
          </a:p>
        </p:txBody>
      </p:sp>
      <p:sp>
        <p:nvSpPr>
          <p:cNvPr id="14" name="object 14"/>
          <p:cNvSpPr txBox="1"/>
          <p:nvPr/>
        </p:nvSpPr>
        <p:spPr>
          <a:xfrm>
            <a:off x="9930765" y="1685671"/>
            <a:ext cx="796290"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252525"/>
                </a:solidFill>
                <a:latin typeface="Segoe UI"/>
                <a:cs typeface="Segoe UI"/>
              </a:rPr>
              <a:t>Fil</a:t>
            </a:r>
            <a:r>
              <a:rPr sz="1200" b="1" spc="-10" dirty="0">
                <a:solidFill>
                  <a:srgbClr val="252525"/>
                </a:solidFill>
                <a:latin typeface="Segoe UI"/>
                <a:cs typeface="Segoe UI"/>
              </a:rPr>
              <a:t>ant</a:t>
            </a:r>
            <a:r>
              <a:rPr sz="1200" b="1" dirty="0">
                <a:solidFill>
                  <a:srgbClr val="252525"/>
                </a:solidFill>
                <a:latin typeface="Segoe UI"/>
                <a:cs typeface="Segoe UI"/>
              </a:rPr>
              <a:t>r</a:t>
            </a:r>
            <a:r>
              <a:rPr sz="1200" b="1" spc="5" dirty="0">
                <a:solidFill>
                  <a:srgbClr val="252525"/>
                </a:solidFill>
                <a:latin typeface="Segoe UI"/>
                <a:cs typeface="Segoe UI"/>
              </a:rPr>
              <a:t>o</a:t>
            </a:r>
            <a:r>
              <a:rPr sz="1200" b="1" spc="-5" dirty="0">
                <a:solidFill>
                  <a:srgbClr val="252525"/>
                </a:solidFill>
                <a:latin typeface="Segoe UI"/>
                <a:cs typeface="Segoe UI"/>
              </a:rPr>
              <a:t>pía</a:t>
            </a:r>
            <a:endParaRPr sz="1200">
              <a:latin typeface="Segoe UI"/>
              <a:cs typeface="Segoe UI"/>
            </a:endParaRPr>
          </a:p>
        </p:txBody>
      </p:sp>
      <p:sp>
        <p:nvSpPr>
          <p:cNvPr id="15" name="object 15"/>
          <p:cNvSpPr txBox="1"/>
          <p:nvPr/>
        </p:nvSpPr>
        <p:spPr>
          <a:xfrm>
            <a:off x="1094739" y="1567180"/>
            <a:ext cx="1158240" cy="454659"/>
          </a:xfrm>
          <a:prstGeom prst="rect">
            <a:avLst/>
          </a:prstGeom>
          <a:solidFill>
            <a:srgbClr val="DCDCDB"/>
          </a:solidFill>
        </p:spPr>
        <p:txBody>
          <a:bodyPr vert="horz" wrap="square" lIns="0" tIns="39370" rIns="0" bIns="0" rtlCol="0">
            <a:spAutoFit/>
          </a:bodyPr>
          <a:lstStyle/>
          <a:p>
            <a:pPr marL="250190" marR="241935" indent="33020">
              <a:lnSpc>
                <a:spcPct val="100000"/>
              </a:lnSpc>
              <a:spcBef>
                <a:spcPts val="310"/>
              </a:spcBef>
            </a:pPr>
            <a:r>
              <a:rPr sz="1200" b="1" spc="-5" dirty="0">
                <a:solidFill>
                  <a:srgbClr val="252525"/>
                </a:solidFill>
                <a:latin typeface="Segoe UI"/>
                <a:cs typeface="Segoe UI"/>
              </a:rPr>
              <a:t>Enfoque  </a:t>
            </a:r>
            <a:r>
              <a:rPr sz="1200" b="1" dirty="0">
                <a:solidFill>
                  <a:srgbClr val="252525"/>
                </a:solidFill>
                <a:latin typeface="Segoe UI"/>
                <a:cs typeface="Segoe UI"/>
              </a:rPr>
              <a:t>I</a:t>
            </a:r>
            <a:r>
              <a:rPr sz="1200" b="1" spc="-10" dirty="0">
                <a:solidFill>
                  <a:srgbClr val="252525"/>
                </a:solidFill>
                <a:latin typeface="Segoe UI"/>
                <a:cs typeface="Segoe UI"/>
              </a:rPr>
              <a:t>n</a:t>
            </a:r>
            <a:r>
              <a:rPr sz="1200" b="1" spc="-15" dirty="0">
                <a:solidFill>
                  <a:srgbClr val="252525"/>
                </a:solidFill>
                <a:latin typeface="Segoe UI"/>
                <a:cs typeface="Segoe UI"/>
              </a:rPr>
              <a:t>v</a:t>
            </a:r>
            <a:r>
              <a:rPr sz="1200" b="1" spc="-10" dirty="0">
                <a:solidFill>
                  <a:srgbClr val="252525"/>
                </a:solidFill>
                <a:latin typeface="Segoe UI"/>
                <a:cs typeface="Segoe UI"/>
              </a:rPr>
              <a:t>e</a:t>
            </a:r>
            <a:r>
              <a:rPr sz="1200" b="1" dirty="0">
                <a:solidFill>
                  <a:srgbClr val="252525"/>
                </a:solidFill>
                <a:latin typeface="Segoe UI"/>
                <a:cs typeface="Segoe UI"/>
              </a:rPr>
              <a:t>r</a:t>
            </a:r>
            <a:r>
              <a:rPr sz="1200" b="1" spc="-10" dirty="0">
                <a:solidFill>
                  <a:srgbClr val="252525"/>
                </a:solidFill>
                <a:latin typeface="Segoe UI"/>
                <a:cs typeface="Segoe UI"/>
              </a:rPr>
              <a:t>s</a:t>
            </a:r>
            <a:r>
              <a:rPr sz="1200" b="1" spc="-5" dirty="0">
                <a:solidFill>
                  <a:srgbClr val="252525"/>
                </a:solidFill>
                <a:latin typeface="Segoe UI"/>
                <a:cs typeface="Segoe UI"/>
              </a:rPr>
              <a:t>i</a:t>
            </a:r>
            <a:r>
              <a:rPr sz="1200" b="1" dirty="0">
                <a:solidFill>
                  <a:srgbClr val="252525"/>
                </a:solidFill>
                <a:latin typeface="Segoe UI"/>
                <a:cs typeface="Segoe UI"/>
              </a:rPr>
              <a:t>ón</a:t>
            </a:r>
            <a:endParaRPr sz="1200">
              <a:latin typeface="Segoe UI"/>
              <a:cs typeface="Segoe UI"/>
            </a:endParaRPr>
          </a:p>
        </p:txBody>
      </p:sp>
      <p:sp>
        <p:nvSpPr>
          <p:cNvPr id="16" name="object 16"/>
          <p:cNvSpPr txBox="1"/>
          <p:nvPr/>
        </p:nvSpPr>
        <p:spPr>
          <a:xfrm>
            <a:off x="1094739" y="2209800"/>
            <a:ext cx="1158240" cy="457200"/>
          </a:xfrm>
          <a:prstGeom prst="rect">
            <a:avLst/>
          </a:prstGeom>
          <a:solidFill>
            <a:srgbClr val="DCDCDB"/>
          </a:solidFill>
        </p:spPr>
        <p:txBody>
          <a:bodyPr vert="horz" wrap="square" lIns="0" tIns="41275" rIns="0" bIns="0" rtlCol="0">
            <a:spAutoFit/>
          </a:bodyPr>
          <a:lstStyle/>
          <a:p>
            <a:pPr marL="175895" marR="167640" indent="63500">
              <a:lnSpc>
                <a:spcPct val="100000"/>
              </a:lnSpc>
              <a:spcBef>
                <a:spcPts val="325"/>
              </a:spcBef>
            </a:pPr>
            <a:r>
              <a:rPr sz="1200" b="1" spc="-10" dirty="0">
                <a:solidFill>
                  <a:srgbClr val="252525"/>
                </a:solidFill>
                <a:latin typeface="Segoe UI"/>
                <a:cs typeface="Segoe UI"/>
              </a:rPr>
              <a:t>Objetivos  </a:t>
            </a:r>
            <a:r>
              <a:rPr sz="1200" b="1" spc="-5" dirty="0">
                <a:solidFill>
                  <a:srgbClr val="252525"/>
                </a:solidFill>
                <a:latin typeface="Segoe UI"/>
                <a:cs typeface="Segoe UI"/>
              </a:rPr>
              <a:t>Fi</a:t>
            </a:r>
            <a:r>
              <a:rPr sz="1200" b="1" spc="-10" dirty="0">
                <a:solidFill>
                  <a:srgbClr val="252525"/>
                </a:solidFill>
                <a:latin typeface="Segoe UI"/>
                <a:cs typeface="Segoe UI"/>
              </a:rPr>
              <a:t>nan</a:t>
            </a:r>
            <a:r>
              <a:rPr sz="1200" b="1" dirty="0">
                <a:solidFill>
                  <a:srgbClr val="252525"/>
                </a:solidFill>
                <a:latin typeface="Segoe UI"/>
                <a:cs typeface="Segoe UI"/>
              </a:rPr>
              <a:t>c</a:t>
            </a:r>
            <a:r>
              <a:rPr sz="1200" b="1" spc="-5" dirty="0">
                <a:solidFill>
                  <a:srgbClr val="252525"/>
                </a:solidFill>
                <a:latin typeface="Segoe UI"/>
                <a:cs typeface="Segoe UI"/>
              </a:rPr>
              <a:t>i</a:t>
            </a:r>
            <a:r>
              <a:rPr sz="1200" b="1" spc="-10" dirty="0">
                <a:solidFill>
                  <a:srgbClr val="252525"/>
                </a:solidFill>
                <a:latin typeface="Segoe UI"/>
                <a:cs typeface="Segoe UI"/>
              </a:rPr>
              <a:t>e</a:t>
            </a:r>
            <a:r>
              <a:rPr sz="1200" b="1" dirty="0">
                <a:solidFill>
                  <a:srgbClr val="252525"/>
                </a:solidFill>
                <a:latin typeface="Segoe UI"/>
                <a:cs typeface="Segoe UI"/>
              </a:rPr>
              <a:t>r</a:t>
            </a:r>
            <a:r>
              <a:rPr sz="1200" b="1" spc="5" dirty="0">
                <a:solidFill>
                  <a:srgbClr val="252525"/>
                </a:solidFill>
                <a:latin typeface="Segoe UI"/>
                <a:cs typeface="Segoe UI"/>
              </a:rPr>
              <a:t>o</a:t>
            </a:r>
            <a:r>
              <a:rPr sz="1200" b="1" dirty="0">
                <a:solidFill>
                  <a:srgbClr val="252525"/>
                </a:solidFill>
                <a:latin typeface="Segoe UI"/>
                <a:cs typeface="Segoe UI"/>
              </a:rPr>
              <a:t>s</a:t>
            </a:r>
            <a:endParaRPr sz="1200">
              <a:latin typeface="Segoe UI"/>
              <a:cs typeface="Segoe UI"/>
            </a:endParaRPr>
          </a:p>
        </p:txBody>
      </p:sp>
      <p:sp>
        <p:nvSpPr>
          <p:cNvPr id="17" name="object 17"/>
          <p:cNvSpPr txBox="1"/>
          <p:nvPr/>
        </p:nvSpPr>
        <p:spPr>
          <a:xfrm>
            <a:off x="2339339" y="2225039"/>
            <a:ext cx="4505960" cy="414020"/>
          </a:xfrm>
          <a:prstGeom prst="rect">
            <a:avLst/>
          </a:prstGeom>
          <a:solidFill>
            <a:srgbClr val="F39200"/>
          </a:solidFill>
        </p:spPr>
        <p:txBody>
          <a:bodyPr vert="horz" wrap="square" lIns="0" tIns="81280" rIns="0" bIns="0" rtlCol="0">
            <a:spAutoFit/>
          </a:bodyPr>
          <a:lstStyle/>
          <a:p>
            <a:pPr marL="117475">
              <a:lnSpc>
                <a:spcPct val="100000"/>
              </a:lnSpc>
              <a:spcBef>
                <a:spcPts val="640"/>
              </a:spcBef>
            </a:pPr>
            <a:r>
              <a:rPr sz="1200" b="1" spc="-10" dirty="0">
                <a:solidFill>
                  <a:srgbClr val="FFFFFF"/>
                </a:solidFill>
                <a:latin typeface="Segoe UI"/>
                <a:cs typeface="Segoe UI"/>
              </a:rPr>
              <a:t>Retornos </a:t>
            </a:r>
            <a:r>
              <a:rPr sz="1200" b="1" spc="-5" dirty="0">
                <a:solidFill>
                  <a:srgbClr val="FFFFFF"/>
                </a:solidFill>
                <a:latin typeface="Segoe UI"/>
                <a:cs typeface="Segoe UI"/>
              </a:rPr>
              <a:t>financieros</a:t>
            </a:r>
            <a:r>
              <a:rPr sz="1200" b="1" spc="15" dirty="0">
                <a:solidFill>
                  <a:srgbClr val="FFFFFF"/>
                </a:solidFill>
                <a:latin typeface="Segoe UI"/>
                <a:cs typeface="Segoe UI"/>
              </a:rPr>
              <a:t> </a:t>
            </a:r>
            <a:r>
              <a:rPr sz="1200" b="1" spc="-5" dirty="0">
                <a:solidFill>
                  <a:srgbClr val="FFFFFF"/>
                </a:solidFill>
                <a:latin typeface="Segoe UI"/>
                <a:cs typeface="Segoe UI"/>
              </a:rPr>
              <a:t>competitivos</a:t>
            </a:r>
            <a:endParaRPr sz="1200">
              <a:latin typeface="Segoe UI"/>
              <a:cs typeface="Segoe UI"/>
            </a:endParaRPr>
          </a:p>
        </p:txBody>
      </p:sp>
      <p:sp>
        <p:nvSpPr>
          <p:cNvPr id="18" name="object 18"/>
          <p:cNvSpPr txBox="1"/>
          <p:nvPr/>
        </p:nvSpPr>
        <p:spPr>
          <a:xfrm>
            <a:off x="1094739" y="2804160"/>
            <a:ext cx="1158240" cy="2788920"/>
          </a:xfrm>
          <a:prstGeom prst="rect">
            <a:avLst/>
          </a:prstGeom>
          <a:solidFill>
            <a:srgbClr val="DCDCDB"/>
          </a:solidFill>
        </p:spPr>
        <p:txBody>
          <a:bodyPr vert="horz" wrap="square" lIns="0" tIns="0" rIns="0" bIns="0" rtlCol="0">
            <a:spAutoFit/>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25"/>
              </a:spcBef>
            </a:pPr>
            <a:endParaRPr sz="1850">
              <a:latin typeface="Times New Roman"/>
              <a:cs typeface="Times New Roman"/>
            </a:endParaRPr>
          </a:p>
          <a:p>
            <a:pPr marL="285115" marR="122555" indent="-154940">
              <a:lnSpc>
                <a:spcPct val="100000"/>
              </a:lnSpc>
            </a:pPr>
            <a:r>
              <a:rPr sz="1200" b="1" spc="-10" dirty="0">
                <a:solidFill>
                  <a:srgbClr val="252525"/>
                </a:solidFill>
                <a:latin typeface="Segoe UI"/>
                <a:cs typeface="Segoe UI"/>
              </a:rPr>
              <a:t>Objetivos</a:t>
            </a:r>
            <a:r>
              <a:rPr sz="1200" b="1" spc="-45" dirty="0">
                <a:solidFill>
                  <a:srgbClr val="252525"/>
                </a:solidFill>
                <a:latin typeface="Segoe UI"/>
                <a:cs typeface="Segoe UI"/>
              </a:rPr>
              <a:t> </a:t>
            </a:r>
            <a:r>
              <a:rPr sz="1200" b="1" spc="-5" dirty="0">
                <a:solidFill>
                  <a:srgbClr val="252525"/>
                </a:solidFill>
                <a:latin typeface="Segoe UI"/>
                <a:cs typeface="Segoe UI"/>
              </a:rPr>
              <a:t>de  </a:t>
            </a:r>
            <a:r>
              <a:rPr sz="1200" b="1" spc="-10" dirty="0">
                <a:solidFill>
                  <a:srgbClr val="252525"/>
                </a:solidFill>
                <a:latin typeface="Segoe UI"/>
                <a:cs typeface="Segoe UI"/>
              </a:rPr>
              <a:t>Impacto</a:t>
            </a:r>
            <a:endParaRPr sz="1200">
              <a:latin typeface="Segoe UI"/>
              <a:cs typeface="Segoe UI"/>
            </a:endParaRPr>
          </a:p>
        </p:txBody>
      </p:sp>
      <p:sp>
        <p:nvSpPr>
          <p:cNvPr id="19" name="object 19"/>
          <p:cNvSpPr txBox="1"/>
          <p:nvPr/>
        </p:nvSpPr>
        <p:spPr>
          <a:xfrm>
            <a:off x="3599179" y="2804160"/>
            <a:ext cx="7594600" cy="414020"/>
          </a:xfrm>
          <a:prstGeom prst="rect">
            <a:avLst/>
          </a:prstGeom>
          <a:solidFill>
            <a:srgbClr val="695CBB"/>
          </a:solidFill>
        </p:spPr>
        <p:txBody>
          <a:bodyPr vert="horz" wrap="square" lIns="0" tIns="111760" rIns="0" bIns="0" rtlCol="0">
            <a:spAutoFit/>
          </a:bodyPr>
          <a:lstStyle/>
          <a:p>
            <a:pPr marL="235585">
              <a:lnSpc>
                <a:spcPct val="100000"/>
              </a:lnSpc>
              <a:spcBef>
                <a:spcPts val="880"/>
              </a:spcBef>
            </a:pPr>
            <a:r>
              <a:rPr sz="1200" b="1" spc="-10" dirty="0">
                <a:solidFill>
                  <a:srgbClr val="FFFFFF"/>
                </a:solidFill>
                <a:latin typeface="Segoe UI"/>
                <a:cs typeface="Segoe UI"/>
              </a:rPr>
              <a:t>Mitigan </a:t>
            </a:r>
            <a:r>
              <a:rPr sz="1200" b="1" spc="-5" dirty="0">
                <a:solidFill>
                  <a:srgbClr val="FFFFFF"/>
                </a:solidFill>
                <a:latin typeface="Segoe UI"/>
                <a:cs typeface="Segoe UI"/>
              </a:rPr>
              <a:t>riesgos </a:t>
            </a:r>
            <a:r>
              <a:rPr sz="1200" b="1" dirty="0">
                <a:solidFill>
                  <a:srgbClr val="FFFFFF"/>
                </a:solidFill>
                <a:latin typeface="Segoe UI"/>
                <a:cs typeface="Segoe UI"/>
              </a:rPr>
              <a:t>ASG </a:t>
            </a:r>
            <a:r>
              <a:rPr sz="1200" b="1" spc="-10" dirty="0">
                <a:solidFill>
                  <a:srgbClr val="FFFFFF"/>
                </a:solidFill>
                <a:latin typeface="Segoe UI"/>
                <a:cs typeface="Segoe UI"/>
              </a:rPr>
              <a:t>(ambientales, </a:t>
            </a:r>
            <a:r>
              <a:rPr sz="1200" b="1" spc="-5" dirty="0">
                <a:solidFill>
                  <a:srgbClr val="FFFFFF"/>
                </a:solidFill>
                <a:latin typeface="Segoe UI"/>
                <a:cs typeface="Segoe UI"/>
              </a:rPr>
              <a:t>sociales </a:t>
            </a:r>
            <a:r>
              <a:rPr sz="1200" b="1" dirty="0">
                <a:solidFill>
                  <a:srgbClr val="FFFFFF"/>
                </a:solidFill>
                <a:latin typeface="Segoe UI"/>
                <a:cs typeface="Segoe UI"/>
              </a:rPr>
              <a:t>y </a:t>
            </a:r>
            <a:r>
              <a:rPr sz="1200" b="1" spc="-5" dirty="0">
                <a:solidFill>
                  <a:srgbClr val="FFFFFF"/>
                </a:solidFill>
                <a:latin typeface="Segoe UI"/>
                <a:cs typeface="Segoe UI"/>
              </a:rPr>
              <a:t>de</a:t>
            </a:r>
            <a:r>
              <a:rPr sz="1200" b="1" spc="45" dirty="0">
                <a:solidFill>
                  <a:srgbClr val="FFFFFF"/>
                </a:solidFill>
                <a:latin typeface="Segoe UI"/>
                <a:cs typeface="Segoe UI"/>
              </a:rPr>
              <a:t> </a:t>
            </a:r>
            <a:r>
              <a:rPr sz="1200" b="1" spc="-5" dirty="0">
                <a:solidFill>
                  <a:srgbClr val="FFFFFF"/>
                </a:solidFill>
                <a:latin typeface="Segoe UI"/>
                <a:cs typeface="Segoe UI"/>
              </a:rPr>
              <a:t>gobernanza)</a:t>
            </a:r>
            <a:endParaRPr sz="1200">
              <a:latin typeface="Segoe UI"/>
              <a:cs typeface="Segoe UI"/>
            </a:endParaRPr>
          </a:p>
        </p:txBody>
      </p:sp>
      <p:sp>
        <p:nvSpPr>
          <p:cNvPr id="20" name="object 20"/>
          <p:cNvSpPr txBox="1"/>
          <p:nvPr/>
        </p:nvSpPr>
        <p:spPr>
          <a:xfrm>
            <a:off x="4818379" y="3309620"/>
            <a:ext cx="6375400" cy="416559"/>
          </a:xfrm>
          <a:prstGeom prst="rect">
            <a:avLst/>
          </a:prstGeom>
          <a:solidFill>
            <a:srgbClr val="00A194"/>
          </a:solidFill>
        </p:spPr>
        <p:txBody>
          <a:bodyPr vert="horz" wrap="square" lIns="0" tIns="113030" rIns="0" bIns="0" rtlCol="0">
            <a:spAutoFit/>
          </a:bodyPr>
          <a:lstStyle/>
          <a:p>
            <a:pPr marL="238125">
              <a:lnSpc>
                <a:spcPct val="100000"/>
              </a:lnSpc>
              <a:spcBef>
                <a:spcPts val="890"/>
              </a:spcBef>
            </a:pPr>
            <a:r>
              <a:rPr sz="1200" b="1" spc="-10" dirty="0">
                <a:solidFill>
                  <a:srgbClr val="FFFFFF"/>
                </a:solidFill>
                <a:latin typeface="Segoe UI"/>
                <a:cs typeface="Segoe UI"/>
              </a:rPr>
              <a:t>Buscan </a:t>
            </a:r>
            <a:r>
              <a:rPr sz="1200" b="1" spc="-5" dirty="0">
                <a:solidFill>
                  <a:srgbClr val="FFFFFF"/>
                </a:solidFill>
                <a:latin typeface="Segoe UI"/>
                <a:cs typeface="Segoe UI"/>
              </a:rPr>
              <a:t>oportunidades</a:t>
            </a:r>
            <a:r>
              <a:rPr sz="1200" b="1" spc="20" dirty="0">
                <a:solidFill>
                  <a:srgbClr val="FFFFFF"/>
                </a:solidFill>
                <a:latin typeface="Segoe UI"/>
                <a:cs typeface="Segoe UI"/>
              </a:rPr>
              <a:t> </a:t>
            </a:r>
            <a:r>
              <a:rPr sz="1200" b="1" dirty="0">
                <a:solidFill>
                  <a:srgbClr val="FFFFFF"/>
                </a:solidFill>
                <a:latin typeface="Segoe UI"/>
                <a:cs typeface="Segoe UI"/>
              </a:rPr>
              <a:t>ASG</a:t>
            </a:r>
            <a:endParaRPr sz="1200">
              <a:latin typeface="Segoe UI"/>
              <a:cs typeface="Segoe UI"/>
            </a:endParaRPr>
          </a:p>
        </p:txBody>
      </p:sp>
      <p:sp>
        <p:nvSpPr>
          <p:cNvPr id="21" name="object 21"/>
          <p:cNvSpPr txBox="1"/>
          <p:nvPr/>
        </p:nvSpPr>
        <p:spPr>
          <a:xfrm>
            <a:off x="5910579" y="3825240"/>
            <a:ext cx="3469640" cy="416559"/>
          </a:xfrm>
          <a:prstGeom prst="rect">
            <a:avLst/>
          </a:prstGeom>
          <a:solidFill>
            <a:srgbClr val="64759B"/>
          </a:solidFill>
        </p:spPr>
        <p:txBody>
          <a:bodyPr vert="horz" wrap="square" lIns="0" tIns="21590" rIns="0" bIns="0" rtlCol="0">
            <a:spAutoFit/>
          </a:bodyPr>
          <a:lstStyle/>
          <a:p>
            <a:pPr marL="236854" marR="725805">
              <a:lnSpc>
                <a:spcPct val="100000"/>
              </a:lnSpc>
              <a:spcBef>
                <a:spcPts val="170"/>
              </a:spcBef>
            </a:pPr>
            <a:r>
              <a:rPr sz="1200" b="1" dirty="0">
                <a:solidFill>
                  <a:srgbClr val="FFFFFF"/>
                </a:solidFill>
                <a:latin typeface="Segoe UI"/>
                <a:cs typeface="Segoe UI"/>
              </a:rPr>
              <a:t>Foco </a:t>
            </a:r>
            <a:r>
              <a:rPr sz="1200" b="1" spc="-5" dirty="0">
                <a:solidFill>
                  <a:srgbClr val="FFFFFF"/>
                </a:solidFill>
                <a:latin typeface="Segoe UI"/>
                <a:cs typeface="Segoe UI"/>
              </a:rPr>
              <a:t>en soluciones de </a:t>
            </a:r>
            <a:r>
              <a:rPr sz="1200" b="1" spc="-10" dirty="0">
                <a:solidFill>
                  <a:srgbClr val="FFFFFF"/>
                </a:solidFill>
                <a:latin typeface="Segoe UI"/>
                <a:cs typeface="Segoe UI"/>
              </a:rPr>
              <a:t>alto impacto  </a:t>
            </a:r>
            <a:r>
              <a:rPr sz="1200" b="1" spc="-5" dirty="0">
                <a:solidFill>
                  <a:srgbClr val="FFFFFF"/>
                </a:solidFill>
                <a:latin typeface="Segoe UI"/>
                <a:cs typeface="Segoe UI"/>
              </a:rPr>
              <a:t>medibles</a:t>
            </a:r>
            <a:endParaRPr sz="1200">
              <a:latin typeface="Segoe UI"/>
              <a:cs typeface="Segoe UI"/>
            </a:endParaRPr>
          </a:p>
        </p:txBody>
      </p:sp>
      <p:sp>
        <p:nvSpPr>
          <p:cNvPr id="22" name="object 22"/>
          <p:cNvSpPr/>
          <p:nvPr/>
        </p:nvSpPr>
        <p:spPr>
          <a:xfrm>
            <a:off x="3605529" y="1182369"/>
            <a:ext cx="1812289" cy="285115"/>
          </a:xfrm>
          <a:custGeom>
            <a:avLst/>
            <a:gdLst/>
            <a:ahLst/>
            <a:cxnLst/>
            <a:rect l="l" t="t" r="r" b="b"/>
            <a:pathLst>
              <a:path w="1812289" h="285115">
                <a:moveTo>
                  <a:pt x="0" y="0"/>
                </a:moveTo>
                <a:lnTo>
                  <a:pt x="1812290" y="0"/>
                </a:lnTo>
              </a:path>
              <a:path w="1812289" h="285115">
                <a:moveTo>
                  <a:pt x="15240" y="0"/>
                </a:moveTo>
                <a:lnTo>
                  <a:pt x="15240" y="285114"/>
                </a:lnTo>
              </a:path>
            </a:pathLst>
          </a:custGeom>
          <a:ln w="28575">
            <a:solidFill>
              <a:srgbClr val="504F4E"/>
            </a:solidFill>
          </a:ln>
        </p:spPr>
        <p:txBody>
          <a:bodyPr wrap="square" lIns="0" tIns="0" rIns="0" bIns="0" rtlCol="0"/>
          <a:lstStyle/>
          <a:p>
            <a:endParaRPr/>
          </a:p>
        </p:txBody>
      </p:sp>
      <p:sp>
        <p:nvSpPr>
          <p:cNvPr id="23" name="object 23"/>
          <p:cNvSpPr/>
          <p:nvPr/>
        </p:nvSpPr>
        <p:spPr>
          <a:xfrm>
            <a:off x="7556500" y="1172210"/>
            <a:ext cx="1793239" cy="288925"/>
          </a:xfrm>
          <a:custGeom>
            <a:avLst/>
            <a:gdLst/>
            <a:ahLst/>
            <a:cxnLst/>
            <a:rect l="l" t="t" r="r" b="b"/>
            <a:pathLst>
              <a:path w="1793240" h="288925">
                <a:moveTo>
                  <a:pt x="0" y="10160"/>
                </a:moveTo>
                <a:lnTo>
                  <a:pt x="1793113" y="10160"/>
                </a:lnTo>
              </a:path>
              <a:path w="1793240" h="288925">
                <a:moveTo>
                  <a:pt x="1791970" y="0"/>
                </a:moveTo>
                <a:lnTo>
                  <a:pt x="1791970" y="288925"/>
                </a:lnTo>
              </a:path>
            </a:pathLst>
          </a:custGeom>
          <a:ln w="28575">
            <a:solidFill>
              <a:srgbClr val="504F4E"/>
            </a:solidFill>
          </a:ln>
        </p:spPr>
        <p:txBody>
          <a:bodyPr wrap="square" lIns="0" tIns="0" rIns="0" bIns="0" rtlCol="0"/>
          <a:lstStyle/>
          <a:p>
            <a:endParaRPr/>
          </a:p>
        </p:txBody>
      </p:sp>
      <p:sp>
        <p:nvSpPr>
          <p:cNvPr id="24" name="object 24"/>
          <p:cNvSpPr txBox="1"/>
          <p:nvPr/>
        </p:nvSpPr>
        <p:spPr>
          <a:xfrm>
            <a:off x="5829046" y="948690"/>
            <a:ext cx="1317625" cy="513080"/>
          </a:xfrm>
          <a:prstGeom prst="rect">
            <a:avLst/>
          </a:prstGeom>
        </p:spPr>
        <p:txBody>
          <a:bodyPr vert="horz" wrap="square" lIns="0" tIns="12700" rIns="0" bIns="0" rtlCol="0">
            <a:spAutoFit/>
          </a:bodyPr>
          <a:lstStyle/>
          <a:p>
            <a:pPr marL="12700" marR="5080" indent="139700">
              <a:lnSpc>
                <a:spcPct val="100000"/>
              </a:lnSpc>
              <a:spcBef>
                <a:spcPts val="100"/>
              </a:spcBef>
            </a:pPr>
            <a:r>
              <a:rPr sz="1600" b="1" spc="-5" dirty="0">
                <a:solidFill>
                  <a:srgbClr val="252525"/>
                </a:solidFill>
                <a:latin typeface="Segoe UI"/>
                <a:cs typeface="Segoe UI"/>
              </a:rPr>
              <a:t>FINANZAS  </a:t>
            </a:r>
            <a:r>
              <a:rPr sz="1600" b="1" dirty="0">
                <a:solidFill>
                  <a:srgbClr val="252525"/>
                </a:solidFill>
                <a:latin typeface="Segoe UI"/>
                <a:cs typeface="Segoe UI"/>
              </a:rPr>
              <a:t>S</a:t>
            </a:r>
            <a:r>
              <a:rPr sz="1600" b="1" spc="5" dirty="0">
                <a:solidFill>
                  <a:srgbClr val="252525"/>
                </a:solidFill>
                <a:latin typeface="Segoe UI"/>
                <a:cs typeface="Segoe UI"/>
              </a:rPr>
              <a:t>O</a:t>
            </a:r>
            <a:r>
              <a:rPr sz="1600" b="1" dirty="0">
                <a:solidFill>
                  <a:srgbClr val="252525"/>
                </a:solidFill>
                <a:latin typeface="Segoe UI"/>
                <a:cs typeface="Segoe UI"/>
              </a:rPr>
              <a:t>ST</a:t>
            </a:r>
            <a:r>
              <a:rPr sz="1600" b="1" spc="10" dirty="0">
                <a:solidFill>
                  <a:srgbClr val="252525"/>
                </a:solidFill>
                <a:latin typeface="Segoe UI"/>
                <a:cs typeface="Segoe UI"/>
              </a:rPr>
              <a:t>E</a:t>
            </a:r>
            <a:r>
              <a:rPr sz="1600" b="1" spc="-5" dirty="0">
                <a:solidFill>
                  <a:srgbClr val="252525"/>
                </a:solidFill>
                <a:latin typeface="Segoe UI"/>
                <a:cs typeface="Segoe UI"/>
              </a:rPr>
              <a:t>N</a:t>
            </a:r>
            <a:r>
              <a:rPr sz="1600" b="1" spc="-15" dirty="0">
                <a:solidFill>
                  <a:srgbClr val="252525"/>
                </a:solidFill>
                <a:latin typeface="Segoe UI"/>
                <a:cs typeface="Segoe UI"/>
              </a:rPr>
              <a:t>I</a:t>
            </a:r>
            <a:r>
              <a:rPr sz="1600" b="1" spc="-5" dirty="0">
                <a:solidFill>
                  <a:srgbClr val="252525"/>
                </a:solidFill>
                <a:latin typeface="Segoe UI"/>
                <a:cs typeface="Segoe UI"/>
              </a:rPr>
              <a:t>BL</a:t>
            </a:r>
            <a:r>
              <a:rPr sz="1600" b="1" spc="5" dirty="0">
                <a:solidFill>
                  <a:srgbClr val="252525"/>
                </a:solidFill>
                <a:latin typeface="Segoe UI"/>
                <a:cs typeface="Segoe UI"/>
              </a:rPr>
              <a:t>E</a:t>
            </a:r>
            <a:r>
              <a:rPr sz="1600" b="1" dirty="0">
                <a:solidFill>
                  <a:srgbClr val="252525"/>
                </a:solidFill>
                <a:latin typeface="Segoe UI"/>
                <a:cs typeface="Segoe UI"/>
              </a:rPr>
              <a:t>S</a:t>
            </a:r>
            <a:endParaRPr sz="1600">
              <a:latin typeface="Segoe UI"/>
              <a:cs typeface="Segoe UI"/>
            </a:endParaRPr>
          </a:p>
        </p:txBody>
      </p:sp>
      <p:sp>
        <p:nvSpPr>
          <p:cNvPr id="25" name="object 25"/>
          <p:cNvSpPr txBox="1"/>
          <p:nvPr/>
        </p:nvSpPr>
        <p:spPr>
          <a:xfrm>
            <a:off x="1094739" y="5687059"/>
            <a:ext cx="1158240" cy="690880"/>
          </a:xfrm>
          <a:prstGeom prst="rect">
            <a:avLst/>
          </a:prstGeom>
          <a:solidFill>
            <a:srgbClr val="DCDCDB"/>
          </a:solidFill>
        </p:spPr>
        <p:txBody>
          <a:bodyPr vert="horz" wrap="square" lIns="0" tIns="6350" rIns="0" bIns="0" rtlCol="0">
            <a:spAutoFit/>
          </a:bodyPr>
          <a:lstStyle/>
          <a:p>
            <a:pPr>
              <a:lnSpc>
                <a:spcPct val="100000"/>
              </a:lnSpc>
              <a:spcBef>
                <a:spcPts val="50"/>
              </a:spcBef>
            </a:pPr>
            <a:endParaRPr sz="1750">
              <a:latin typeface="Times New Roman"/>
              <a:cs typeface="Times New Roman"/>
            </a:endParaRPr>
          </a:p>
          <a:p>
            <a:pPr marL="142875">
              <a:lnSpc>
                <a:spcPct val="100000"/>
              </a:lnSpc>
            </a:pPr>
            <a:r>
              <a:rPr sz="1100" b="1" spc="-10" dirty="0">
                <a:solidFill>
                  <a:srgbClr val="252525"/>
                </a:solidFill>
                <a:latin typeface="Segoe UI"/>
                <a:cs typeface="Segoe UI"/>
              </a:rPr>
              <a:t>Instrumentos</a:t>
            </a:r>
            <a:endParaRPr sz="1100">
              <a:latin typeface="Segoe UI"/>
              <a:cs typeface="Segoe UI"/>
            </a:endParaRPr>
          </a:p>
        </p:txBody>
      </p:sp>
      <p:sp>
        <p:nvSpPr>
          <p:cNvPr id="26" name="object 26"/>
          <p:cNvSpPr/>
          <p:nvPr/>
        </p:nvSpPr>
        <p:spPr>
          <a:xfrm>
            <a:off x="9458959" y="5692140"/>
            <a:ext cx="1734820" cy="685800"/>
          </a:xfrm>
          <a:custGeom>
            <a:avLst/>
            <a:gdLst/>
            <a:ahLst/>
            <a:cxnLst/>
            <a:rect l="l" t="t" r="r" b="b"/>
            <a:pathLst>
              <a:path w="1734820" h="685800">
                <a:moveTo>
                  <a:pt x="1734820" y="0"/>
                </a:moveTo>
                <a:lnTo>
                  <a:pt x="0" y="0"/>
                </a:lnTo>
                <a:lnTo>
                  <a:pt x="0" y="685800"/>
                </a:lnTo>
                <a:lnTo>
                  <a:pt x="1734820" y="685800"/>
                </a:lnTo>
                <a:lnTo>
                  <a:pt x="1734820" y="0"/>
                </a:lnTo>
                <a:close/>
              </a:path>
            </a:pathLst>
          </a:custGeom>
          <a:solidFill>
            <a:srgbClr val="EEF3F7"/>
          </a:solidFill>
        </p:spPr>
        <p:txBody>
          <a:bodyPr wrap="square" lIns="0" tIns="0" rIns="0" bIns="0" rtlCol="0"/>
          <a:lstStyle/>
          <a:p>
            <a:endParaRPr/>
          </a:p>
        </p:txBody>
      </p:sp>
      <p:sp>
        <p:nvSpPr>
          <p:cNvPr id="27" name="object 27"/>
          <p:cNvSpPr txBox="1"/>
          <p:nvPr/>
        </p:nvSpPr>
        <p:spPr>
          <a:xfrm>
            <a:off x="9854565" y="5836602"/>
            <a:ext cx="948055" cy="391160"/>
          </a:xfrm>
          <a:prstGeom prst="rect">
            <a:avLst/>
          </a:prstGeom>
        </p:spPr>
        <p:txBody>
          <a:bodyPr vert="horz" wrap="square" lIns="0" tIns="12700" rIns="0" bIns="0" rtlCol="0">
            <a:spAutoFit/>
          </a:bodyPr>
          <a:lstStyle/>
          <a:p>
            <a:pPr marL="12700" marR="5080" indent="66040">
              <a:lnSpc>
                <a:spcPct val="100000"/>
              </a:lnSpc>
              <a:spcBef>
                <a:spcPts val="100"/>
              </a:spcBef>
            </a:pPr>
            <a:r>
              <a:rPr sz="1200" spc="-5" dirty="0">
                <a:solidFill>
                  <a:srgbClr val="252525"/>
                </a:solidFill>
                <a:latin typeface="Segoe UI"/>
                <a:cs typeface="Segoe UI"/>
              </a:rPr>
              <a:t>Donaciones  S</a:t>
            </a:r>
            <a:r>
              <a:rPr sz="1200" dirty="0">
                <a:solidFill>
                  <a:srgbClr val="252525"/>
                </a:solidFill>
                <a:latin typeface="Segoe UI"/>
                <a:cs typeface="Segoe UI"/>
              </a:rPr>
              <a:t>u</a:t>
            </a:r>
            <a:r>
              <a:rPr sz="1200" spc="-10" dirty="0">
                <a:solidFill>
                  <a:srgbClr val="252525"/>
                </a:solidFill>
                <a:latin typeface="Segoe UI"/>
                <a:cs typeface="Segoe UI"/>
              </a:rPr>
              <a:t>b</a:t>
            </a:r>
            <a:r>
              <a:rPr sz="1200" dirty="0">
                <a:solidFill>
                  <a:srgbClr val="252525"/>
                </a:solidFill>
                <a:latin typeface="Segoe UI"/>
                <a:cs typeface="Segoe UI"/>
              </a:rPr>
              <a:t>v</a:t>
            </a:r>
            <a:r>
              <a:rPr sz="1200" spc="-10" dirty="0">
                <a:solidFill>
                  <a:srgbClr val="252525"/>
                </a:solidFill>
                <a:latin typeface="Segoe UI"/>
                <a:cs typeface="Segoe UI"/>
              </a:rPr>
              <a:t>e</a:t>
            </a:r>
            <a:r>
              <a:rPr sz="1200" dirty="0">
                <a:solidFill>
                  <a:srgbClr val="252525"/>
                </a:solidFill>
                <a:latin typeface="Segoe UI"/>
                <a:cs typeface="Segoe UI"/>
              </a:rPr>
              <a:t>nc</a:t>
            </a:r>
            <a:r>
              <a:rPr sz="1200" spc="5" dirty="0">
                <a:solidFill>
                  <a:srgbClr val="252525"/>
                </a:solidFill>
                <a:latin typeface="Segoe UI"/>
                <a:cs typeface="Segoe UI"/>
              </a:rPr>
              <a:t>i</a:t>
            </a:r>
            <a:r>
              <a:rPr sz="1200" dirty="0">
                <a:solidFill>
                  <a:srgbClr val="252525"/>
                </a:solidFill>
                <a:latin typeface="Segoe UI"/>
                <a:cs typeface="Segoe UI"/>
              </a:rPr>
              <a:t>on</a:t>
            </a:r>
            <a:r>
              <a:rPr sz="1200" spc="-10" dirty="0">
                <a:solidFill>
                  <a:srgbClr val="252525"/>
                </a:solidFill>
                <a:latin typeface="Segoe UI"/>
                <a:cs typeface="Segoe UI"/>
              </a:rPr>
              <a:t>e</a:t>
            </a:r>
            <a:r>
              <a:rPr sz="1200" dirty="0">
                <a:solidFill>
                  <a:srgbClr val="252525"/>
                </a:solidFill>
                <a:latin typeface="Segoe UI"/>
                <a:cs typeface="Segoe UI"/>
              </a:rPr>
              <a:t>s</a:t>
            </a:r>
            <a:endParaRPr sz="1200">
              <a:latin typeface="Segoe UI"/>
              <a:cs typeface="Segoe UI"/>
            </a:endParaRPr>
          </a:p>
        </p:txBody>
      </p:sp>
      <p:grpSp>
        <p:nvGrpSpPr>
          <p:cNvPr id="28" name="object 28"/>
          <p:cNvGrpSpPr/>
          <p:nvPr/>
        </p:nvGrpSpPr>
        <p:grpSpPr>
          <a:xfrm>
            <a:off x="6845300" y="2225039"/>
            <a:ext cx="1303020" cy="414020"/>
            <a:chOff x="6845300" y="2225039"/>
            <a:chExt cx="1303020" cy="414020"/>
          </a:xfrm>
        </p:grpSpPr>
        <p:sp>
          <p:nvSpPr>
            <p:cNvPr id="29" name="object 29"/>
            <p:cNvSpPr/>
            <p:nvPr/>
          </p:nvSpPr>
          <p:spPr>
            <a:xfrm>
              <a:off x="6845300" y="2225039"/>
              <a:ext cx="807720" cy="414020"/>
            </a:xfrm>
            <a:custGeom>
              <a:avLst/>
              <a:gdLst/>
              <a:ahLst/>
              <a:cxnLst/>
              <a:rect l="l" t="t" r="r" b="b"/>
              <a:pathLst>
                <a:path w="807720" h="414019">
                  <a:moveTo>
                    <a:pt x="0" y="414020"/>
                  </a:moveTo>
                  <a:lnTo>
                    <a:pt x="807720" y="414020"/>
                  </a:lnTo>
                  <a:lnTo>
                    <a:pt x="807720" y="0"/>
                  </a:lnTo>
                  <a:lnTo>
                    <a:pt x="0" y="0"/>
                  </a:lnTo>
                  <a:lnTo>
                    <a:pt x="0" y="414020"/>
                  </a:lnTo>
                  <a:close/>
                </a:path>
              </a:pathLst>
            </a:custGeom>
            <a:solidFill>
              <a:srgbClr val="FFBE5F"/>
            </a:solidFill>
          </p:spPr>
          <p:txBody>
            <a:bodyPr wrap="square" lIns="0" tIns="0" rIns="0" bIns="0" rtlCol="0"/>
            <a:lstStyle/>
            <a:p>
              <a:endParaRPr/>
            </a:p>
          </p:txBody>
        </p:sp>
        <p:sp>
          <p:nvSpPr>
            <p:cNvPr id="30" name="object 30"/>
            <p:cNvSpPr/>
            <p:nvPr/>
          </p:nvSpPr>
          <p:spPr>
            <a:xfrm>
              <a:off x="7653019" y="2225039"/>
              <a:ext cx="495300" cy="414020"/>
            </a:xfrm>
            <a:custGeom>
              <a:avLst/>
              <a:gdLst/>
              <a:ahLst/>
              <a:cxnLst/>
              <a:rect l="l" t="t" r="r" b="b"/>
              <a:pathLst>
                <a:path w="495300" h="414019">
                  <a:moveTo>
                    <a:pt x="495300" y="0"/>
                  </a:moveTo>
                  <a:lnTo>
                    <a:pt x="0" y="0"/>
                  </a:lnTo>
                  <a:lnTo>
                    <a:pt x="0" y="414020"/>
                  </a:lnTo>
                  <a:lnTo>
                    <a:pt x="495300" y="414020"/>
                  </a:lnTo>
                  <a:lnTo>
                    <a:pt x="495300" y="0"/>
                  </a:lnTo>
                  <a:close/>
                </a:path>
              </a:pathLst>
            </a:custGeom>
            <a:solidFill>
              <a:srgbClr val="FFEAC9"/>
            </a:solidFill>
          </p:spPr>
          <p:txBody>
            <a:bodyPr wrap="square" lIns="0" tIns="0" rIns="0" bIns="0" rtlCol="0"/>
            <a:lstStyle/>
            <a:p>
              <a:endParaRPr/>
            </a:p>
          </p:txBody>
        </p:sp>
      </p:grpSp>
      <p:sp>
        <p:nvSpPr>
          <p:cNvPr id="31" name="object 31"/>
          <p:cNvSpPr/>
          <p:nvPr/>
        </p:nvSpPr>
        <p:spPr>
          <a:xfrm>
            <a:off x="5910579" y="4251959"/>
            <a:ext cx="1821180" cy="662940"/>
          </a:xfrm>
          <a:custGeom>
            <a:avLst/>
            <a:gdLst/>
            <a:ahLst/>
            <a:cxnLst/>
            <a:rect l="l" t="t" r="r" b="b"/>
            <a:pathLst>
              <a:path w="1821179" h="662939">
                <a:moveTo>
                  <a:pt x="1821179" y="0"/>
                </a:moveTo>
                <a:lnTo>
                  <a:pt x="0" y="0"/>
                </a:lnTo>
                <a:lnTo>
                  <a:pt x="0" y="662939"/>
                </a:lnTo>
                <a:lnTo>
                  <a:pt x="1821179" y="662939"/>
                </a:lnTo>
                <a:lnTo>
                  <a:pt x="1821179" y="0"/>
                </a:lnTo>
                <a:close/>
              </a:path>
            </a:pathLst>
          </a:custGeom>
          <a:solidFill>
            <a:srgbClr val="ACC4D6"/>
          </a:solidFill>
        </p:spPr>
        <p:txBody>
          <a:bodyPr wrap="square" lIns="0" tIns="0" rIns="0" bIns="0" rtlCol="0"/>
          <a:lstStyle/>
          <a:p>
            <a:endParaRPr/>
          </a:p>
        </p:txBody>
      </p:sp>
      <p:sp>
        <p:nvSpPr>
          <p:cNvPr id="32" name="object 32"/>
          <p:cNvSpPr txBox="1"/>
          <p:nvPr/>
        </p:nvSpPr>
        <p:spPr>
          <a:xfrm>
            <a:off x="5910579" y="4292600"/>
            <a:ext cx="1821180" cy="574675"/>
          </a:xfrm>
          <a:prstGeom prst="rect">
            <a:avLst/>
          </a:prstGeom>
        </p:spPr>
        <p:txBody>
          <a:bodyPr vert="horz" wrap="square" lIns="0" tIns="12700" rIns="0" bIns="0" rtlCol="0">
            <a:spAutoFit/>
          </a:bodyPr>
          <a:lstStyle/>
          <a:p>
            <a:pPr marL="236854" marR="337185">
              <a:lnSpc>
                <a:spcPct val="100000"/>
              </a:lnSpc>
              <a:spcBef>
                <a:spcPts val="100"/>
              </a:spcBef>
            </a:pPr>
            <a:r>
              <a:rPr sz="1200" b="1" spc="-10" dirty="0">
                <a:solidFill>
                  <a:srgbClr val="252525"/>
                </a:solidFill>
                <a:latin typeface="Segoe UI"/>
                <a:cs typeface="Segoe UI"/>
              </a:rPr>
              <a:t>Finance-First  </a:t>
            </a:r>
            <a:r>
              <a:rPr sz="1200" spc="-10" dirty="0">
                <a:solidFill>
                  <a:srgbClr val="252525"/>
                </a:solidFill>
                <a:latin typeface="Segoe UI"/>
                <a:cs typeface="Segoe UI"/>
              </a:rPr>
              <a:t>Retorno</a:t>
            </a:r>
            <a:r>
              <a:rPr sz="1200" spc="-65" dirty="0">
                <a:solidFill>
                  <a:srgbClr val="252525"/>
                </a:solidFill>
                <a:latin typeface="Segoe UI"/>
                <a:cs typeface="Segoe UI"/>
              </a:rPr>
              <a:t> </a:t>
            </a:r>
            <a:r>
              <a:rPr sz="1200" spc="-5" dirty="0">
                <a:solidFill>
                  <a:srgbClr val="252525"/>
                </a:solidFill>
                <a:latin typeface="Segoe UI"/>
                <a:cs typeface="Segoe UI"/>
              </a:rPr>
              <a:t>financiero  competitivo</a:t>
            </a:r>
            <a:endParaRPr sz="1200">
              <a:latin typeface="Segoe UI"/>
              <a:cs typeface="Segoe UI"/>
            </a:endParaRPr>
          </a:p>
        </p:txBody>
      </p:sp>
      <p:sp>
        <p:nvSpPr>
          <p:cNvPr id="33" name="object 33"/>
          <p:cNvSpPr txBox="1"/>
          <p:nvPr/>
        </p:nvSpPr>
        <p:spPr>
          <a:xfrm>
            <a:off x="7556500" y="4930140"/>
            <a:ext cx="1823720" cy="662940"/>
          </a:xfrm>
          <a:prstGeom prst="rect">
            <a:avLst/>
          </a:prstGeom>
          <a:solidFill>
            <a:srgbClr val="ACC4D6"/>
          </a:solidFill>
        </p:spPr>
        <p:txBody>
          <a:bodyPr vert="horz" wrap="square" lIns="0" tIns="53340" rIns="0" bIns="0" rtlCol="0">
            <a:spAutoFit/>
          </a:bodyPr>
          <a:lstStyle/>
          <a:p>
            <a:pPr marL="237490" marR="339090">
              <a:lnSpc>
                <a:spcPct val="100000"/>
              </a:lnSpc>
              <a:spcBef>
                <a:spcPts val="420"/>
              </a:spcBef>
            </a:pPr>
            <a:r>
              <a:rPr sz="1200" b="1" spc="-10" dirty="0">
                <a:solidFill>
                  <a:srgbClr val="252525"/>
                </a:solidFill>
                <a:latin typeface="Segoe UI"/>
                <a:cs typeface="Segoe UI"/>
              </a:rPr>
              <a:t>Impact-First  </a:t>
            </a:r>
            <a:r>
              <a:rPr sz="1200" spc="-10" dirty="0">
                <a:solidFill>
                  <a:srgbClr val="252525"/>
                </a:solidFill>
                <a:latin typeface="Segoe UI"/>
                <a:cs typeface="Segoe UI"/>
              </a:rPr>
              <a:t>Retorno</a:t>
            </a:r>
            <a:r>
              <a:rPr sz="1200" spc="-65" dirty="0">
                <a:solidFill>
                  <a:srgbClr val="252525"/>
                </a:solidFill>
                <a:latin typeface="Segoe UI"/>
                <a:cs typeface="Segoe UI"/>
              </a:rPr>
              <a:t> </a:t>
            </a:r>
            <a:r>
              <a:rPr sz="1200" spc="-5" dirty="0">
                <a:solidFill>
                  <a:srgbClr val="252525"/>
                </a:solidFill>
                <a:latin typeface="Segoe UI"/>
                <a:cs typeface="Segoe UI"/>
              </a:rPr>
              <a:t>financiero  bajo</a:t>
            </a:r>
            <a:r>
              <a:rPr sz="1200" spc="-45" dirty="0">
                <a:solidFill>
                  <a:srgbClr val="252525"/>
                </a:solidFill>
                <a:latin typeface="Segoe UI"/>
                <a:cs typeface="Segoe UI"/>
              </a:rPr>
              <a:t> </a:t>
            </a:r>
            <a:r>
              <a:rPr sz="1200" spc="-5" dirty="0">
                <a:solidFill>
                  <a:srgbClr val="252525"/>
                </a:solidFill>
                <a:latin typeface="Segoe UI"/>
                <a:cs typeface="Segoe UI"/>
              </a:rPr>
              <a:t>mercado</a:t>
            </a:r>
            <a:endParaRPr sz="1200">
              <a:latin typeface="Segoe UI"/>
              <a:cs typeface="Segoe UI"/>
            </a:endParaRPr>
          </a:p>
        </p:txBody>
      </p:sp>
      <p:sp>
        <p:nvSpPr>
          <p:cNvPr id="34" name="object 34"/>
          <p:cNvSpPr txBox="1"/>
          <p:nvPr/>
        </p:nvSpPr>
        <p:spPr>
          <a:xfrm>
            <a:off x="162242" y="6537007"/>
            <a:ext cx="4206875" cy="208279"/>
          </a:xfrm>
          <a:prstGeom prst="rect">
            <a:avLst/>
          </a:prstGeom>
        </p:spPr>
        <p:txBody>
          <a:bodyPr vert="horz" wrap="square" lIns="0" tIns="12700" rIns="0" bIns="0" rtlCol="0">
            <a:spAutoFit/>
          </a:bodyPr>
          <a:lstStyle/>
          <a:p>
            <a:pPr marL="12700">
              <a:lnSpc>
                <a:spcPct val="100000"/>
              </a:lnSpc>
              <a:spcBef>
                <a:spcPts val="100"/>
              </a:spcBef>
            </a:pPr>
            <a:r>
              <a:rPr sz="1200" b="0" spc="-5" dirty="0">
                <a:solidFill>
                  <a:srgbClr val="504F4E"/>
                </a:solidFill>
                <a:latin typeface="Calibri Light"/>
                <a:cs typeface="Calibri Light"/>
              </a:rPr>
              <a:t>Fuente: Guía </a:t>
            </a:r>
            <a:r>
              <a:rPr sz="1200" b="0" spc="-10" dirty="0">
                <a:solidFill>
                  <a:srgbClr val="504F4E"/>
                </a:solidFill>
                <a:latin typeface="Calibri Light"/>
                <a:cs typeface="Calibri Light"/>
              </a:rPr>
              <a:t>para </a:t>
            </a:r>
            <a:r>
              <a:rPr sz="1200" b="0" spc="-5" dirty="0">
                <a:solidFill>
                  <a:srgbClr val="504F4E"/>
                </a:solidFill>
                <a:latin typeface="Calibri Light"/>
                <a:cs typeface="Calibri Light"/>
              </a:rPr>
              <a:t>la </a:t>
            </a:r>
            <a:r>
              <a:rPr sz="1200" b="0" spc="-10" dirty="0">
                <a:solidFill>
                  <a:srgbClr val="504F4E"/>
                </a:solidFill>
                <a:latin typeface="Calibri Light"/>
                <a:cs typeface="Calibri Light"/>
              </a:rPr>
              <a:t>inversión </a:t>
            </a:r>
            <a:r>
              <a:rPr sz="1200" b="0" spc="-5" dirty="0">
                <a:solidFill>
                  <a:srgbClr val="504F4E"/>
                </a:solidFill>
                <a:latin typeface="Calibri Light"/>
                <a:cs typeface="Calibri Light"/>
              </a:rPr>
              <a:t>de impacto </a:t>
            </a:r>
            <a:r>
              <a:rPr sz="1200" b="0" dirty="0">
                <a:solidFill>
                  <a:srgbClr val="504F4E"/>
                </a:solidFill>
                <a:latin typeface="Calibri Light"/>
                <a:cs typeface="Calibri Light"/>
              </a:rPr>
              <a:t>en </a:t>
            </a:r>
            <a:r>
              <a:rPr sz="1200" b="0" spc="-5" dirty="0">
                <a:solidFill>
                  <a:srgbClr val="504F4E"/>
                </a:solidFill>
                <a:latin typeface="Calibri Light"/>
                <a:cs typeface="Calibri Light"/>
              </a:rPr>
              <a:t>Chile, </a:t>
            </a:r>
            <a:r>
              <a:rPr sz="1200" b="0" dirty="0">
                <a:solidFill>
                  <a:srgbClr val="504F4E"/>
                </a:solidFill>
                <a:latin typeface="Calibri Light"/>
                <a:cs typeface="Calibri Light"/>
              </a:rPr>
              <a:t>ACAFI-UC</a:t>
            </a:r>
            <a:r>
              <a:rPr sz="1200" b="0" spc="-20" dirty="0">
                <a:solidFill>
                  <a:srgbClr val="504F4E"/>
                </a:solidFill>
                <a:latin typeface="Calibri Light"/>
                <a:cs typeface="Calibri Light"/>
              </a:rPr>
              <a:t> </a:t>
            </a:r>
            <a:r>
              <a:rPr sz="1200" b="0" spc="-10" dirty="0">
                <a:solidFill>
                  <a:srgbClr val="504F4E"/>
                </a:solidFill>
                <a:latin typeface="Calibri Light"/>
                <a:cs typeface="Calibri Light"/>
              </a:rPr>
              <a:t>(2019).</a:t>
            </a:r>
            <a:endParaRPr sz="1200">
              <a:latin typeface="Calibri Light"/>
              <a:cs typeface="Calibri Light"/>
            </a:endParaRPr>
          </a:p>
        </p:txBody>
      </p:sp>
    </p:spTree>
    <p:extLst>
      <p:ext uri="{BB962C8B-B14F-4D97-AF65-F5344CB8AC3E}">
        <p14:creationId xmlns:p14="http://schemas.microsoft.com/office/powerpoint/2010/main" val="21274563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16839"/>
            <a:ext cx="12192000" cy="6741159"/>
            <a:chOff x="0" y="116839"/>
            <a:chExt cx="12192000" cy="6741159"/>
          </a:xfrm>
        </p:grpSpPr>
        <p:sp>
          <p:nvSpPr>
            <p:cNvPr id="3" name="object 3"/>
            <p:cNvSpPr/>
            <p:nvPr/>
          </p:nvSpPr>
          <p:spPr>
            <a:xfrm>
              <a:off x="0" y="4221479"/>
              <a:ext cx="12192000" cy="2636520"/>
            </a:xfrm>
            <a:custGeom>
              <a:avLst/>
              <a:gdLst/>
              <a:ahLst/>
              <a:cxnLst/>
              <a:rect l="l" t="t" r="r" b="b"/>
              <a:pathLst>
                <a:path w="12192000" h="2636520">
                  <a:moveTo>
                    <a:pt x="12192000" y="0"/>
                  </a:moveTo>
                  <a:lnTo>
                    <a:pt x="0" y="0"/>
                  </a:lnTo>
                  <a:lnTo>
                    <a:pt x="0" y="1414780"/>
                  </a:lnTo>
                  <a:lnTo>
                    <a:pt x="0" y="2636520"/>
                  </a:lnTo>
                  <a:lnTo>
                    <a:pt x="12192000" y="2636520"/>
                  </a:lnTo>
                  <a:lnTo>
                    <a:pt x="12192000" y="1414780"/>
                  </a:lnTo>
                  <a:lnTo>
                    <a:pt x="12192000" y="0"/>
                  </a:lnTo>
                  <a:close/>
                </a:path>
              </a:pathLst>
            </a:custGeom>
            <a:solidFill>
              <a:srgbClr val="2C245A"/>
            </a:solidFill>
          </p:spPr>
          <p:txBody>
            <a:bodyPr wrap="square" lIns="0" tIns="0" rIns="0" bIns="0" rtlCol="0"/>
            <a:lstStyle/>
            <a:p>
              <a:endParaRPr/>
            </a:p>
          </p:txBody>
        </p:sp>
        <p:sp>
          <p:nvSpPr>
            <p:cNvPr id="4" name="object 4"/>
            <p:cNvSpPr/>
            <p:nvPr/>
          </p:nvSpPr>
          <p:spPr>
            <a:xfrm>
              <a:off x="1991360" y="116839"/>
              <a:ext cx="8308340" cy="5519420"/>
            </a:xfrm>
            <a:custGeom>
              <a:avLst/>
              <a:gdLst/>
              <a:ahLst/>
              <a:cxnLst/>
              <a:rect l="l" t="t" r="r" b="b"/>
              <a:pathLst>
                <a:path w="8308340" h="5519420">
                  <a:moveTo>
                    <a:pt x="8308340" y="0"/>
                  </a:moveTo>
                  <a:lnTo>
                    <a:pt x="0" y="0"/>
                  </a:lnTo>
                  <a:lnTo>
                    <a:pt x="0" y="5519420"/>
                  </a:lnTo>
                  <a:lnTo>
                    <a:pt x="8308340" y="5519420"/>
                  </a:lnTo>
                  <a:lnTo>
                    <a:pt x="8308340" y="0"/>
                  </a:lnTo>
                  <a:close/>
                </a:path>
              </a:pathLst>
            </a:custGeom>
            <a:solidFill>
              <a:srgbClr val="FFFFFF"/>
            </a:solidFill>
          </p:spPr>
          <p:txBody>
            <a:bodyPr wrap="square" lIns="0" tIns="0" rIns="0" bIns="0" rtlCol="0"/>
            <a:lstStyle/>
            <a:p>
              <a:endParaRPr/>
            </a:p>
          </p:txBody>
        </p:sp>
        <p:pic>
          <p:nvPicPr>
            <p:cNvPr id="5" name="object 5"/>
            <p:cNvPicPr/>
            <p:nvPr/>
          </p:nvPicPr>
          <p:blipFill>
            <a:blip r:embed="rId2" cstate="email">
              <a:extLst>
                <a:ext uri="{28A0092B-C50C-407E-A947-70E740481C1C}">
                  <a14:useLocalDpi xmlns:a14="http://schemas.microsoft.com/office/drawing/2010/main"/>
                </a:ext>
              </a:extLst>
            </a:blip>
            <a:stretch>
              <a:fillRect/>
            </a:stretch>
          </p:blipFill>
          <p:spPr>
            <a:xfrm>
              <a:off x="1892300" y="187959"/>
              <a:ext cx="8407400" cy="5339079"/>
            </a:xfrm>
            <a:prstGeom prst="rect">
              <a:avLst/>
            </a:prstGeom>
          </p:spPr>
        </p:pic>
      </p:grpSp>
      <p:sp>
        <p:nvSpPr>
          <p:cNvPr id="6" name="object 6"/>
          <p:cNvSpPr txBox="1"/>
          <p:nvPr/>
        </p:nvSpPr>
        <p:spPr>
          <a:xfrm>
            <a:off x="6815201" y="5733415"/>
            <a:ext cx="3368675" cy="208279"/>
          </a:xfrm>
          <a:prstGeom prst="rect">
            <a:avLst/>
          </a:prstGeom>
        </p:spPr>
        <p:txBody>
          <a:bodyPr vert="horz" wrap="square" lIns="0" tIns="12700" rIns="0" bIns="0" rtlCol="0">
            <a:spAutoFit/>
          </a:bodyPr>
          <a:lstStyle/>
          <a:p>
            <a:pPr marL="12700">
              <a:lnSpc>
                <a:spcPct val="100000"/>
              </a:lnSpc>
              <a:spcBef>
                <a:spcPts val="100"/>
              </a:spcBef>
            </a:pPr>
            <a:r>
              <a:rPr sz="1200" b="0" spc="-5" dirty="0">
                <a:solidFill>
                  <a:srgbClr val="FFFFFF"/>
                </a:solidFill>
                <a:latin typeface="Calibri Light"/>
                <a:cs typeface="Calibri Light"/>
              </a:rPr>
              <a:t>Fuente: </a:t>
            </a:r>
            <a:r>
              <a:rPr sz="1200" b="0" spc="-10" dirty="0">
                <a:solidFill>
                  <a:srgbClr val="FFFFFF"/>
                </a:solidFill>
                <a:latin typeface="Calibri Light"/>
                <a:cs typeface="Calibri Light"/>
              </a:rPr>
              <a:t>Organización </a:t>
            </a:r>
            <a:r>
              <a:rPr sz="1200" b="0" spc="-5" dirty="0">
                <a:solidFill>
                  <a:srgbClr val="FFFFFF"/>
                </a:solidFill>
                <a:latin typeface="Calibri Light"/>
                <a:cs typeface="Calibri Light"/>
              </a:rPr>
              <a:t>de Naciones Unidas,</a:t>
            </a:r>
            <a:r>
              <a:rPr sz="1200" b="0" spc="50" dirty="0">
                <a:solidFill>
                  <a:srgbClr val="FFFFFF"/>
                </a:solidFill>
                <a:latin typeface="Calibri Light"/>
                <a:cs typeface="Calibri Light"/>
              </a:rPr>
              <a:t> </a:t>
            </a:r>
            <a:r>
              <a:rPr sz="1200" b="0" u="sng" spc="-15" dirty="0">
                <a:solidFill>
                  <a:srgbClr val="0462C1"/>
                </a:solidFill>
                <a:uFill>
                  <a:solidFill>
                    <a:srgbClr val="0462C1"/>
                  </a:solidFill>
                </a:uFill>
                <a:latin typeface="Calibri Light"/>
                <a:cs typeface="Calibri Light"/>
                <a:hlinkClick r:id="rId3"/>
              </a:rPr>
              <a:t>www.un.org</a:t>
            </a:r>
            <a:endParaRPr sz="1200">
              <a:latin typeface="Calibri Light"/>
              <a:cs typeface="Calibri Light"/>
            </a:endParaRPr>
          </a:p>
        </p:txBody>
      </p:sp>
    </p:spTree>
    <p:extLst>
      <p:ext uri="{BB962C8B-B14F-4D97-AF65-F5344CB8AC3E}">
        <p14:creationId xmlns:p14="http://schemas.microsoft.com/office/powerpoint/2010/main" val="38422537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8900" y="88900"/>
            <a:ext cx="12016740" cy="6682740"/>
            <a:chOff x="88900" y="88900"/>
            <a:chExt cx="12016740" cy="6682740"/>
          </a:xfrm>
        </p:grpSpPr>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88900" y="88900"/>
              <a:ext cx="6007100" cy="6682740"/>
            </a:xfrm>
            <a:prstGeom prst="rect">
              <a:avLst/>
            </a:prstGeom>
          </p:spPr>
        </p:pic>
        <p:sp>
          <p:nvSpPr>
            <p:cNvPr id="4" name="object 4"/>
            <p:cNvSpPr/>
            <p:nvPr/>
          </p:nvSpPr>
          <p:spPr>
            <a:xfrm>
              <a:off x="6096000" y="4152900"/>
              <a:ext cx="6009640" cy="1818639"/>
            </a:xfrm>
            <a:custGeom>
              <a:avLst/>
              <a:gdLst/>
              <a:ahLst/>
              <a:cxnLst/>
              <a:rect l="l" t="t" r="r" b="b"/>
              <a:pathLst>
                <a:path w="6009640" h="1818639">
                  <a:moveTo>
                    <a:pt x="6009640" y="0"/>
                  </a:moveTo>
                  <a:lnTo>
                    <a:pt x="0" y="0"/>
                  </a:lnTo>
                  <a:lnTo>
                    <a:pt x="0" y="1818639"/>
                  </a:lnTo>
                  <a:lnTo>
                    <a:pt x="6009640" y="1818639"/>
                  </a:lnTo>
                  <a:lnTo>
                    <a:pt x="6009640" y="0"/>
                  </a:lnTo>
                  <a:close/>
                </a:path>
              </a:pathLst>
            </a:custGeom>
            <a:solidFill>
              <a:srgbClr val="F1F1F1">
                <a:alpha val="79998"/>
              </a:srgbClr>
            </a:solidFill>
          </p:spPr>
          <p:txBody>
            <a:bodyPr wrap="square" lIns="0" tIns="0" rIns="0" bIns="0" rtlCol="0"/>
            <a:lstStyle/>
            <a:p>
              <a:endParaRPr/>
            </a:p>
          </p:txBody>
        </p:sp>
      </p:grpSp>
      <p:sp>
        <p:nvSpPr>
          <p:cNvPr id="5" name="object 5"/>
          <p:cNvSpPr txBox="1"/>
          <p:nvPr/>
        </p:nvSpPr>
        <p:spPr>
          <a:xfrm>
            <a:off x="6997700" y="4840351"/>
            <a:ext cx="4687570" cy="513080"/>
          </a:xfrm>
          <a:prstGeom prst="rect">
            <a:avLst/>
          </a:prstGeom>
        </p:spPr>
        <p:txBody>
          <a:bodyPr vert="horz" wrap="square" lIns="0" tIns="12700" rIns="0" bIns="0" rtlCol="0">
            <a:spAutoFit/>
          </a:bodyPr>
          <a:lstStyle/>
          <a:p>
            <a:pPr marL="12700">
              <a:lnSpc>
                <a:spcPct val="100000"/>
              </a:lnSpc>
              <a:spcBef>
                <a:spcPts val="100"/>
              </a:spcBef>
            </a:pPr>
            <a:r>
              <a:rPr sz="3200" spc="-10" dirty="0">
                <a:solidFill>
                  <a:srgbClr val="2C245A"/>
                </a:solidFill>
                <a:latin typeface="Rockwell"/>
                <a:cs typeface="Rockwell"/>
              </a:rPr>
              <a:t>Contexto </a:t>
            </a:r>
            <a:r>
              <a:rPr sz="3200" spc="-5" dirty="0">
                <a:solidFill>
                  <a:srgbClr val="2C245A"/>
                </a:solidFill>
                <a:latin typeface="Rockwell"/>
                <a:cs typeface="Rockwell"/>
              </a:rPr>
              <a:t>mundial </a:t>
            </a:r>
            <a:r>
              <a:rPr sz="3200" dirty="0">
                <a:solidFill>
                  <a:srgbClr val="2C245A"/>
                </a:solidFill>
                <a:latin typeface="Rockwell"/>
                <a:cs typeface="Rockwell"/>
              </a:rPr>
              <a:t>y</a:t>
            </a:r>
            <a:r>
              <a:rPr sz="3200" spc="-20" dirty="0">
                <a:solidFill>
                  <a:srgbClr val="2C245A"/>
                </a:solidFill>
                <a:latin typeface="Rockwell"/>
                <a:cs typeface="Rockwell"/>
              </a:rPr>
              <a:t> </a:t>
            </a:r>
            <a:r>
              <a:rPr sz="3200" dirty="0">
                <a:solidFill>
                  <a:srgbClr val="2C245A"/>
                </a:solidFill>
                <a:latin typeface="Rockwell"/>
                <a:cs typeface="Rockwell"/>
              </a:rPr>
              <a:t>local</a:t>
            </a:r>
            <a:endParaRPr sz="3200">
              <a:latin typeface="Rockwell"/>
              <a:cs typeface="Rockwell"/>
            </a:endParaRPr>
          </a:p>
        </p:txBody>
      </p:sp>
      <p:sp>
        <p:nvSpPr>
          <p:cNvPr id="6" name="object 6"/>
          <p:cNvSpPr txBox="1"/>
          <p:nvPr/>
        </p:nvSpPr>
        <p:spPr>
          <a:xfrm>
            <a:off x="4713351" y="6567169"/>
            <a:ext cx="1268095" cy="163195"/>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FFFFFF"/>
                </a:solidFill>
                <a:latin typeface="Segoe UI"/>
                <a:cs typeface="Segoe UI"/>
              </a:rPr>
              <a:t>Emprende</a:t>
            </a:r>
            <a:r>
              <a:rPr sz="900" spc="-45" dirty="0">
                <a:solidFill>
                  <a:srgbClr val="FFFFFF"/>
                </a:solidFill>
                <a:latin typeface="Segoe UI"/>
                <a:cs typeface="Segoe UI"/>
              </a:rPr>
              <a:t> </a:t>
            </a:r>
            <a:r>
              <a:rPr sz="900" spc="-5" dirty="0">
                <a:solidFill>
                  <a:srgbClr val="FFFFFF"/>
                </a:solidFill>
                <a:latin typeface="Segoe UI"/>
                <a:cs typeface="Segoe UI"/>
              </a:rPr>
              <a:t>Microfinanzas</a:t>
            </a:r>
            <a:endParaRPr sz="900">
              <a:latin typeface="Segoe UI"/>
              <a:cs typeface="Segoe UI"/>
            </a:endParaRPr>
          </a:p>
        </p:txBody>
      </p:sp>
    </p:spTree>
    <p:extLst>
      <p:ext uri="{BB962C8B-B14F-4D97-AF65-F5344CB8AC3E}">
        <p14:creationId xmlns:p14="http://schemas.microsoft.com/office/powerpoint/2010/main" val="1908060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1330" y="1021182"/>
            <a:ext cx="9940054" cy="5664097"/>
          </a:xfrm>
          <a:prstGeom prst="rect">
            <a:avLst/>
          </a:prstGeom>
        </p:spPr>
      </p:pic>
      <p:sp>
        <p:nvSpPr>
          <p:cNvPr id="3" name="object 3"/>
          <p:cNvSpPr txBox="1">
            <a:spLocks noGrp="1"/>
          </p:cNvSpPr>
          <p:nvPr>
            <p:ph type="title"/>
          </p:nvPr>
        </p:nvSpPr>
        <p:spPr>
          <a:xfrm>
            <a:off x="419417" y="352678"/>
            <a:ext cx="6303645" cy="513080"/>
          </a:xfrm>
          <a:prstGeom prst="rect">
            <a:avLst/>
          </a:prstGeom>
        </p:spPr>
        <p:txBody>
          <a:bodyPr vert="horz" wrap="square" lIns="0" tIns="12700" rIns="0" bIns="0" rtlCol="0">
            <a:spAutoFit/>
          </a:bodyPr>
          <a:lstStyle/>
          <a:p>
            <a:pPr marL="12700">
              <a:lnSpc>
                <a:spcPct val="100000"/>
              </a:lnSpc>
              <a:spcBef>
                <a:spcPts val="100"/>
              </a:spcBef>
            </a:pPr>
            <a:r>
              <a:rPr sz="3200" b="0" spc="5" dirty="0">
                <a:solidFill>
                  <a:srgbClr val="5C5C5C"/>
                </a:solidFill>
                <a:latin typeface="Rockwell"/>
                <a:cs typeface="Rockwell"/>
              </a:rPr>
              <a:t>Industria </a:t>
            </a:r>
            <a:r>
              <a:rPr sz="3200" b="0" dirty="0">
                <a:solidFill>
                  <a:srgbClr val="5C5C5C"/>
                </a:solidFill>
                <a:latin typeface="Rockwell"/>
                <a:cs typeface="Rockwell"/>
              </a:rPr>
              <a:t>de </a:t>
            </a:r>
            <a:r>
              <a:rPr sz="3200" b="0" spc="-20" dirty="0">
                <a:solidFill>
                  <a:srgbClr val="5C5C5C"/>
                </a:solidFill>
                <a:latin typeface="Rockwell"/>
                <a:cs typeface="Rockwell"/>
              </a:rPr>
              <a:t>inversión </a:t>
            </a:r>
            <a:r>
              <a:rPr sz="3200" b="0" dirty="0">
                <a:solidFill>
                  <a:srgbClr val="5C5C5C"/>
                </a:solidFill>
                <a:latin typeface="Rockwell"/>
                <a:cs typeface="Rockwell"/>
              </a:rPr>
              <a:t>de</a:t>
            </a:r>
            <a:r>
              <a:rPr sz="3200" b="0" spc="-40" dirty="0">
                <a:solidFill>
                  <a:srgbClr val="5C5C5C"/>
                </a:solidFill>
                <a:latin typeface="Rockwell"/>
                <a:cs typeface="Rockwell"/>
              </a:rPr>
              <a:t> </a:t>
            </a:r>
            <a:r>
              <a:rPr sz="3200" b="0" spc="-5" dirty="0">
                <a:solidFill>
                  <a:srgbClr val="5C5C5C"/>
                </a:solidFill>
                <a:latin typeface="Rockwell"/>
                <a:cs typeface="Rockwell"/>
              </a:rPr>
              <a:t>impacto</a:t>
            </a:r>
            <a:endParaRPr sz="3200">
              <a:latin typeface="Rockwell"/>
              <a:cs typeface="Rockwell"/>
            </a:endParaRPr>
          </a:p>
        </p:txBody>
      </p:sp>
      <p:sp>
        <p:nvSpPr>
          <p:cNvPr id="4" name="object 4"/>
          <p:cNvSpPr txBox="1"/>
          <p:nvPr/>
        </p:nvSpPr>
        <p:spPr>
          <a:xfrm>
            <a:off x="9013825" y="6389687"/>
            <a:ext cx="3058160" cy="208279"/>
          </a:xfrm>
          <a:prstGeom prst="rect">
            <a:avLst/>
          </a:prstGeom>
        </p:spPr>
        <p:txBody>
          <a:bodyPr vert="horz" wrap="square" lIns="0" tIns="12700" rIns="0" bIns="0" rtlCol="0">
            <a:spAutoFit/>
          </a:bodyPr>
          <a:lstStyle/>
          <a:p>
            <a:pPr marL="12700">
              <a:lnSpc>
                <a:spcPct val="100000"/>
              </a:lnSpc>
              <a:spcBef>
                <a:spcPts val="100"/>
              </a:spcBef>
            </a:pPr>
            <a:r>
              <a:rPr sz="1200" b="0" spc="-5" dirty="0">
                <a:solidFill>
                  <a:srgbClr val="5C5C5C"/>
                </a:solidFill>
                <a:latin typeface="Calibri Light"/>
                <a:cs typeface="Calibri Light"/>
              </a:rPr>
              <a:t>Fuente: </a:t>
            </a:r>
            <a:r>
              <a:rPr sz="1200" b="0" dirty="0">
                <a:solidFill>
                  <a:srgbClr val="5C5C5C"/>
                </a:solidFill>
                <a:latin typeface="Calibri Light"/>
                <a:cs typeface="Calibri Light"/>
              </a:rPr>
              <a:t>GIIN </a:t>
            </a:r>
            <a:r>
              <a:rPr sz="1200" b="0" spc="-10" dirty="0">
                <a:solidFill>
                  <a:srgbClr val="5C5C5C"/>
                </a:solidFill>
                <a:latin typeface="Calibri Light"/>
                <a:cs typeface="Calibri Light"/>
              </a:rPr>
              <a:t>2020 </a:t>
            </a:r>
            <a:r>
              <a:rPr sz="1200" b="0" spc="-5" dirty="0">
                <a:solidFill>
                  <a:srgbClr val="5C5C5C"/>
                </a:solidFill>
                <a:latin typeface="Calibri Light"/>
                <a:cs typeface="Calibri Light"/>
              </a:rPr>
              <a:t>Annual Impact </a:t>
            </a:r>
            <a:r>
              <a:rPr sz="1200" b="0" spc="-15" dirty="0">
                <a:solidFill>
                  <a:srgbClr val="5C5C5C"/>
                </a:solidFill>
                <a:latin typeface="Calibri Light"/>
                <a:cs typeface="Calibri Light"/>
              </a:rPr>
              <a:t>Investor</a:t>
            </a:r>
            <a:r>
              <a:rPr sz="1200" b="0" spc="60" dirty="0">
                <a:solidFill>
                  <a:srgbClr val="5C5C5C"/>
                </a:solidFill>
                <a:latin typeface="Calibri Light"/>
                <a:cs typeface="Calibri Light"/>
              </a:rPr>
              <a:t> </a:t>
            </a:r>
            <a:r>
              <a:rPr sz="1200" b="0" spc="-15" dirty="0">
                <a:solidFill>
                  <a:srgbClr val="5C5C5C"/>
                </a:solidFill>
                <a:latin typeface="Calibri Light"/>
                <a:cs typeface="Calibri Light"/>
              </a:rPr>
              <a:t>Survey.</a:t>
            </a:r>
            <a:endParaRPr sz="1200">
              <a:latin typeface="Calibri Light"/>
              <a:cs typeface="Calibri Light"/>
            </a:endParaRPr>
          </a:p>
        </p:txBody>
      </p:sp>
      <p:sp>
        <p:nvSpPr>
          <p:cNvPr id="5" name="object 5"/>
          <p:cNvSpPr/>
          <p:nvPr/>
        </p:nvSpPr>
        <p:spPr>
          <a:xfrm>
            <a:off x="8729980" y="1711959"/>
            <a:ext cx="3462020" cy="4000500"/>
          </a:xfrm>
          <a:custGeom>
            <a:avLst/>
            <a:gdLst/>
            <a:ahLst/>
            <a:cxnLst/>
            <a:rect l="l" t="t" r="r" b="b"/>
            <a:pathLst>
              <a:path w="3462020" h="4000500">
                <a:moveTo>
                  <a:pt x="3462020" y="3141980"/>
                </a:moveTo>
                <a:lnTo>
                  <a:pt x="0" y="3141980"/>
                </a:lnTo>
                <a:lnTo>
                  <a:pt x="0" y="4000500"/>
                </a:lnTo>
                <a:lnTo>
                  <a:pt x="3462020" y="4000500"/>
                </a:lnTo>
                <a:lnTo>
                  <a:pt x="3462020" y="3141980"/>
                </a:lnTo>
                <a:close/>
              </a:path>
              <a:path w="3462020" h="4000500">
                <a:moveTo>
                  <a:pt x="3462020" y="2049792"/>
                </a:moveTo>
                <a:lnTo>
                  <a:pt x="0" y="2049792"/>
                </a:lnTo>
                <a:lnTo>
                  <a:pt x="0" y="2908300"/>
                </a:lnTo>
                <a:lnTo>
                  <a:pt x="3462020" y="2908300"/>
                </a:lnTo>
                <a:lnTo>
                  <a:pt x="3462020" y="2049792"/>
                </a:lnTo>
                <a:close/>
              </a:path>
              <a:path w="3462020" h="4000500">
                <a:moveTo>
                  <a:pt x="3462020" y="1023620"/>
                </a:moveTo>
                <a:lnTo>
                  <a:pt x="0" y="1023620"/>
                </a:lnTo>
                <a:lnTo>
                  <a:pt x="0" y="1884680"/>
                </a:lnTo>
                <a:lnTo>
                  <a:pt x="3462020" y="1884680"/>
                </a:lnTo>
                <a:lnTo>
                  <a:pt x="3462020" y="1023620"/>
                </a:lnTo>
                <a:close/>
              </a:path>
              <a:path w="3462020" h="4000500">
                <a:moveTo>
                  <a:pt x="3462020" y="0"/>
                </a:moveTo>
                <a:lnTo>
                  <a:pt x="0" y="0"/>
                </a:lnTo>
                <a:lnTo>
                  <a:pt x="0" y="858520"/>
                </a:lnTo>
                <a:lnTo>
                  <a:pt x="3462020" y="858520"/>
                </a:lnTo>
                <a:lnTo>
                  <a:pt x="3462020" y="0"/>
                </a:lnTo>
                <a:close/>
              </a:path>
            </a:pathLst>
          </a:custGeom>
          <a:solidFill>
            <a:srgbClr val="F39200"/>
          </a:solidFill>
        </p:spPr>
        <p:txBody>
          <a:bodyPr wrap="square" lIns="0" tIns="0" rIns="0" bIns="0" rtlCol="0"/>
          <a:lstStyle/>
          <a:p>
            <a:endParaRPr/>
          </a:p>
        </p:txBody>
      </p:sp>
      <p:sp>
        <p:nvSpPr>
          <p:cNvPr id="6" name="object 6"/>
          <p:cNvSpPr txBox="1"/>
          <p:nvPr/>
        </p:nvSpPr>
        <p:spPr>
          <a:xfrm>
            <a:off x="8810625" y="1756409"/>
            <a:ext cx="3308350" cy="3902710"/>
          </a:xfrm>
          <a:prstGeom prst="rect">
            <a:avLst/>
          </a:prstGeom>
        </p:spPr>
        <p:txBody>
          <a:bodyPr vert="horz" wrap="square" lIns="0" tIns="11430" rIns="0" bIns="0" rtlCol="0">
            <a:spAutoFit/>
          </a:bodyPr>
          <a:lstStyle/>
          <a:p>
            <a:pPr marL="12700" marR="12065">
              <a:lnSpc>
                <a:spcPct val="100400"/>
              </a:lnSpc>
              <a:spcBef>
                <a:spcPts val="90"/>
              </a:spcBef>
            </a:pPr>
            <a:r>
              <a:rPr sz="2000" b="1" spc="-5" dirty="0">
                <a:solidFill>
                  <a:srgbClr val="FFFFFF"/>
                </a:solidFill>
                <a:latin typeface="Segoe UI"/>
                <a:cs typeface="Segoe UI"/>
              </a:rPr>
              <a:t>US$ </a:t>
            </a:r>
            <a:r>
              <a:rPr sz="2000" b="1" dirty="0">
                <a:solidFill>
                  <a:srgbClr val="FFFFFF"/>
                </a:solidFill>
                <a:latin typeface="Segoe UI"/>
                <a:cs typeface="Segoe UI"/>
              </a:rPr>
              <a:t>404 </a:t>
            </a:r>
            <a:r>
              <a:rPr sz="2000" b="1" spc="-10" dirty="0">
                <a:solidFill>
                  <a:srgbClr val="FFFFFF"/>
                </a:solidFill>
                <a:latin typeface="Segoe UI"/>
                <a:cs typeface="Segoe UI"/>
              </a:rPr>
              <a:t>billion </a:t>
            </a:r>
            <a:r>
              <a:rPr sz="1400" dirty="0">
                <a:solidFill>
                  <a:srgbClr val="FFFFFF"/>
                </a:solidFill>
                <a:latin typeface="Segoe UI"/>
                <a:cs typeface="Segoe UI"/>
              </a:rPr>
              <a:t>(2019 </a:t>
            </a:r>
            <a:r>
              <a:rPr sz="1400" spc="-5" dirty="0">
                <a:solidFill>
                  <a:srgbClr val="FFFFFF"/>
                </a:solidFill>
                <a:latin typeface="Segoe UI"/>
                <a:cs typeface="Segoe UI"/>
              </a:rPr>
              <a:t>US$ </a:t>
            </a:r>
            <a:r>
              <a:rPr sz="1400" dirty="0">
                <a:solidFill>
                  <a:srgbClr val="FFFFFF"/>
                </a:solidFill>
                <a:latin typeface="Segoe UI"/>
                <a:cs typeface="Segoe UI"/>
              </a:rPr>
              <a:t>239b).  </a:t>
            </a:r>
            <a:r>
              <a:rPr sz="1400" spc="-5" dirty="0">
                <a:solidFill>
                  <a:srgbClr val="FFFFFF"/>
                </a:solidFill>
                <a:latin typeface="Segoe UI"/>
                <a:cs typeface="Segoe UI"/>
              </a:rPr>
              <a:t>Activos administrados </a:t>
            </a:r>
            <a:r>
              <a:rPr sz="1400" dirty="0">
                <a:solidFill>
                  <a:srgbClr val="FFFFFF"/>
                </a:solidFill>
                <a:latin typeface="Segoe UI"/>
                <a:cs typeface="Segoe UI"/>
              </a:rPr>
              <a:t>en </a:t>
            </a:r>
            <a:r>
              <a:rPr sz="1400" spc="-5" dirty="0">
                <a:solidFill>
                  <a:srgbClr val="FFFFFF"/>
                </a:solidFill>
                <a:latin typeface="Segoe UI"/>
                <a:cs typeface="Segoe UI"/>
              </a:rPr>
              <a:t>inversión de  </a:t>
            </a:r>
            <a:r>
              <a:rPr sz="1400" spc="-10" dirty="0">
                <a:solidFill>
                  <a:srgbClr val="FFFFFF"/>
                </a:solidFill>
                <a:latin typeface="Segoe UI"/>
                <a:cs typeface="Segoe UI"/>
              </a:rPr>
              <a:t>impacto, </a:t>
            </a:r>
            <a:r>
              <a:rPr sz="1400" dirty="0">
                <a:solidFill>
                  <a:srgbClr val="FFFFFF"/>
                </a:solidFill>
                <a:latin typeface="Segoe UI"/>
                <a:cs typeface="Segoe UI"/>
              </a:rPr>
              <a:t>según </a:t>
            </a:r>
            <a:r>
              <a:rPr sz="1400" spc="-5" dirty="0">
                <a:solidFill>
                  <a:srgbClr val="FFFFFF"/>
                </a:solidFill>
                <a:latin typeface="Segoe UI"/>
                <a:cs typeface="Segoe UI"/>
              </a:rPr>
              <a:t>muestra de </a:t>
            </a:r>
            <a:r>
              <a:rPr sz="1400" dirty="0">
                <a:solidFill>
                  <a:srgbClr val="FFFFFF"/>
                </a:solidFill>
                <a:latin typeface="Segoe UI"/>
                <a:cs typeface="Segoe UI"/>
              </a:rPr>
              <a:t>294</a:t>
            </a:r>
            <a:r>
              <a:rPr sz="1400" spc="-15" dirty="0">
                <a:solidFill>
                  <a:srgbClr val="FFFFFF"/>
                </a:solidFill>
                <a:latin typeface="Segoe UI"/>
                <a:cs typeface="Segoe UI"/>
              </a:rPr>
              <a:t> </a:t>
            </a:r>
            <a:r>
              <a:rPr sz="1400" spc="-10" dirty="0">
                <a:solidFill>
                  <a:srgbClr val="FFFFFF"/>
                </a:solidFill>
                <a:latin typeface="Segoe UI"/>
                <a:cs typeface="Segoe UI"/>
              </a:rPr>
              <a:t>orgs.</a:t>
            </a:r>
            <a:endParaRPr sz="1400">
              <a:latin typeface="Segoe UI"/>
              <a:cs typeface="Segoe UI"/>
            </a:endParaRPr>
          </a:p>
          <a:p>
            <a:pPr>
              <a:lnSpc>
                <a:spcPct val="100000"/>
              </a:lnSpc>
              <a:spcBef>
                <a:spcPts val="25"/>
              </a:spcBef>
            </a:pPr>
            <a:endParaRPr sz="1700">
              <a:latin typeface="Segoe UI"/>
              <a:cs typeface="Segoe UI"/>
            </a:endParaRPr>
          </a:p>
          <a:p>
            <a:pPr marL="12700">
              <a:lnSpc>
                <a:spcPct val="100000"/>
              </a:lnSpc>
            </a:pPr>
            <a:r>
              <a:rPr sz="2000" b="1" spc="-5" dirty="0">
                <a:solidFill>
                  <a:srgbClr val="FFFFFF"/>
                </a:solidFill>
                <a:latin typeface="Segoe UI"/>
                <a:cs typeface="Segoe UI"/>
              </a:rPr>
              <a:t>US$ </a:t>
            </a:r>
            <a:r>
              <a:rPr sz="2000" b="1" dirty="0">
                <a:solidFill>
                  <a:srgbClr val="FFFFFF"/>
                </a:solidFill>
                <a:latin typeface="Segoe UI"/>
                <a:cs typeface="Segoe UI"/>
              </a:rPr>
              <a:t>715</a:t>
            </a:r>
            <a:r>
              <a:rPr sz="2000" b="1" spc="-15" dirty="0">
                <a:solidFill>
                  <a:srgbClr val="FFFFFF"/>
                </a:solidFill>
                <a:latin typeface="Segoe UI"/>
                <a:cs typeface="Segoe UI"/>
              </a:rPr>
              <a:t> </a:t>
            </a:r>
            <a:r>
              <a:rPr sz="2000" b="1" spc="-10" dirty="0">
                <a:solidFill>
                  <a:srgbClr val="FFFFFF"/>
                </a:solidFill>
                <a:latin typeface="Segoe UI"/>
                <a:cs typeface="Segoe UI"/>
              </a:rPr>
              <a:t>billion</a:t>
            </a:r>
            <a:endParaRPr sz="2000">
              <a:latin typeface="Segoe UI"/>
              <a:cs typeface="Segoe UI"/>
            </a:endParaRPr>
          </a:p>
          <a:p>
            <a:pPr marL="12700">
              <a:lnSpc>
                <a:spcPct val="100000"/>
              </a:lnSpc>
              <a:spcBef>
                <a:spcPts val="20"/>
              </a:spcBef>
            </a:pPr>
            <a:r>
              <a:rPr sz="1400" spc="-5" dirty="0">
                <a:solidFill>
                  <a:srgbClr val="FFFFFF"/>
                </a:solidFill>
                <a:latin typeface="Segoe UI"/>
                <a:cs typeface="Segoe UI"/>
              </a:rPr>
              <a:t>Estimación del </a:t>
            </a:r>
            <a:r>
              <a:rPr sz="1400" spc="-10" dirty="0">
                <a:solidFill>
                  <a:srgbClr val="FFFFFF"/>
                </a:solidFill>
                <a:latin typeface="Segoe UI"/>
                <a:cs typeface="Segoe UI"/>
              </a:rPr>
              <a:t>mercado </a:t>
            </a:r>
            <a:r>
              <a:rPr sz="1400" spc="-5" dirty="0">
                <a:solidFill>
                  <a:srgbClr val="FFFFFF"/>
                </a:solidFill>
                <a:latin typeface="Segoe UI"/>
                <a:cs typeface="Segoe UI"/>
              </a:rPr>
              <a:t>de </a:t>
            </a:r>
            <a:r>
              <a:rPr sz="1400" dirty="0">
                <a:solidFill>
                  <a:srgbClr val="FFFFFF"/>
                </a:solidFill>
                <a:latin typeface="Segoe UI"/>
                <a:cs typeface="Segoe UI"/>
              </a:rPr>
              <a:t>capitales</a:t>
            </a:r>
            <a:r>
              <a:rPr sz="1400" spc="215" dirty="0">
                <a:solidFill>
                  <a:srgbClr val="FFFFFF"/>
                </a:solidFill>
                <a:latin typeface="Segoe UI"/>
                <a:cs typeface="Segoe UI"/>
              </a:rPr>
              <a:t> </a:t>
            </a:r>
            <a:r>
              <a:rPr sz="1400" spc="-5" dirty="0">
                <a:solidFill>
                  <a:srgbClr val="FFFFFF"/>
                </a:solidFill>
                <a:latin typeface="Segoe UI"/>
                <a:cs typeface="Segoe UI"/>
              </a:rPr>
              <a:t>total</a:t>
            </a:r>
            <a:endParaRPr sz="1400">
              <a:latin typeface="Segoe UI"/>
              <a:cs typeface="Segoe UI"/>
            </a:endParaRPr>
          </a:p>
          <a:p>
            <a:pPr marL="12700">
              <a:lnSpc>
                <a:spcPct val="100000"/>
              </a:lnSpc>
              <a:spcBef>
                <a:spcPts val="5"/>
              </a:spcBef>
            </a:pPr>
            <a:r>
              <a:rPr sz="1400" spc="-5" dirty="0">
                <a:solidFill>
                  <a:srgbClr val="FFFFFF"/>
                </a:solidFill>
                <a:latin typeface="Segoe UI"/>
                <a:cs typeface="Segoe UI"/>
              </a:rPr>
              <a:t>de inversión de </a:t>
            </a:r>
            <a:r>
              <a:rPr sz="1400" spc="-10" dirty="0">
                <a:solidFill>
                  <a:srgbClr val="FFFFFF"/>
                </a:solidFill>
                <a:latin typeface="Segoe UI"/>
                <a:cs typeface="Segoe UI"/>
              </a:rPr>
              <a:t>impacto </a:t>
            </a:r>
            <a:r>
              <a:rPr sz="1400" dirty="0">
                <a:solidFill>
                  <a:srgbClr val="FFFFFF"/>
                </a:solidFill>
                <a:latin typeface="Segoe UI"/>
                <a:cs typeface="Segoe UI"/>
              </a:rPr>
              <a:t>(2019 </a:t>
            </a:r>
            <a:r>
              <a:rPr sz="1400" spc="-5" dirty="0">
                <a:solidFill>
                  <a:srgbClr val="FFFFFF"/>
                </a:solidFill>
                <a:latin typeface="Segoe UI"/>
                <a:cs typeface="Segoe UI"/>
              </a:rPr>
              <a:t>US$</a:t>
            </a:r>
            <a:r>
              <a:rPr sz="1400" spc="15" dirty="0">
                <a:solidFill>
                  <a:srgbClr val="FFFFFF"/>
                </a:solidFill>
                <a:latin typeface="Segoe UI"/>
                <a:cs typeface="Segoe UI"/>
              </a:rPr>
              <a:t> </a:t>
            </a:r>
            <a:r>
              <a:rPr sz="1400" dirty="0">
                <a:solidFill>
                  <a:srgbClr val="FFFFFF"/>
                </a:solidFill>
                <a:latin typeface="Segoe UI"/>
                <a:cs typeface="Segoe UI"/>
              </a:rPr>
              <a:t>502b).</a:t>
            </a:r>
            <a:endParaRPr sz="1400">
              <a:latin typeface="Segoe UI"/>
              <a:cs typeface="Segoe UI"/>
            </a:endParaRPr>
          </a:p>
          <a:p>
            <a:pPr>
              <a:lnSpc>
                <a:spcPct val="100000"/>
              </a:lnSpc>
              <a:spcBef>
                <a:spcPts val="20"/>
              </a:spcBef>
            </a:pPr>
            <a:endParaRPr sz="1700">
              <a:latin typeface="Segoe UI"/>
              <a:cs typeface="Segoe UI"/>
            </a:endParaRPr>
          </a:p>
          <a:p>
            <a:pPr marL="12700">
              <a:lnSpc>
                <a:spcPct val="100000"/>
              </a:lnSpc>
            </a:pPr>
            <a:r>
              <a:rPr sz="2000" b="1" dirty="0">
                <a:solidFill>
                  <a:srgbClr val="FFFFFF"/>
                </a:solidFill>
                <a:latin typeface="Segoe UI"/>
                <a:cs typeface="Segoe UI"/>
              </a:rPr>
              <a:t>+11.000</a:t>
            </a:r>
            <a:r>
              <a:rPr sz="2000" b="1" spc="-50" dirty="0">
                <a:solidFill>
                  <a:srgbClr val="FFFFFF"/>
                </a:solidFill>
                <a:latin typeface="Segoe UI"/>
                <a:cs typeface="Segoe UI"/>
              </a:rPr>
              <a:t> </a:t>
            </a:r>
            <a:r>
              <a:rPr sz="2000" b="1" spc="-5" dirty="0">
                <a:solidFill>
                  <a:srgbClr val="FFFFFF"/>
                </a:solidFill>
                <a:latin typeface="Segoe UI"/>
                <a:cs typeface="Segoe UI"/>
              </a:rPr>
              <a:t>transacciones</a:t>
            </a:r>
            <a:endParaRPr sz="2000">
              <a:latin typeface="Segoe UI"/>
              <a:cs typeface="Segoe UI"/>
            </a:endParaRPr>
          </a:p>
          <a:p>
            <a:pPr marL="12700" marR="5080">
              <a:lnSpc>
                <a:spcPct val="100000"/>
              </a:lnSpc>
              <a:spcBef>
                <a:spcPts val="25"/>
              </a:spcBef>
            </a:pPr>
            <a:r>
              <a:rPr sz="1400" spc="-5" dirty="0">
                <a:solidFill>
                  <a:srgbClr val="FFFFFF"/>
                </a:solidFill>
                <a:latin typeface="Segoe UI"/>
                <a:cs typeface="Segoe UI"/>
              </a:rPr>
              <a:t>Inversiones de </a:t>
            </a:r>
            <a:r>
              <a:rPr sz="1400" spc="-10" dirty="0">
                <a:solidFill>
                  <a:srgbClr val="FFFFFF"/>
                </a:solidFill>
                <a:latin typeface="Segoe UI"/>
                <a:cs typeface="Segoe UI"/>
              </a:rPr>
              <a:t>impacto </a:t>
            </a:r>
            <a:r>
              <a:rPr sz="1400" spc="-5" dirty="0">
                <a:solidFill>
                  <a:srgbClr val="FFFFFF"/>
                </a:solidFill>
                <a:latin typeface="Segoe UI"/>
                <a:cs typeface="Segoe UI"/>
              </a:rPr>
              <a:t>realizadas </a:t>
            </a:r>
            <a:r>
              <a:rPr sz="1400" dirty="0">
                <a:solidFill>
                  <a:srgbClr val="FFFFFF"/>
                </a:solidFill>
                <a:latin typeface="Segoe UI"/>
                <a:cs typeface="Segoe UI"/>
              </a:rPr>
              <a:t>el </a:t>
            </a:r>
            <a:r>
              <a:rPr sz="1400" spc="5" dirty="0">
                <a:solidFill>
                  <a:srgbClr val="FFFFFF"/>
                </a:solidFill>
                <a:latin typeface="Segoe UI"/>
                <a:cs typeface="Segoe UI"/>
              </a:rPr>
              <a:t>2018  </a:t>
            </a:r>
            <a:r>
              <a:rPr sz="1400" dirty="0">
                <a:solidFill>
                  <a:srgbClr val="FFFFFF"/>
                </a:solidFill>
                <a:latin typeface="Segoe UI"/>
                <a:cs typeface="Segoe UI"/>
              </a:rPr>
              <a:t>en la muestra.</a:t>
            </a:r>
            <a:endParaRPr sz="1400">
              <a:latin typeface="Segoe UI"/>
              <a:cs typeface="Segoe UI"/>
            </a:endParaRPr>
          </a:p>
          <a:p>
            <a:pPr>
              <a:lnSpc>
                <a:spcPct val="100000"/>
              </a:lnSpc>
              <a:spcBef>
                <a:spcPts val="35"/>
              </a:spcBef>
            </a:pPr>
            <a:endParaRPr sz="2100">
              <a:latin typeface="Segoe UI"/>
              <a:cs typeface="Segoe UI"/>
            </a:endParaRPr>
          </a:p>
          <a:p>
            <a:pPr marL="12700">
              <a:lnSpc>
                <a:spcPct val="100000"/>
              </a:lnSpc>
            </a:pPr>
            <a:r>
              <a:rPr sz="2000" b="1" dirty="0">
                <a:solidFill>
                  <a:srgbClr val="FFFFFF"/>
                </a:solidFill>
                <a:latin typeface="Segoe UI"/>
                <a:cs typeface="Segoe UI"/>
              </a:rPr>
              <a:t>43% mercado</a:t>
            </a:r>
            <a:r>
              <a:rPr sz="2000" b="1" spc="-40" dirty="0">
                <a:solidFill>
                  <a:srgbClr val="FFFFFF"/>
                </a:solidFill>
                <a:latin typeface="Segoe UI"/>
                <a:cs typeface="Segoe UI"/>
              </a:rPr>
              <a:t> </a:t>
            </a:r>
            <a:r>
              <a:rPr sz="2000" b="1" spc="-5" dirty="0">
                <a:solidFill>
                  <a:srgbClr val="FFFFFF"/>
                </a:solidFill>
                <a:latin typeface="Segoe UI"/>
                <a:cs typeface="Segoe UI"/>
              </a:rPr>
              <a:t>emergente</a:t>
            </a:r>
            <a:endParaRPr sz="2000">
              <a:latin typeface="Segoe UI"/>
              <a:cs typeface="Segoe UI"/>
            </a:endParaRPr>
          </a:p>
          <a:p>
            <a:pPr marL="12700" marR="8890">
              <a:lnSpc>
                <a:spcPct val="100000"/>
              </a:lnSpc>
              <a:spcBef>
                <a:spcPts val="20"/>
              </a:spcBef>
              <a:tabLst>
                <a:tab pos="418465" algn="l"/>
                <a:tab pos="921385" algn="l"/>
                <a:tab pos="1610360" algn="l"/>
                <a:tab pos="1953260" algn="l"/>
                <a:tab pos="2232660" algn="l"/>
                <a:tab pos="3009900" algn="l"/>
              </a:tabLst>
            </a:pPr>
            <a:r>
              <a:rPr sz="1400" spc="-5" dirty="0">
                <a:solidFill>
                  <a:srgbClr val="FFFFFF"/>
                </a:solidFill>
                <a:latin typeface="Segoe UI"/>
                <a:cs typeface="Segoe UI"/>
              </a:rPr>
              <a:t>D</a:t>
            </a:r>
            <a:r>
              <a:rPr sz="1400" spc="5" dirty="0">
                <a:solidFill>
                  <a:srgbClr val="FFFFFF"/>
                </a:solidFill>
                <a:latin typeface="Segoe UI"/>
                <a:cs typeface="Segoe UI"/>
              </a:rPr>
              <a:t>e</a:t>
            </a:r>
            <a:r>
              <a:rPr sz="1400" dirty="0">
                <a:solidFill>
                  <a:srgbClr val="FFFFFF"/>
                </a:solidFill>
                <a:latin typeface="Segoe UI"/>
                <a:cs typeface="Segoe UI"/>
              </a:rPr>
              <a:t>l	</a:t>
            </a:r>
            <a:r>
              <a:rPr sz="1400" spc="-15" dirty="0">
                <a:solidFill>
                  <a:srgbClr val="FFFFFF"/>
                </a:solidFill>
                <a:latin typeface="Segoe UI"/>
                <a:cs typeface="Segoe UI"/>
              </a:rPr>
              <a:t>t</a:t>
            </a:r>
            <a:r>
              <a:rPr sz="1400" dirty="0">
                <a:solidFill>
                  <a:srgbClr val="FFFFFF"/>
                </a:solidFill>
                <a:latin typeface="Segoe UI"/>
                <a:cs typeface="Segoe UI"/>
              </a:rPr>
              <a:t>ot</a:t>
            </a:r>
            <a:r>
              <a:rPr sz="1400" spc="5" dirty="0">
                <a:solidFill>
                  <a:srgbClr val="FFFFFF"/>
                </a:solidFill>
                <a:latin typeface="Segoe UI"/>
                <a:cs typeface="Segoe UI"/>
              </a:rPr>
              <a:t>a</a:t>
            </a:r>
            <a:r>
              <a:rPr sz="1400" dirty="0">
                <a:solidFill>
                  <a:srgbClr val="FFFFFF"/>
                </a:solidFill>
                <a:latin typeface="Segoe UI"/>
                <a:cs typeface="Segoe UI"/>
              </a:rPr>
              <a:t>l	</a:t>
            </a:r>
            <a:r>
              <a:rPr sz="1400" spc="5" dirty="0">
                <a:solidFill>
                  <a:srgbClr val="FFFFFF"/>
                </a:solidFill>
                <a:latin typeface="Segoe UI"/>
                <a:cs typeface="Segoe UI"/>
              </a:rPr>
              <a:t>a</a:t>
            </a:r>
            <a:r>
              <a:rPr sz="1400" spc="-10" dirty="0">
                <a:solidFill>
                  <a:srgbClr val="FFFFFF"/>
                </a:solidFill>
                <a:latin typeface="Segoe UI"/>
                <a:cs typeface="Segoe UI"/>
              </a:rPr>
              <a:t>c</a:t>
            </a:r>
            <a:r>
              <a:rPr sz="1400" dirty="0">
                <a:solidFill>
                  <a:srgbClr val="FFFFFF"/>
                </a:solidFill>
                <a:latin typeface="Segoe UI"/>
                <a:cs typeface="Segoe UI"/>
              </a:rPr>
              <a:t>t</a:t>
            </a:r>
            <a:r>
              <a:rPr sz="1400" spc="-5" dirty="0">
                <a:solidFill>
                  <a:srgbClr val="FFFFFF"/>
                </a:solidFill>
                <a:latin typeface="Segoe UI"/>
                <a:cs typeface="Segoe UI"/>
              </a:rPr>
              <a:t>i</a:t>
            </a:r>
            <a:r>
              <a:rPr sz="1400" spc="5" dirty="0">
                <a:solidFill>
                  <a:srgbClr val="FFFFFF"/>
                </a:solidFill>
                <a:latin typeface="Segoe UI"/>
                <a:cs typeface="Segoe UI"/>
              </a:rPr>
              <a:t>v</a:t>
            </a:r>
            <a:r>
              <a:rPr sz="1400" dirty="0">
                <a:solidFill>
                  <a:srgbClr val="FFFFFF"/>
                </a:solidFill>
                <a:latin typeface="Segoe UI"/>
                <a:cs typeface="Segoe UI"/>
              </a:rPr>
              <a:t>os	</a:t>
            </a:r>
            <a:r>
              <a:rPr sz="1400" spc="-5" dirty="0">
                <a:solidFill>
                  <a:srgbClr val="FFFFFF"/>
                </a:solidFill>
                <a:latin typeface="Segoe UI"/>
                <a:cs typeface="Segoe UI"/>
              </a:rPr>
              <a:t>d</a:t>
            </a:r>
            <a:r>
              <a:rPr sz="1400" dirty="0">
                <a:solidFill>
                  <a:srgbClr val="FFFFFF"/>
                </a:solidFill>
                <a:latin typeface="Segoe UI"/>
                <a:cs typeface="Segoe UI"/>
              </a:rPr>
              <a:t>e	la	</a:t>
            </a:r>
            <a:r>
              <a:rPr sz="1400" spc="-30" dirty="0">
                <a:solidFill>
                  <a:srgbClr val="FFFFFF"/>
                </a:solidFill>
                <a:latin typeface="Segoe UI"/>
                <a:cs typeface="Segoe UI"/>
              </a:rPr>
              <a:t>m</a:t>
            </a:r>
            <a:r>
              <a:rPr sz="1400" spc="5" dirty="0">
                <a:solidFill>
                  <a:srgbClr val="FFFFFF"/>
                </a:solidFill>
                <a:latin typeface="Segoe UI"/>
                <a:cs typeface="Segoe UI"/>
              </a:rPr>
              <a:t>u</a:t>
            </a:r>
            <a:r>
              <a:rPr sz="1400" spc="-15" dirty="0">
                <a:solidFill>
                  <a:srgbClr val="FFFFFF"/>
                </a:solidFill>
                <a:latin typeface="Segoe UI"/>
                <a:cs typeface="Segoe UI"/>
              </a:rPr>
              <a:t>e</a:t>
            </a:r>
            <a:r>
              <a:rPr sz="1400" spc="5" dirty="0">
                <a:solidFill>
                  <a:srgbClr val="FFFFFF"/>
                </a:solidFill>
                <a:latin typeface="Segoe UI"/>
                <a:cs typeface="Segoe UI"/>
              </a:rPr>
              <a:t>s</a:t>
            </a:r>
            <a:r>
              <a:rPr sz="1400" dirty="0">
                <a:solidFill>
                  <a:srgbClr val="FFFFFF"/>
                </a:solidFill>
                <a:latin typeface="Segoe UI"/>
                <a:cs typeface="Segoe UI"/>
              </a:rPr>
              <a:t>t</a:t>
            </a:r>
            <a:r>
              <a:rPr sz="1400" spc="-10" dirty="0">
                <a:solidFill>
                  <a:srgbClr val="FFFFFF"/>
                </a:solidFill>
                <a:latin typeface="Segoe UI"/>
                <a:cs typeface="Segoe UI"/>
              </a:rPr>
              <a:t>r</a:t>
            </a:r>
            <a:r>
              <a:rPr sz="1400" dirty="0">
                <a:solidFill>
                  <a:srgbClr val="FFFFFF"/>
                </a:solidFill>
                <a:latin typeface="Segoe UI"/>
                <a:cs typeface="Segoe UI"/>
              </a:rPr>
              <a:t>a	</a:t>
            </a:r>
            <a:r>
              <a:rPr sz="1400" spc="5" dirty="0">
                <a:solidFill>
                  <a:srgbClr val="FFFFFF"/>
                </a:solidFill>
                <a:latin typeface="Segoe UI"/>
                <a:cs typeface="Segoe UI"/>
              </a:rPr>
              <a:t>s</a:t>
            </a:r>
            <a:r>
              <a:rPr sz="1400" dirty="0">
                <a:solidFill>
                  <a:srgbClr val="FFFFFF"/>
                </a:solidFill>
                <a:latin typeface="Segoe UI"/>
                <a:cs typeface="Segoe UI"/>
              </a:rPr>
              <a:t>on  asignados a </a:t>
            </a:r>
            <a:r>
              <a:rPr sz="1400" spc="-10" dirty="0">
                <a:solidFill>
                  <a:srgbClr val="FFFFFF"/>
                </a:solidFill>
                <a:latin typeface="Segoe UI"/>
                <a:cs typeface="Segoe UI"/>
              </a:rPr>
              <a:t>mercados</a:t>
            </a:r>
            <a:r>
              <a:rPr sz="1400" spc="20" dirty="0">
                <a:solidFill>
                  <a:srgbClr val="FFFFFF"/>
                </a:solidFill>
                <a:latin typeface="Segoe UI"/>
                <a:cs typeface="Segoe UI"/>
              </a:rPr>
              <a:t> </a:t>
            </a:r>
            <a:r>
              <a:rPr sz="1400" spc="-5" dirty="0">
                <a:solidFill>
                  <a:srgbClr val="FFFFFF"/>
                </a:solidFill>
                <a:latin typeface="Segoe UI"/>
                <a:cs typeface="Segoe UI"/>
              </a:rPr>
              <a:t>emergentes.</a:t>
            </a:r>
            <a:endParaRPr sz="1400">
              <a:latin typeface="Segoe UI"/>
              <a:cs typeface="Segoe UI"/>
            </a:endParaRPr>
          </a:p>
        </p:txBody>
      </p:sp>
    </p:spTree>
    <p:extLst>
      <p:ext uri="{BB962C8B-B14F-4D97-AF65-F5344CB8AC3E}">
        <p14:creationId xmlns:p14="http://schemas.microsoft.com/office/powerpoint/2010/main" val="4303121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9417" y="352678"/>
            <a:ext cx="4130040" cy="513080"/>
          </a:xfrm>
          <a:prstGeom prst="rect">
            <a:avLst/>
          </a:prstGeom>
        </p:spPr>
        <p:txBody>
          <a:bodyPr vert="horz" wrap="square" lIns="0" tIns="12700" rIns="0" bIns="0" rtlCol="0">
            <a:spAutoFit/>
          </a:bodyPr>
          <a:lstStyle/>
          <a:p>
            <a:pPr marL="12700">
              <a:lnSpc>
                <a:spcPct val="100000"/>
              </a:lnSpc>
              <a:spcBef>
                <a:spcPts val="100"/>
              </a:spcBef>
            </a:pPr>
            <a:r>
              <a:rPr sz="3200" b="0" spc="-30" dirty="0">
                <a:solidFill>
                  <a:srgbClr val="5C5C5C"/>
                </a:solidFill>
                <a:latin typeface="Rockwell"/>
                <a:cs typeface="Rockwell"/>
              </a:rPr>
              <a:t>Activos</a:t>
            </a:r>
            <a:r>
              <a:rPr sz="3200" b="0" spc="-50" dirty="0">
                <a:solidFill>
                  <a:srgbClr val="5C5C5C"/>
                </a:solidFill>
                <a:latin typeface="Rockwell"/>
                <a:cs typeface="Rockwell"/>
              </a:rPr>
              <a:t> </a:t>
            </a:r>
            <a:r>
              <a:rPr sz="3200" b="0" spc="-10" dirty="0">
                <a:solidFill>
                  <a:srgbClr val="5C5C5C"/>
                </a:solidFill>
                <a:latin typeface="Rockwell"/>
                <a:cs typeface="Rockwell"/>
              </a:rPr>
              <a:t>administrados</a:t>
            </a:r>
            <a:endParaRPr sz="3200">
              <a:latin typeface="Rockwell"/>
              <a:cs typeface="Rockwell"/>
            </a:endParaRPr>
          </a:p>
        </p:txBody>
      </p:sp>
      <p:sp>
        <p:nvSpPr>
          <p:cNvPr id="3" name="object 3"/>
          <p:cNvSpPr txBox="1"/>
          <p:nvPr/>
        </p:nvSpPr>
        <p:spPr>
          <a:xfrm>
            <a:off x="1850389" y="1083945"/>
            <a:ext cx="2640330" cy="391160"/>
          </a:xfrm>
          <a:prstGeom prst="rect">
            <a:avLst/>
          </a:prstGeom>
        </p:spPr>
        <p:txBody>
          <a:bodyPr vert="horz" wrap="square" lIns="0" tIns="12700" rIns="0" bIns="0" rtlCol="0">
            <a:spAutoFit/>
          </a:bodyPr>
          <a:lstStyle/>
          <a:p>
            <a:pPr marL="12700">
              <a:lnSpc>
                <a:spcPct val="100000"/>
              </a:lnSpc>
              <a:spcBef>
                <a:spcPts val="100"/>
              </a:spcBef>
            </a:pPr>
            <a:r>
              <a:rPr sz="2400" b="0" spc="-20" dirty="0">
                <a:solidFill>
                  <a:srgbClr val="F39200"/>
                </a:solidFill>
                <a:latin typeface="Calibri Light"/>
                <a:cs typeface="Calibri Light"/>
              </a:rPr>
              <a:t>Colocación </a:t>
            </a:r>
            <a:r>
              <a:rPr sz="2400" b="0" spc="-5" dirty="0">
                <a:solidFill>
                  <a:srgbClr val="F39200"/>
                </a:solidFill>
                <a:latin typeface="Calibri Light"/>
                <a:cs typeface="Calibri Light"/>
              </a:rPr>
              <a:t>por</a:t>
            </a:r>
            <a:r>
              <a:rPr sz="2400" b="0" spc="-170" dirty="0">
                <a:solidFill>
                  <a:srgbClr val="F39200"/>
                </a:solidFill>
                <a:latin typeface="Calibri Light"/>
                <a:cs typeface="Calibri Light"/>
              </a:rPr>
              <a:t> </a:t>
            </a:r>
            <a:r>
              <a:rPr sz="2400" b="0" spc="-15" dirty="0">
                <a:solidFill>
                  <a:srgbClr val="F39200"/>
                </a:solidFill>
                <a:latin typeface="Calibri Light"/>
                <a:cs typeface="Calibri Light"/>
              </a:rPr>
              <a:t>sector</a:t>
            </a:r>
            <a:endParaRPr sz="2400">
              <a:latin typeface="Calibri Light"/>
              <a:cs typeface="Calibri Light"/>
            </a:endParaRPr>
          </a:p>
        </p:txBody>
      </p:sp>
      <p:sp>
        <p:nvSpPr>
          <p:cNvPr id="4" name="object 4"/>
          <p:cNvSpPr txBox="1"/>
          <p:nvPr/>
        </p:nvSpPr>
        <p:spPr>
          <a:xfrm>
            <a:off x="6796658" y="1084579"/>
            <a:ext cx="4596765" cy="391160"/>
          </a:xfrm>
          <a:prstGeom prst="rect">
            <a:avLst/>
          </a:prstGeom>
        </p:spPr>
        <p:txBody>
          <a:bodyPr vert="horz" wrap="square" lIns="0" tIns="12700" rIns="0" bIns="0" rtlCol="0">
            <a:spAutoFit/>
          </a:bodyPr>
          <a:lstStyle/>
          <a:p>
            <a:pPr marL="12700">
              <a:lnSpc>
                <a:spcPct val="100000"/>
              </a:lnSpc>
              <a:spcBef>
                <a:spcPts val="100"/>
              </a:spcBef>
            </a:pPr>
            <a:r>
              <a:rPr sz="2400" b="0" spc="-20" dirty="0">
                <a:solidFill>
                  <a:srgbClr val="F39200"/>
                </a:solidFill>
                <a:latin typeface="Calibri Light"/>
                <a:cs typeface="Calibri Light"/>
              </a:rPr>
              <a:t>Desempeño relativo </a:t>
            </a:r>
            <a:r>
              <a:rPr sz="2400" b="0" dirty="0">
                <a:solidFill>
                  <a:srgbClr val="F39200"/>
                </a:solidFill>
                <a:latin typeface="Calibri Light"/>
                <a:cs typeface="Calibri Light"/>
              </a:rPr>
              <a:t>a las</a:t>
            </a:r>
            <a:r>
              <a:rPr sz="2400" b="0" spc="-280" dirty="0">
                <a:solidFill>
                  <a:srgbClr val="F39200"/>
                </a:solidFill>
                <a:latin typeface="Calibri Light"/>
                <a:cs typeface="Calibri Light"/>
              </a:rPr>
              <a:t> </a:t>
            </a:r>
            <a:r>
              <a:rPr sz="2400" b="0" spc="-25" dirty="0">
                <a:solidFill>
                  <a:srgbClr val="F39200"/>
                </a:solidFill>
                <a:latin typeface="Calibri Light"/>
                <a:cs typeface="Calibri Light"/>
              </a:rPr>
              <a:t>expectativas</a:t>
            </a:r>
            <a:endParaRPr sz="2400">
              <a:latin typeface="Calibri Light"/>
              <a:cs typeface="Calibri Light"/>
            </a:endParaRPr>
          </a:p>
        </p:txBody>
      </p:sp>
      <p:grpSp>
        <p:nvGrpSpPr>
          <p:cNvPr id="5" name="object 5"/>
          <p:cNvGrpSpPr/>
          <p:nvPr/>
        </p:nvGrpSpPr>
        <p:grpSpPr>
          <a:xfrm>
            <a:off x="142239" y="1610360"/>
            <a:ext cx="5863590" cy="4762500"/>
            <a:chOff x="142239" y="1610360"/>
            <a:chExt cx="5863590" cy="4762500"/>
          </a:xfrm>
        </p:grpSpPr>
        <p:pic>
          <p:nvPicPr>
            <p:cNvPr id="6" name="object 6"/>
            <p:cNvPicPr/>
            <p:nvPr/>
          </p:nvPicPr>
          <p:blipFill>
            <a:blip r:embed="rId2" cstate="print"/>
            <a:stretch>
              <a:fillRect/>
            </a:stretch>
          </p:blipFill>
          <p:spPr>
            <a:xfrm>
              <a:off x="2025594" y="2666676"/>
              <a:ext cx="3980084" cy="3706090"/>
            </a:xfrm>
            <a:prstGeom prst="rect">
              <a:avLst/>
            </a:prstGeom>
          </p:spPr>
        </p:pic>
        <p:pic>
          <p:nvPicPr>
            <p:cNvPr id="7" name="object 7"/>
            <p:cNvPicPr/>
            <p:nvPr/>
          </p:nvPicPr>
          <p:blipFill>
            <a:blip r:embed="rId3" cstate="email">
              <a:extLst>
                <a:ext uri="{28A0092B-C50C-407E-A947-70E740481C1C}">
                  <a14:useLocalDpi xmlns:a14="http://schemas.microsoft.com/office/drawing/2010/main"/>
                </a:ext>
              </a:extLst>
            </a:blip>
            <a:stretch>
              <a:fillRect/>
            </a:stretch>
          </p:blipFill>
          <p:spPr>
            <a:xfrm>
              <a:off x="142239" y="1610360"/>
              <a:ext cx="1915160" cy="2644140"/>
            </a:xfrm>
            <a:prstGeom prst="rect">
              <a:avLst/>
            </a:prstGeom>
          </p:spPr>
        </p:pic>
      </p:grpSp>
      <p:sp>
        <p:nvSpPr>
          <p:cNvPr id="8" name="object 8"/>
          <p:cNvSpPr txBox="1"/>
          <p:nvPr/>
        </p:nvSpPr>
        <p:spPr>
          <a:xfrm>
            <a:off x="295275" y="6569392"/>
            <a:ext cx="1429385" cy="208279"/>
          </a:xfrm>
          <a:prstGeom prst="rect">
            <a:avLst/>
          </a:prstGeom>
        </p:spPr>
        <p:txBody>
          <a:bodyPr vert="horz" wrap="square" lIns="0" tIns="12700" rIns="0" bIns="0" rtlCol="0">
            <a:spAutoFit/>
          </a:bodyPr>
          <a:lstStyle/>
          <a:p>
            <a:pPr marL="12700">
              <a:lnSpc>
                <a:spcPct val="100000"/>
              </a:lnSpc>
              <a:spcBef>
                <a:spcPts val="100"/>
              </a:spcBef>
            </a:pPr>
            <a:r>
              <a:rPr sz="1200" b="0" spc="-5" dirty="0">
                <a:solidFill>
                  <a:srgbClr val="5C5C5C"/>
                </a:solidFill>
                <a:latin typeface="Calibri Light"/>
                <a:cs typeface="Calibri Light"/>
              </a:rPr>
              <a:t>Fuente: The </a:t>
            </a:r>
            <a:r>
              <a:rPr sz="1200" b="0" dirty="0">
                <a:solidFill>
                  <a:srgbClr val="5C5C5C"/>
                </a:solidFill>
                <a:latin typeface="Calibri Light"/>
                <a:cs typeface="Calibri Light"/>
              </a:rPr>
              <a:t>GIIN</a:t>
            </a:r>
            <a:r>
              <a:rPr sz="1200" b="0" spc="-100" dirty="0">
                <a:solidFill>
                  <a:srgbClr val="5C5C5C"/>
                </a:solidFill>
                <a:latin typeface="Calibri Light"/>
                <a:cs typeface="Calibri Light"/>
              </a:rPr>
              <a:t> </a:t>
            </a:r>
            <a:r>
              <a:rPr sz="1200" b="0" spc="-10" dirty="0">
                <a:solidFill>
                  <a:srgbClr val="5C5C5C"/>
                </a:solidFill>
                <a:latin typeface="Calibri Light"/>
                <a:cs typeface="Calibri Light"/>
              </a:rPr>
              <a:t>2019.</a:t>
            </a:r>
            <a:endParaRPr sz="1200">
              <a:latin typeface="Calibri Light"/>
              <a:cs typeface="Calibri Light"/>
            </a:endParaRPr>
          </a:p>
        </p:txBody>
      </p:sp>
      <p:pic>
        <p:nvPicPr>
          <p:cNvPr id="9" name="object 9"/>
          <p:cNvPicPr/>
          <p:nvPr/>
        </p:nvPicPr>
        <p:blipFill>
          <a:blip r:embed="rId4" cstate="email">
            <a:extLst>
              <a:ext uri="{28A0092B-C50C-407E-A947-70E740481C1C}">
                <a14:useLocalDpi xmlns:a14="http://schemas.microsoft.com/office/drawing/2010/main"/>
              </a:ext>
            </a:extLst>
          </a:blip>
          <a:stretch>
            <a:fillRect/>
          </a:stretch>
        </p:blipFill>
        <p:spPr>
          <a:xfrm>
            <a:off x="6532185" y="1937908"/>
            <a:ext cx="1131128" cy="950775"/>
          </a:xfrm>
          <a:prstGeom prst="rect">
            <a:avLst/>
          </a:prstGeom>
        </p:spPr>
      </p:pic>
      <p:pic>
        <p:nvPicPr>
          <p:cNvPr id="10" name="object 10"/>
          <p:cNvPicPr/>
          <p:nvPr/>
        </p:nvPicPr>
        <p:blipFill>
          <a:blip r:embed="rId5" cstate="email">
            <a:extLst>
              <a:ext uri="{28A0092B-C50C-407E-A947-70E740481C1C}">
                <a14:useLocalDpi xmlns:a14="http://schemas.microsoft.com/office/drawing/2010/main"/>
              </a:ext>
            </a:extLst>
          </a:blip>
          <a:stretch>
            <a:fillRect/>
          </a:stretch>
        </p:blipFill>
        <p:spPr>
          <a:xfrm>
            <a:off x="6535855" y="1660144"/>
            <a:ext cx="3962211" cy="123782"/>
          </a:xfrm>
          <a:prstGeom prst="rect">
            <a:avLst/>
          </a:prstGeom>
        </p:spPr>
      </p:pic>
      <p:pic>
        <p:nvPicPr>
          <p:cNvPr id="11" name="object 11"/>
          <p:cNvPicPr/>
          <p:nvPr/>
        </p:nvPicPr>
        <p:blipFill>
          <a:blip r:embed="rId6" cstate="print"/>
          <a:stretch>
            <a:fillRect/>
          </a:stretch>
        </p:blipFill>
        <p:spPr>
          <a:xfrm>
            <a:off x="6929108" y="2959107"/>
            <a:ext cx="4589661" cy="3365418"/>
          </a:xfrm>
          <a:prstGeom prst="rect">
            <a:avLst/>
          </a:prstGeom>
        </p:spPr>
      </p:pic>
      <p:sp>
        <p:nvSpPr>
          <p:cNvPr id="12" name="object 12"/>
          <p:cNvSpPr txBox="1"/>
          <p:nvPr/>
        </p:nvSpPr>
        <p:spPr>
          <a:xfrm>
            <a:off x="10502518" y="6563677"/>
            <a:ext cx="1429385" cy="208279"/>
          </a:xfrm>
          <a:prstGeom prst="rect">
            <a:avLst/>
          </a:prstGeom>
        </p:spPr>
        <p:txBody>
          <a:bodyPr vert="horz" wrap="square" lIns="0" tIns="12700" rIns="0" bIns="0" rtlCol="0">
            <a:spAutoFit/>
          </a:bodyPr>
          <a:lstStyle/>
          <a:p>
            <a:pPr marL="12700">
              <a:lnSpc>
                <a:spcPct val="100000"/>
              </a:lnSpc>
              <a:spcBef>
                <a:spcPts val="100"/>
              </a:spcBef>
            </a:pPr>
            <a:r>
              <a:rPr sz="1200" b="0" spc="-5" dirty="0">
                <a:solidFill>
                  <a:srgbClr val="5C5C5C"/>
                </a:solidFill>
                <a:latin typeface="Calibri Light"/>
                <a:cs typeface="Calibri Light"/>
              </a:rPr>
              <a:t>Fuente: The </a:t>
            </a:r>
            <a:r>
              <a:rPr sz="1200" b="0" dirty="0">
                <a:solidFill>
                  <a:srgbClr val="5C5C5C"/>
                </a:solidFill>
                <a:latin typeface="Calibri Light"/>
                <a:cs typeface="Calibri Light"/>
              </a:rPr>
              <a:t>GIIN</a:t>
            </a:r>
            <a:r>
              <a:rPr sz="1200" b="0" spc="-100" dirty="0">
                <a:solidFill>
                  <a:srgbClr val="5C5C5C"/>
                </a:solidFill>
                <a:latin typeface="Calibri Light"/>
                <a:cs typeface="Calibri Light"/>
              </a:rPr>
              <a:t> </a:t>
            </a:r>
            <a:r>
              <a:rPr sz="1200" b="0" spc="-10" dirty="0">
                <a:solidFill>
                  <a:srgbClr val="5C5C5C"/>
                </a:solidFill>
                <a:latin typeface="Calibri Light"/>
                <a:cs typeface="Calibri Light"/>
              </a:rPr>
              <a:t>2020.</a:t>
            </a:r>
            <a:endParaRPr sz="1200">
              <a:latin typeface="Calibri Light"/>
              <a:cs typeface="Calibri Light"/>
            </a:endParaRPr>
          </a:p>
        </p:txBody>
      </p:sp>
    </p:spTree>
    <p:extLst>
      <p:ext uri="{BB962C8B-B14F-4D97-AF65-F5344CB8AC3E}">
        <p14:creationId xmlns:p14="http://schemas.microsoft.com/office/powerpoint/2010/main" val="13451351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45485" y="2216294"/>
            <a:ext cx="10939835" cy="3823379"/>
          </a:xfrm>
          <a:prstGeom prst="rect">
            <a:avLst/>
          </a:prstGeom>
        </p:spPr>
      </p:pic>
      <p:sp>
        <p:nvSpPr>
          <p:cNvPr id="3" name="object 3"/>
          <p:cNvSpPr txBox="1">
            <a:spLocks noGrp="1"/>
          </p:cNvSpPr>
          <p:nvPr>
            <p:ph type="title"/>
          </p:nvPr>
        </p:nvSpPr>
        <p:spPr>
          <a:xfrm>
            <a:off x="419417" y="352678"/>
            <a:ext cx="7354570" cy="513080"/>
          </a:xfrm>
          <a:prstGeom prst="rect">
            <a:avLst/>
          </a:prstGeom>
        </p:spPr>
        <p:txBody>
          <a:bodyPr vert="horz" wrap="square" lIns="0" tIns="12700" rIns="0" bIns="0" rtlCol="0">
            <a:spAutoFit/>
          </a:bodyPr>
          <a:lstStyle/>
          <a:p>
            <a:pPr marL="12700">
              <a:lnSpc>
                <a:spcPct val="100000"/>
              </a:lnSpc>
              <a:spcBef>
                <a:spcPts val="100"/>
              </a:spcBef>
            </a:pPr>
            <a:r>
              <a:rPr sz="3200" b="0" spc="-5" dirty="0">
                <a:solidFill>
                  <a:srgbClr val="5C5C5C"/>
                </a:solidFill>
                <a:latin typeface="Rockwell"/>
                <a:cs typeface="Rockwell"/>
              </a:rPr>
              <a:t>Uso herramientas medición </a:t>
            </a:r>
            <a:r>
              <a:rPr sz="3200" b="0" dirty="0">
                <a:solidFill>
                  <a:srgbClr val="5C5C5C"/>
                </a:solidFill>
                <a:latin typeface="Rockwell"/>
                <a:cs typeface="Rockwell"/>
              </a:rPr>
              <a:t>de</a:t>
            </a:r>
            <a:r>
              <a:rPr sz="3200" b="0" spc="-20" dirty="0">
                <a:solidFill>
                  <a:srgbClr val="5C5C5C"/>
                </a:solidFill>
                <a:latin typeface="Rockwell"/>
                <a:cs typeface="Rockwell"/>
              </a:rPr>
              <a:t> </a:t>
            </a:r>
            <a:r>
              <a:rPr sz="3200" b="0" spc="-5" dirty="0">
                <a:solidFill>
                  <a:srgbClr val="5C5C5C"/>
                </a:solidFill>
                <a:latin typeface="Rockwell"/>
                <a:cs typeface="Rockwell"/>
              </a:rPr>
              <a:t>impacto</a:t>
            </a:r>
            <a:endParaRPr sz="3200">
              <a:latin typeface="Rockwell"/>
              <a:cs typeface="Rockwell"/>
            </a:endParaRPr>
          </a:p>
        </p:txBody>
      </p:sp>
      <p:sp>
        <p:nvSpPr>
          <p:cNvPr id="4" name="object 4"/>
          <p:cNvSpPr txBox="1"/>
          <p:nvPr/>
        </p:nvSpPr>
        <p:spPr>
          <a:xfrm>
            <a:off x="663257" y="5668009"/>
            <a:ext cx="11122025" cy="972819"/>
          </a:xfrm>
          <a:prstGeom prst="rect">
            <a:avLst/>
          </a:prstGeom>
        </p:spPr>
        <p:txBody>
          <a:bodyPr vert="horz" wrap="square" lIns="0" tIns="12700" rIns="0" bIns="0" rtlCol="0">
            <a:spAutoFit/>
          </a:bodyPr>
          <a:lstStyle/>
          <a:p>
            <a:pPr marR="5080" algn="r">
              <a:lnSpc>
                <a:spcPct val="100000"/>
              </a:lnSpc>
              <a:spcBef>
                <a:spcPts val="100"/>
              </a:spcBef>
            </a:pPr>
            <a:r>
              <a:rPr sz="1200" b="0" spc="-10" dirty="0">
                <a:solidFill>
                  <a:srgbClr val="5C5C5C"/>
                </a:solidFill>
                <a:latin typeface="Calibri Light"/>
                <a:cs typeface="Calibri Light"/>
              </a:rPr>
              <a:t>Fuente: </a:t>
            </a:r>
            <a:r>
              <a:rPr sz="1200" b="0" spc="-5" dirty="0">
                <a:solidFill>
                  <a:srgbClr val="5C5C5C"/>
                </a:solidFill>
                <a:latin typeface="Calibri Light"/>
                <a:cs typeface="Calibri Light"/>
              </a:rPr>
              <a:t>The </a:t>
            </a:r>
            <a:r>
              <a:rPr sz="1200" b="0" dirty="0">
                <a:solidFill>
                  <a:srgbClr val="5C5C5C"/>
                </a:solidFill>
                <a:latin typeface="Calibri Light"/>
                <a:cs typeface="Calibri Light"/>
              </a:rPr>
              <a:t>GIIN</a:t>
            </a:r>
            <a:r>
              <a:rPr sz="1200" b="0" spc="-40" dirty="0">
                <a:solidFill>
                  <a:srgbClr val="5C5C5C"/>
                </a:solidFill>
                <a:latin typeface="Calibri Light"/>
                <a:cs typeface="Calibri Light"/>
              </a:rPr>
              <a:t> </a:t>
            </a:r>
            <a:r>
              <a:rPr sz="1200" b="0" spc="-10" dirty="0">
                <a:solidFill>
                  <a:srgbClr val="5C5C5C"/>
                </a:solidFill>
                <a:latin typeface="Calibri Light"/>
                <a:cs typeface="Calibri Light"/>
              </a:rPr>
              <a:t>2020.</a:t>
            </a:r>
            <a:endParaRPr sz="1200">
              <a:latin typeface="Calibri Light"/>
              <a:cs typeface="Calibri Light"/>
            </a:endParaRPr>
          </a:p>
          <a:p>
            <a:pPr>
              <a:lnSpc>
                <a:spcPct val="100000"/>
              </a:lnSpc>
              <a:spcBef>
                <a:spcPts val="45"/>
              </a:spcBef>
            </a:pPr>
            <a:endParaRPr sz="1550">
              <a:latin typeface="Calibri Light"/>
              <a:cs typeface="Calibri Light"/>
            </a:endParaRPr>
          </a:p>
          <a:p>
            <a:pPr marL="12700" marR="1057910">
              <a:lnSpc>
                <a:spcPct val="100000"/>
              </a:lnSpc>
            </a:pPr>
            <a:r>
              <a:rPr sz="1800" dirty="0">
                <a:latin typeface="Segoe UI"/>
                <a:cs typeface="Segoe UI"/>
              </a:rPr>
              <a:t>- </a:t>
            </a:r>
            <a:r>
              <a:rPr sz="1600" spc="-5" dirty="0">
                <a:latin typeface="Segoe UI"/>
                <a:cs typeface="Segoe UI"/>
              </a:rPr>
              <a:t>Sin </a:t>
            </a:r>
            <a:r>
              <a:rPr sz="1600" spc="-10" dirty="0">
                <a:latin typeface="Segoe UI"/>
                <a:cs typeface="Segoe UI"/>
              </a:rPr>
              <a:t>embargo, </a:t>
            </a:r>
            <a:r>
              <a:rPr sz="1600" spc="-5" dirty="0">
                <a:latin typeface="Segoe UI"/>
                <a:cs typeface="Segoe UI"/>
              </a:rPr>
              <a:t>aún </a:t>
            </a:r>
            <a:r>
              <a:rPr sz="1600" dirty="0">
                <a:latin typeface="Segoe UI"/>
                <a:cs typeface="Segoe UI"/>
              </a:rPr>
              <a:t>es </a:t>
            </a:r>
            <a:r>
              <a:rPr sz="1600" spc="-5" dirty="0">
                <a:latin typeface="Segoe UI"/>
                <a:cs typeface="Segoe UI"/>
              </a:rPr>
              <a:t>un área que necesita una </a:t>
            </a:r>
            <a:r>
              <a:rPr sz="1600" dirty="0">
                <a:latin typeface="Segoe UI"/>
                <a:cs typeface="Segoe UI"/>
              </a:rPr>
              <a:t>mayor </a:t>
            </a:r>
            <a:r>
              <a:rPr sz="1600" spc="-5" dirty="0">
                <a:latin typeface="Segoe UI"/>
                <a:cs typeface="Segoe UI"/>
              </a:rPr>
              <a:t>sofisticación </a:t>
            </a:r>
            <a:r>
              <a:rPr sz="1600" spc="-10" dirty="0">
                <a:latin typeface="Segoe UI"/>
                <a:cs typeface="Segoe UI"/>
              </a:rPr>
              <a:t>(Impact </a:t>
            </a:r>
            <a:r>
              <a:rPr sz="1600" spc="-5" dirty="0">
                <a:latin typeface="Segoe UI"/>
                <a:cs typeface="Segoe UI"/>
              </a:rPr>
              <a:t>washing, habilidad para demostrar </a:t>
            </a:r>
            <a:r>
              <a:rPr sz="1600" dirty="0">
                <a:latin typeface="Segoe UI"/>
                <a:cs typeface="Segoe UI"/>
              </a:rPr>
              <a:t>y  </a:t>
            </a:r>
            <a:r>
              <a:rPr sz="1600" spc="-5" dirty="0">
                <a:latin typeface="Segoe UI"/>
                <a:cs typeface="Segoe UI"/>
              </a:rPr>
              <a:t>comparar </a:t>
            </a:r>
            <a:r>
              <a:rPr sz="1600" spc="-10" dirty="0">
                <a:latin typeface="Segoe UI"/>
                <a:cs typeface="Segoe UI"/>
              </a:rPr>
              <a:t>impacto, </a:t>
            </a:r>
            <a:r>
              <a:rPr sz="1600" spc="-5" dirty="0">
                <a:latin typeface="Segoe UI"/>
                <a:cs typeface="Segoe UI"/>
              </a:rPr>
              <a:t>integrar decisiones </a:t>
            </a:r>
            <a:r>
              <a:rPr sz="1600" dirty="0">
                <a:latin typeface="Segoe UI"/>
                <a:cs typeface="Segoe UI"/>
              </a:rPr>
              <a:t>de </a:t>
            </a:r>
            <a:r>
              <a:rPr sz="1600" spc="-10" dirty="0">
                <a:latin typeface="Segoe UI"/>
                <a:cs typeface="Segoe UI"/>
              </a:rPr>
              <a:t>impacto </a:t>
            </a:r>
            <a:r>
              <a:rPr sz="1600" dirty="0">
                <a:latin typeface="Segoe UI"/>
                <a:cs typeface="Segoe UI"/>
              </a:rPr>
              <a:t>y </a:t>
            </a:r>
            <a:r>
              <a:rPr sz="1600" spc="-5" dirty="0">
                <a:latin typeface="Segoe UI"/>
                <a:cs typeface="Segoe UI"/>
              </a:rPr>
              <a:t>financieras,</a:t>
            </a:r>
            <a:r>
              <a:rPr sz="1600" dirty="0">
                <a:latin typeface="Segoe UI"/>
                <a:cs typeface="Segoe UI"/>
              </a:rPr>
              <a:t> </a:t>
            </a:r>
            <a:r>
              <a:rPr sz="1600" spc="-5" dirty="0">
                <a:latin typeface="Segoe UI"/>
                <a:cs typeface="Segoe UI"/>
              </a:rPr>
              <a:t>etc.).</a:t>
            </a:r>
            <a:endParaRPr sz="1600">
              <a:latin typeface="Segoe UI"/>
              <a:cs typeface="Segoe UI"/>
            </a:endParaRPr>
          </a:p>
        </p:txBody>
      </p:sp>
      <p:sp>
        <p:nvSpPr>
          <p:cNvPr id="5" name="object 5"/>
          <p:cNvSpPr txBox="1"/>
          <p:nvPr/>
        </p:nvSpPr>
        <p:spPr>
          <a:xfrm>
            <a:off x="510857" y="1021016"/>
            <a:ext cx="9576435" cy="1062990"/>
          </a:xfrm>
          <a:prstGeom prst="rect">
            <a:avLst/>
          </a:prstGeom>
        </p:spPr>
        <p:txBody>
          <a:bodyPr vert="horz" wrap="square" lIns="0" tIns="12700" rIns="0" bIns="0" rtlCol="0">
            <a:spAutoFit/>
          </a:bodyPr>
          <a:lstStyle/>
          <a:p>
            <a:pPr marL="12700">
              <a:lnSpc>
                <a:spcPct val="100000"/>
              </a:lnSpc>
              <a:spcBef>
                <a:spcPts val="100"/>
              </a:spcBef>
            </a:pPr>
            <a:r>
              <a:rPr sz="1800" spc="20" dirty="0">
                <a:solidFill>
                  <a:srgbClr val="F39200"/>
                </a:solidFill>
                <a:latin typeface="Segoe UI"/>
                <a:cs typeface="Segoe UI"/>
              </a:rPr>
              <a:t>LA </a:t>
            </a:r>
            <a:r>
              <a:rPr sz="1800" spc="-5" dirty="0">
                <a:solidFill>
                  <a:srgbClr val="F39200"/>
                </a:solidFill>
                <a:latin typeface="Segoe UI"/>
                <a:cs typeface="Segoe UI"/>
              </a:rPr>
              <a:t>MEDICIÓN </a:t>
            </a:r>
            <a:r>
              <a:rPr sz="1800" dirty="0">
                <a:solidFill>
                  <a:srgbClr val="F39200"/>
                </a:solidFill>
                <a:latin typeface="Segoe UI"/>
                <a:cs typeface="Segoe UI"/>
              </a:rPr>
              <a:t>Y </a:t>
            </a:r>
            <a:r>
              <a:rPr sz="1800" spc="-5" dirty="0">
                <a:solidFill>
                  <a:srgbClr val="F39200"/>
                </a:solidFill>
                <a:latin typeface="Segoe UI"/>
                <a:cs typeface="Segoe UI"/>
              </a:rPr>
              <a:t>GESTIÓN DE </a:t>
            </a:r>
            <a:r>
              <a:rPr sz="1800" spc="-40" dirty="0">
                <a:solidFill>
                  <a:srgbClr val="F39200"/>
                </a:solidFill>
                <a:latin typeface="Segoe UI"/>
                <a:cs typeface="Segoe UI"/>
              </a:rPr>
              <a:t>IMPACTO </a:t>
            </a:r>
            <a:r>
              <a:rPr sz="1800" dirty="0">
                <a:solidFill>
                  <a:srgbClr val="F39200"/>
                </a:solidFill>
                <a:latin typeface="Segoe UI"/>
                <a:cs typeface="Segoe UI"/>
              </a:rPr>
              <a:t>(IMM) ES </a:t>
            </a:r>
            <a:r>
              <a:rPr sz="1800" spc="-5" dirty="0">
                <a:solidFill>
                  <a:srgbClr val="F39200"/>
                </a:solidFill>
                <a:latin typeface="Segoe UI"/>
                <a:cs typeface="Segoe UI"/>
              </a:rPr>
              <a:t>UNA DE </a:t>
            </a:r>
            <a:r>
              <a:rPr sz="1800" spc="10" dirty="0">
                <a:solidFill>
                  <a:srgbClr val="F39200"/>
                </a:solidFill>
                <a:latin typeface="Segoe UI"/>
                <a:cs typeface="Segoe UI"/>
              </a:rPr>
              <a:t>LAS </a:t>
            </a:r>
            <a:r>
              <a:rPr sz="1800" spc="-25" dirty="0">
                <a:solidFill>
                  <a:srgbClr val="F39200"/>
                </a:solidFill>
                <a:latin typeface="Segoe UI"/>
                <a:cs typeface="Segoe UI"/>
              </a:rPr>
              <a:t>MAYORES </a:t>
            </a:r>
            <a:r>
              <a:rPr sz="1800" dirty="0">
                <a:solidFill>
                  <a:srgbClr val="F39200"/>
                </a:solidFill>
                <a:latin typeface="Segoe UI"/>
                <a:cs typeface="Segoe UI"/>
              </a:rPr>
              <a:t>ÁREAS </a:t>
            </a:r>
            <a:r>
              <a:rPr sz="1800" spc="-5" dirty="0">
                <a:solidFill>
                  <a:srgbClr val="F39200"/>
                </a:solidFill>
                <a:latin typeface="Segoe UI"/>
                <a:cs typeface="Segoe UI"/>
              </a:rPr>
              <a:t>DE</a:t>
            </a:r>
            <a:r>
              <a:rPr sz="1800" spc="-40" dirty="0">
                <a:solidFill>
                  <a:srgbClr val="F39200"/>
                </a:solidFill>
                <a:latin typeface="Segoe UI"/>
                <a:cs typeface="Segoe UI"/>
              </a:rPr>
              <a:t> </a:t>
            </a:r>
            <a:r>
              <a:rPr sz="1800" spc="-5" dirty="0">
                <a:solidFill>
                  <a:srgbClr val="F39200"/>
                </a:solidFill>
                <a:latin typeface="Segoe UI"/>
                <a:cs typeface="Segoe UI"/>
              </a:rPr>
              <a:t>PROGRESO</a:t>
            </a:r>
            <a:endParaRPr sz="1800">
              <a:latin typeface="Segoe UI"/>
              <a:cs typeface="Segoe UI"/>
            </a:endParaRPr>
          </a:p>
          <a:p>
            <a:pPr>
              <a:lnSpc>
                <a:spcPct val="100000"/>
              </a:lnSpc>
              <a:spcBef>
                <a:spcPts val="35"/>
              </a:spcBef>
            </a:pPr>
            <a:endParaRPr sz="1600">
              <a:latin typeface="Segoe UI"/>
              <a:cs typeface="Segoe UI"/>
            </a:endParaRPr>
          </a:p>
          <a:p>
            <a:pPr marL="299720" indent="-287020">
              <a:lnSpc>
                <a:spcPct val="100000"/>
              </a:lnSpc>
              <a:buChar char="-"/>
              <a:tabLst>
                <a:tab pos="299085" algn="l"/>
                <a:tab pos="299720" algn="l"/>
              </a:tabLst>
            </a:pPr>
            <a:r>
              <a:rPr sz="1600" spc="-5" dirty="0">
                <a:latin typeface="Segoe UI"/>
                <a:cs typeface="Segoe UI"/>
              </a:rPr>
              <a:t>En la 1era edición </a:t>
            </a:r>
            <a:r>
              <a:rPr sz="1600" dirty="0">
                <a:latin typeface="Segoe UI"/>
                <a:cs typeface="Segoe UI"/>
              </a:rPr>
              <a:t>de </a:t>
            </a:r>
            <a:r>
              <a:rPr sz="1600" spc="-5" dirty="0">
                <a:latin typeface="Segoe UI"/>
                <a:cs typeface="Segoe UI"/>
              </a:rPr>
              <a:t>la encuesta (GIIN 2010), </a:t>
            </a:r>
            <a:r>
              <a:rPr sz="1600" dirty="0">
                <a:latin typeface="Segoe UI"/>
                <a:cs typeface="Segoe UI"/>
              </a:rPr>
              <a:t>el </a:t>
            </a:r>
            <a:r>
              <a:rPr sz="1600" b="1" spc="-5" dirty="0">
                <a:latin typeface="Segoe UI"/>
                <a:cs typeface="Segoe UI"/>
              </a:rPr>
              <a:t>85% </a:t>
            </a:r>
            <a:r>
              <a:rPr sz="1600" b="1" spc="-10" dirty="0">
                <a:latin typeface="Segoe UI"/>
                <a:cs typeface="Segoe UI"/>
              </a:rPr>
              <a:t>usaba </a:t>
            </a:r>
            <a:r>
              <a:rPr sz="1600" b="1" spc="-5" dirty="0">
                <a:latin typeface="Segoe UI"/>
                <a:cs typeface="Segoe UI"/>
              </a:rPr>
              <a:t>su </a:t>
            </a:r>
            <a:r>
              <a:rPr sz="1600" b="1" dirty="0">
                <a:latin typeface="Segoe UI"/>
                <a:cs typeface="Segoe UI"/>
              </a:rPr>
              <a:t>propio </a:t>
            </a:r>
            <a:r>
              <a:rPr sz="1600" b="1" spc="-5" dirty="0">
                <a:latin typeface="Segoe UI"/>
                <a:cs typeface="Segoe UI"/>
              </a:rPr>
              <a:t>sistemas </a:t>
            </a:r>
            <a:r>
              <a:rPr sz="1600" b="1" dirty="0">
                <a:latin typeface="Segoe UI"/>
                <a:cs typeface="Segoe UI"/>
              </a:rPr>
              <a:t>de</a:t>
            </a:r>
            <a:r>
              <a:rPr sz="1600" b="1" spc="-20" dirty="0">
                <a:latin typeface="Segoe UI"/>
                <a:cs typeface="Segoe UI"/>
              </a:rPr>
              <a:t> </a:t>
            </a:r>
            <a:r>
              <a:rPr sz="1600" b="1" spc="-5" dirty="0">
                <a:latin typeface="Segoe UI"/>
                <a:cs typeface="Segoe UI"/>
              </a:rPr>
              <a:t>medición</a:t>
            </a:r>
            <a:r>
              <a:rPr sz="1600" spc="-5" dirty="0">
                <a:latin typeface="Segoe UI"/>
                <a:cs typeface="Segoe UI"/>
              </a:rPr>
              <a:t>.</a:t>
            </a:r>
            <a:endParaRPr sz="1600">
              <a:latin typeface="Segoe UI"/>
              <a:cs typeface="Segoe UI"/>
            </a:endParaRPr>
          </a:p>
          <a:p>
            <a:pPr marL="299720" indent="-287020">
              <a:lnSpc>
                <a:spcPct val="100000"/>
              </a:lnSpc>
              <a:buChar char="-"/>
              <a:tabLst>
                <a:tab pos="299085" algn="l"/>
                <a:tab pos="299720" algn="l"/>
              </a:tabLst>
            </a:pPr>
            <a:r>
              <a:rPr sz="1600" spc="-5" dirty="0">
                <a:latin typeface="Segoe UI"/>
                <a:cs typeface="Segoe UI"/>
              </a:rPr>
              <a:t>Una </a:t>
            </a:r>
            <a:r>
              <a:rPr sz="1600" dirty="0">
                <a:latin typeface="Segoe UI"/>
                <a:cs typeface="Segoe UI"/>
              </a:rPr>
              <a:t>década </a:t>
            </a:r>
            <a:r>
              <a:rPr sz="1600" spc="-5" dirty="0">
                <a:latin typeface="Segoe UI"/>
                <a:cs typeface="Segoe UI"/>
              </a:rPr>
              <a:t>después, </a:t>
            </a:r>
            <a:r>
              <a:rPr sz="1600" b="1" spc="-5" dirty="0">
                <a:latin typeface="Segoe UI"/>
                <a:cs typeface="Segoe UI"/>
              </a:rPr>
              <a:t>89% utiliza un sistema externo </a:t>
            </a:r>
            <a:r>
              <a:rPr sz="1600" spc="-10" dirty="0">
                <a:latin typeface="Segoe UI"/>
                <a:cs typeface="Segoe UI"/>
              </a:rPr>
              <a:t>para </a:t>
            </a:r>
            <a:r>
              <a:rPr sz="1600" spc="-5" dirty="0">
                <a:latin typeface="Segoe UI"/>
                <a:cs typeface="Segoe UI"/>
              </a:rPr>
              <a:t>medir </a:t>
            </a:r>
            <a:r>
              <a:rPr sz="1600" dirty="0">
                <a:latin typeface="Segoe UI"/>
                <a:cs typeface="Segoe UI"/>
              </a:rPr>
              <a:t>su</a:t>
            </a:r>
            <a:r>
              <a:rPr sz="1600" spc="-50" dirty="0">
                <a:latin typeface="Segoe UI"/>
                <a:cs typeface="Segoe UI"/>
              </a:rPr>
              <a:t> </a:t>
            </a:r>
            <a:r>
              <a:rPr sz="1600" spc="-10" dirty="0">
                <a:latin typeface="Segoe UI"/>
                <a:cs typeface="Segoe UI"/>
              </a:rPr>
              <a:t>impacto.</a:t>
            </a:r>
            <a:endParaRPr sz="1600">
              <a:latin typeface="Segoe UI"/>
              <a:cs typeface="Segoe UI"/>
            </a:endParaRPr>
          </a:p>
        </p:txBody>
      </p:sp>
    </p:spTree>
    <p:extLst>
      <p:ext uri="{BB962C8B-B14F-4D97-AF65-F5344CB8AC3E}">
        <p14:creationId xmlns:p14="http://schemas.microsoft.com/office/powerpoint/2010/main" val="21689053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592954" y="1252855"/>
            <a:ext cx="7446009" cy="5393690"/>
            <a:chOff x="4592954" y="1252855"/>
            <a:chExt cx="7446009" cy="5393690"/>
          </a:xfrm>
        </p:grpSpPr>
        <p:sp>
          <p:nvSpPr>
            <p:cNvPr id="3" name="object 3"/>
            <p:cNvSpPr/>
            <p:nvPr/>
          </p:nvSpPr>
          <p:spPr>
            <a:xfrm>
              <a:off x="4621529" y="1281430"/>
              <a:ext cx="7388859" cy="5336540"/>
            </a:xfrm>
            <a:custGeom>
              <a:avLst/>
              <a:gdLst/>
              <a:ahLst/>
              <a:cxnLst/>
              <a:rect l="l" t="t" r="r" b="b"/>
              <a:pathLst>
                <a:path w="7388859" h="5336540">
                  <a:moveTo>
                    <a:pt x="0" y="5336540"/>
                  </a:moveTo>
                  <a:lnTo>
                    <a:pt x="7388859" y="5336540"/>
                  </a:lnTo>
                  <a:lnTo>
                    <a:pt x="7388859" y="0"/>
                  </a:lnTo>
                  <a:lnTo>
                    <a:pt x="0" y="0"/>
                  </a:lnTo>
                  <a:lnTo>
                    <a:pt x="0" y="5336540"/>
                  </a:lnTo>
                  <a:close/>
                </a:path>
              </a:pathLst>
            </a:custGeom>
            <a:ln w="57150">
              <a:solidFill>
                <a:srgbClr val="00A194"/>
              </a:solidFill>
            </a:ln>
          </p:spPr>
          <p:txBody>
            <a:bodyPr wrap="square" lIns="0" tIns="0" rIns="0" bIns="0" rtlCol="0"/>
            <a:lstStyle/>
            <a:p>
              <a:endParaRPr/>
            </a:p>
          </p:txBody>
        </p:sp>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5148579" y="4960620"/>
              <a:ext cx="2786379" cy="721359"/>
            </a:xfrm>
            <a:prstGeom prst="rect">
              <a:avLst/>
            </a:prstGeom>
          </p:spPr>
        </p:pic>
        <p:pic>
          <p:nvPicPr>
            <p:cNvPr id="5" name="object 5"/>
            <p:cNvPicPr/>
            <p:nvPr/>
          </p:nvPicPr>
          <p:blipFill>
            <a:blip r:embed="rId3" cstate="print"/>
            <a:stretch>
              <a:fillRect/>
            </a:stretch>
          </p:blipFill>
          <p:spPr>
            <a:xfrm>
              <a:off x="5168428" y="1627610"/>
              <a:ext cx="4113203" cy="267758"/>
            </a:xfrm>
            <a:prstGeom prst="rect">
              <a:avLst/>
            </a:prstGeom>
          </p:spPr>
        </p:pic>
        <p:pic>
          <p:nvPicPr>
            <p:cNvPr id="6" name="object 6"/>
            <p:cNvPicPr/>
            <p:nvPr/>
          </p:nvPicPr>
          <p:blipFill>
            <a:blip r:embed="rId4" cstate="print"/>
            <a:stretch>
              <a:fillRect/>
            </a:stretch>
          </p:blipFill>
          <p:spPr>
            <a:xfrm>
              <a:off x="8818879" y="3843019"/>
              <a:ext cx="1905000" cy="637539"/>
            </a:xfrm>
            <a:prstGeom prst="rect">
              <a:avLst/>
            </a:prstGeom>
          </p:spPr>
        </p:pic>
        <p:pic>
          <p:nvPicPr>
            <p:cNvPr id="7" name="object 7"/>
            <p:cNvPicPr/>
            <p:nvPr/>
          </p:nvPicPr>
          <p:blipFill>
            <a:blip r:embed="rId5" cstate="email">
              <a:extLst>
                <a:ext uri="{28A0092B-C50C-407E-A947-70E740481C1C}">
                  <a14:useLocalDpi xmlns:a14="http://schemas.microsoft.com/office/drawing/2010/main"/>
                </a:ext>
              </a:extLst>
            </a:blip>
            <a:stretch>
              <a:fillRect/>
            </a:stretch>
          </p:blipFill>
          <p:spPr>
            <a:xfrm>
              <a:off x="5496559" y="2964180"/>
              <a:ext cx="2090419" cy="767079"/>
            </a:xfrm>
            <a:prstGeom prst="rect">
              <a:avLst/>
            </a:prstGeom>
          </p:spPr>
        </p:pic>
        <p:pic>
          <p:nvPicPr>
            <p:cNvPr id="8" name="object 8"/>
            <p:cNvPicPr/>
            <p:nvPr/>
          </p:nvPicPr>
          <p:blipFill>
            <a:blip r:embed="rId6" cstate="email">
              <a:extLst>
                <a:ext uri="{28A0092B-C50C-407E-A947-70E740481C1C}">
                  <a14:useLocalDpi xmlns:a14="http://schemas.microsoft.com/office/drawing/2010/main"/>
                </a:ext>
              </a:extLst>
            </a:blip>
            <a:stretch>
              <a:fillRect/>
            </a:stretch>
          </p:blipFill>
          <p:spPr>
            <a:xfrm>
              <a:off x="8662373" y="5717634"/>
              <a:ext cx="2896192" cy="434151"/>
            </a:xfrm>
            <a:prstGeom prst="rect">
              <a:avLst/>
            </a:prstGeom>
          </p:spPr>
        </p:pic>
        <p:pic>
          <p:nvPicPr>
            <p:cNvPr id="9" name="object 9"/>
            <p:cNvPicPr/>
            <p:nvPr/>
          </p:nvPicPr>
          <p:blipFill>
            <a:blip r:embed="rId7" cstate="email">
              <a:extLst>
                <a:ext uri="{28A0092B-C50C-407E-A947-70E740481C1C}">
                  <a14:useLocalDpi xmlns:a14="http://schemas.microsoft.com/office/drawing/2010/main"/>
                </a:ext>
              </a:extLst>
            </a:blip>
            <a:stretch>
              <a:fillRect/>
            </a:stretch>
          </p:blipFill>
          <p:spPr>
            <a:xfrm>
              <a:off x="9254204" y="2327671"/>
              <a:ext cx="2190845" cy="516053"/>
            </a:xfrm>
            <a:prstGeom prst="rect">
              <a:avLst/>
            </a:prstGeom>
          </p:spPr>
        </p:pic>
      </p:grpSp>
      <p:sp>
        <p:nvSpPr>
          <p:cNvPr id="10" name="object 10"/>
          <p:cNvSpPr txBox="1"/>
          <p:nvPr/>
        </p:nvSpPr>
        <p:spPr>
          <a:xfrm>
            <a:off x="960119" y="3240023"/>
            <a:ext cx="2750185" cy="2292985"/>
          </a:xfrm>
          <a:prstGeom prst="rect">
            <a:avLst/>
          </a:prstGeom>
        </p:spPr>
        <p:txBody>
          <a:bodyPr vert="horz" wrap="square" lIns="0" tIns="12700" rIns="0" bIns="0" rtlCol="0">
            <a:spAutoFit/>
          </a:bodyPr>
          <a:lstStyle/>
          <a:p>
            <a:pPr algn="ctr">
              <a:lnSpc>
                <a:spcPct val="100000"/>
              </a:lnSpc>
              <a:spcBef>
                <a:spcPts val="100"/>
              </a:spcBef>
            </a:pPr>
            <a:r>
              <a:rPr sz="1100" b="1" spc="-5" dirty="0">
                <a:solidFill>
                  <a:srgbClr val="00A194"/>
                </a:solidFill>
                <a:latin typeface="Calibri"/>
                <a:cs typeface="Calibri"/>
              </a:rPr>
              <a:t>LARRY</a:t>
            </a:r>
            <a:r>
              <a:rPr sz="1100" b="1" spc="10" dirty="0">
                <a:solidFill>
                  <a:srgbClr val="00A194"/>
                </a:solidFill>
                <a:latin typeface="Calibri"/>
                <a:cs typeface="Calibri"/>
              </a:rPr>
              <a:t> </a:t>
            </a:r>
            <a:r>
              <a:rPr sz="1100" b="1" spc="-5" dirty="0">
                <a:solidFill>
                  <a:srgbClr val="00A194"/>
                </a:solidFill>
                <a:latin typeface="Calibri"/>
                <a:cs typeface="Calibri"/>
              </a:rPr>
              <a:t>FINK</a:t>
            </a:r>
            <a:endParaRPr sz="1100">
              <a:latin typeface="Calibri"/>
              <a:cs typeface="Calibri"/>
            </a:endParaRPr>
          </a:p>
          <a:p>
            <a:pPr marR="22225" algn="ctr">
              <a:lnSpc>
                <a:spcPct val="100000"/>
              </a:lnSpc>
            </a:pPr>
            <a:r>
              <a:rPr sz="1100" b="0" dirty="0">
                <a:solidFill>
                  <a:srgbClr val="939393"/>
                </a:solidFill>
                <a:latin typeface="Calibri Light"/>
                <a:cs typeface="Calibri Light"/>
              </a:rPr>
              <a:t>Chariman and </a:t>
            </a:r>
            <a:r>
              <a:rPr sz="1100" b="0" spc="-5" dirty="0">
                <a:solidFill>
                  <a:srgbClr val="939393"/>
                </a:solidFill>
                <a:latin typeface="Calibri Light"/>
                <a:cs typeface="Calibri Light"/>
              </a:rPr>
              <a:t>CEO, BlackRock</a:t>
            </a:r>
            <a:r>
              <a:rPr sz="1100" b="0" spc="-10" dirty="0">
                <a:solidFill>
                  <a:srgbClr val="939393"/>
                </a:solidFill>
                <a:latin typeface="Calibri Light"/>
                <a:cs typeface="Calibri Light"/>
              </a:rPr>
              <a:t> </a:t>
            </a:r>
            <a:r>
              <a:rPr sz="1100" b="0" spc="-5" dirty="0">
                <a:solidFill>
                  <a:srgbClr val="939393"/>
                </a:solidFill>
                <a:latin typeface="Calibri Light"/>
                <a:cs typeface="Calibri Light"/>
              </a:rPr>
              <a:t>Inc.</a:t>
            </a:r>
            <a:endParaRPr sz="1100">
              <a:latin typeface="Calibri Light"/>
              <a:cs typeface="Calibri Light"/>
            </a:endParaRPr>
          </a:p>
          <a:p>
            <a:pPr marL="1270" algn="ctr">
              <a:lnSpc>
                <a:spcPct val="100000"/>
              </a:lnSpc>
            </a:pPr>
            <a:r>
              <a:rPr sz="1100" b="0" dirty="0">
                <a:solidFill>
                  <a:srgbClr val="939393"/>
                </a:solidFill>
                <a:latin typeface="Calibri Light"/>
                <a:cs typeface="Calibri Light"/>
              </a:rPr>
              <a:t>Annual </a:t>
            </a:r>
            <a:r>
              <a:rPr sz="1100" b="0" spc="-5" dirty="0">
                <a:solidFill>
                  <a:srgbClr val="939393"/>
                </a:solidFill>
                <a:latin typeface="Calibri Light"/>
                <a:cs typeface="Calibri Light"/>
              </a:rPr>
              <a:t>Letter </a:t>
            </a:r>
            <a:r>
              <a:rPr sz="1100" b="0" dirty="0">
                <a:solidFill>
                  <a:srgbClr val="939393"/>
                </a:solidFill>
                <a:latin typeface="Calibri Light"/>
                <a:cs typeface="Calibri Light"/>
              </a:rPr>
              <a:t>to </a:t>
            </a:r>
            <a:r>
              <a:rPr sz="1100" b="0" spc="-5" dirty="0">
                <a:solidFill>
                  <a:srgbClr val="939393"/>
                </a:solidFill>
                <a:latin typeface="Calibri Light"/>
                <a:cs typeface="Calibri Light"/>
              </a:rPr>
              <a:t>CEOs,</a:t>
            </a:r>
            <a:r>
              <a:rPr sz="1100" b="0" spc="-15" dirty="0">
                <a:solidFill>
                  <a:srgbClr val="939393"/>
                </a:solidFill>
                <a:latin typeface="Calibri Light"/>
                <a:cs typeface="Calibri Light"/>
              </a:rPr>
              <a:t> </a:t>
            </a:r>
            <a:r>
              <a:rPr sz="1100" b="0" dirty="0">
                <a:solidFill>
                  <a:srgbClr val="939393"/>
                </a:solidFill>
                <a:latin typeface="Calibri Light"/>
                <a:cs typeface="Calibri Light"/>
              </a:rPr>
              <a:t>2018</a:t>
            </a:r>
            <a:endParaRPr sz="1100">
              <a:latin typeface="Calibri Light"/>
              <a:cs typeface="Calibri Light"/>
            </a:endParaRPr>
          </a:p>
          <a:p>
            <a:pPr>
              <a:lnSpc>
                <a:spcPct val="100000"/>
              </a:lnSpc>
              <a:spcBef>
                <a:spcPts val="40"/>
              </a:spcBef>
            </a:pPr>
            <a:endParaRPr sz="1350">
              <a:latin typeface="Calibri Light"/>
              <a:cs typeface="Calibri Light"/>
            </a:endParaRPr>
          </a:p>
          <a:p>
            <a:pPr marL="88265" marR="81915" algn="ctr">
              <a:lnSpc>
                <a:spcPct val="103099"/>
              </a:lnSpc>
            </a:pPr>
            <a:r>
              <a:rPr sz="1050" spc="25" dirty="0">
                <a:solidFill>
                  <a:srgbClr val="252525"/>
                </a:solidFill>
                <a:latin typeface="Calibri"/>
                <a:cs typeface="Calibri"/>
              </a:rPr>
              <a:t>Para</a:t>
            </a:r>
            <a:r>
              <a:rPr sz="1050" spc="-65" dirty="0">
                <a:solidFill>
                  <a:srgbClr val="252525"/>
                </a:solidFill>
                <a:latin typeface="Calibri"/>
                <a:cs typeface="Calibri"/>
              </a:rPr>
              <a:t> </a:t>
            </a:r>
            <a:r>
              <a:rPr sz="1050" spc="10" dirty="0">
                <a:solidFill>
                  <a:srgbClr val="252525"/>
                </a:solidFill>
                <a:latin typeface="Calibri"/>
                <a:cs typeface="Calibri"/>
              </a:rPr>
              <a:t>prosperar</a:t>
            </a:r>
            <a:r>
              <a:rPr sz="1050" spc="-35" dirty="0">
                <a:solidFill>
                  <a:srgbClr val="252525"/>
                </a:solidFill>
                <a:latin typeface="Calibri"/>
                <a:cs typeface="Calibri"/>
              </a:rPr>
              <a:t> </a:t>
            </a:r>
            <a:r>
              <a:rPr sz="1050" spc="10" dirty="0">
                <a:solidFill>
                  <a:srgbClr val="252525"/>
                </a:solidFill>
                <a:latin typeface="Calibri"/>
                <a:cs typeface="Calibri"/>
              </a:rPr>
              <a:t>en</a:t>
            </a:r>
            <a:r>
              <a:rPr sz="1050" spc="-25" dirty="0">
                <a:solidFill>
                  <a:srgbClr val="252525"/>
                </a:solidFill>
                <a:latin typeface="Calibri"/>
                <a:cs typeface="Calibri"/>
              </a:rPr>
              <a:t> </a:t>
            </a:r>
            <a:r>
              <a:rPr sz="1050" spc="10" dirty="0">
                <a:solidFill>
                  <a:srgbClr val="252525"/>
                </a:solidFill>
                <a:latin typeface="Calibri"/>
                <a:cs typeface="Calibri"/>
              </a:rPr>
              <a:t>el</a:t>
            </a:r>
            <a:r>
              <a:rPr sz="1050" spc="-35" dirty="0">
                <a:solidFill>
                  <a:srgbClr val="252525"/>
                </a:solidFill>
                <a:latin typeface="Calibri"/>
                <a:cs typeface="Calibri"/>
              </a:rPr>
              <a:t> </a:t>
            </a:r>
            <a:r>
              <a:rPr sz="1050" spc="15" dirty="0">
                <a:solidFill>
                  <a:srgbClr val="252525"/>
                </a:solidFill>
                <a:latin typeface="Calibri"/>
                <a:cs typeface="Calibri"/>
              </a:rPr>
              <a:t>tiempo,</a:t>
            </a:r>
            <a:r>
              <a:rPr sz="1050" spc="-50" dirty="0">
                <a:solidFill>
                  <a:srgbClr val="252525"/>
                </a:solidFill>
                <a:latin typeface="Calibri"/>
                <a:cs typeface="Calibri"/>
              </a:rPr>
              <a:t> </a:t>
            </a:r>
            <a:r>
              <a:rPr sz="1050" spc="30" dirty="0">
                <a:solidFill>
                  <a:srgbClr val="252525"/>
                </a:solidFill>
                <a:latin typeface="Calibri"/>
                <a:cs typeface="Calibri"/>
              </a:rPr>
              <a:t>cada</a:t>
            </a:r>
            <a:r>
              <a:rPr sz="1050" spc="-45" dirty="0">
                <a:solidFill>
                  <a:srgbClr val="252525"/>
                </a:solidFill>
                <a:latin typeface="Calibri"/>
                <a:cs typeface="Calibri"/>
              </a:rPr>
              <a:t> </a:t>
            </a:r>
            <a:r>
              <a:rPr sz="1050" spc="15" dirty="0">
                <a:solidFill>
                  <a:srgbClr val="252525"/>
                </a:solidFill>
                <a:latin typeface="Calibri"/>
                <a:cs typeface="Calibri"/>
              </a:rPr>
              <a:t>empresa</a:t>
            </a:r>
            <a:r>
              <a:rPr sz="1050" spc="-40" dirty="0">
                <a:solidFill>
                  <a:srgbClr val="252525"/>
                </a:solidFill>
                <a:latin typeface="Calibri"/>
                <a:cs typeface="Calibri"/>
              </a:rPr>
              <a:t> </a:t>
            </a:r>
            <a:r>
              <a:rPr sz="1050" spc="20" dirty="0">
                <a:solidFill>
                  <a:srgbClr val="252525"/>
                </a:solidFill>
                <a:latin typeface="Calibri"/>
                <a:cs typeface="Calibri"/>
              </a:rPr>
              <a:t>no  </a:t>
            </a:r>
            <a:r>
              <a:rPr sz="1050" spc="25" dirty="0">
                <a:solidFill>
                  <a:srgbClr val="252525"/>
                </a:solidFill>
                <a:latin typeface="Calibri"/>
                <a:cs typeface="Calibri"/>
              </a:rPr>
              <a:t>solo </a:t>
            </a:r>
            <a:r>
              <a:rPr sz="1050" spc="10" dirty="0">
                <a:solidFill>
                  <a:srgbClr val="252525"/>
                </a:solidFill>
                <a:latin typeface="Calibri"/>
                <a:cs typeface="Calibri"/>
              </a:rPr>
              <a:t>debe </a:t>
            </a:r>
            <a:r>
              <a:rPr sz="1050" dirty="0">
                <a:solidFill>
                  <a:srgbClr val="252525"/>
                </a:solidFill>
                <a:latin typeface="Calibri"/>
                <a:cs typeface="Calibri"/>
              </a:rPr>
              <a:t>ofrecer </a:t>
            </a:r>
            <a:r>
              <a:rPr sz="1050" spc="25" dirty="0">
                <a:solidFill>
                  <a:srgbClr val="252525"/>
                </a:solidFill>
                <a:latin typeface="Calibri"/>
                <a:cs typeface="Calibri"/>
              </a:rPr>
              <a:t>un </a:t>
            </a:r>
            <a:r>
              <a:rPr sz="1050" spc="15" dirty="0">
                <a:solidFill>
                  <a:srgbClr val="252525"/>
                </a:solidFill>
                <a:latin typeface="Calibri"/>
                <a:cs typeface="Calibri"/>
              </a:rPr>
              <a:t>rendimiento </a:t>
            </a:r>
            <a:r>
              <a:rPr sz="1050" spc="10" dirty="0">
                <a:solidFill>
                  <a:srgbClr val="252525"/>
                </a:solidFill>
                <a:latin typeface="Calibri"/>
                <a:cs typeface="Calibri"/>
              </a:rPr>
              <a:t>financiero,  </a:t>
            </a:r>
            <a:r>
              <a:rPr sz="1050" spc="20" dirty="0">
                <a:solidFill>
                  <a:srgbClr val="252525"/>
                </a:solidFill>
                <a:latin typeface="Calibri"/>
                <a:cs typeface="Calibri"/>
              </a:rPr>
              <a:t>sino también </a:t>
            </a:r>
            <a:r>
              <a:rPr sz="1050" spc="15" dirty="0">
                <a:solidFill>
                  <a:srgbClr val="252525"/>
                </a:solidFill>
                <a:latin typeface="Calibri"/>
                <a:cs typeface="Calibri"/>
              </a:rPr>
              <a:t>mostrar </a:t>
            </a:r>
            <a:r>
              <a:rPr sz="1050" spc="25" dirty="0">
                <a:solidFill>
                  <a:srgbClr val="252525"/>
                </a:solidFill>
                <a:latin typeface="Calibri"/>
                <a:cs typeface="Calibri"/>
              </a:rPr>
              <a:t>cómo </a:t>
            </a:r>
            <a:r>
              <a:rPr sz="1050" spc="20" dirty="0">
                <a:solidFill>
                  <a:srgbClr val="252525"/>
                </a:solidFill>
                <a:latin typeface="Calibri"/>
                <a:cs typeface="Calibri"/>
              </a:rPr>
              <a:t>hace </a:t>
            </a:r>
            <a:r>
              <a:rPr sz="1050" spc="25" dirty="0">
                <a:solidFill>
                  <a:srgbClr val="252525"/>
                </a:solidFill>
                <a:latin typeface="Calibri"/>
                <a:cs typeface="Calibri"/>
              </a:rPr>
              <a:t>una  </a:t>
            </a:r>
            <a:r>
              <a:rPr sz="1050" spc="20" dirty="0">
                <a:solidFill>
                  <a:srgbClr val="252525"/>
                </a:solidFill>
                <a:latin typeface="Calibri"/>
                <a:cs typeface="Calibri"/>
              </a:rPr>
              <a:t>contribución</a:t>
            </a:r>
            <a:r>
              <a:rPr sz="1050" spc="-65" dirty="0">
                <a:solidFill>
                  <a:srgbClr val="252525"/>
                </a:solidFill>
                <a:latin typeface="Calibri"/>
                <a:cs typeface="Calibri"/>
              </a:rPr>
              <a:t> </a:t>
            </a:r>
            <a:r>
              <a:rPr sz="1050" spc="20" dirty="0">
                <a:solidFill>
                  <a:srgbClr val="252525"/>
                </a:solidFill>
                <a:latin typeface="Calibri"/>
                <a:cs typeface="Calibri"/>
              </a:rPr>
              <a:t>positiva</a:t>
            </a:r>
            <a:r>
              <a:rPr sz="1050" spc="-55" dirty="0">
                <a:solidFill>
                  <a:srgbClr val="252525"/>
                </a:solidFill>
                <a:latin typeface="Calibri"/>
                <a:cs typeface="Calibri"/>
              </a:rPr>
              <a:t> </a:t>
            </a:r>
            <a:r>
              <a:rPr sz="1050" spc="30" dirty="0">
                <a:solidFill>
                  <a:srgbClr val="252525"/>
                </a:solidFill>
                <a:latin typeface="Calibri"/>
                <a:cs typeface="Calibri"/>
              </a:rPr>
              <a:t>a</a:t>
            </a:r>
            <a:r>
              <a:rPr sz="1050" spc="-60" dirty="0">
                <a:solidFill>
                  <a:srgbClr val="252525"/>
                </a:solidFill>
                <a:latin typeface="Calibri"/>
                <a:cs typeface="Calibri"/>
              </a:rPr>
              <a:t> </a:t>
            </a:r>
            <a:r>
              <a:rPr sz="1050" spc="30" dirty="0">
                <a:solidFill>
                  <a:srgbClr val="252525"/>
                </a:solidFill>
                <a:latin typeface="Calibri"/>
                <a:cs typeface="Calibri"/>
              </a:rPr>
              <a:t>la</a:t>
            </a:r>
            <a:r>
              <a:rPr sz="1050" spc="-55" dirty="0">
                <a:solidFill>
                  <a:srgbClr val="252525"/>
                </a:solidFill>
                <a:latin typeface="Calibri"/>
                <a:cs typeface="Calibri"/>
              </a:rPr>
              <a:t> </a:t>
            </a:r>
            <a:r>
              <a:rPr sz="1050" spc="20" dirty="0">
                <a:solidFill>
                  <a:srgbClr val="252525"/>
                </a:solidFill>
                <a:latin typeface="Calibri"/>
                <a:cs typeface="Calibri"/>
              </a:rPr>
              <a:t>sociedad.</a:t>
            </a:r>
            <a:endParaRPr sz="1050">
              <a:latin typeface="Calibri"/>
              <a:cs typeface="Calibri"/>
            </a:endParaRPr>
          </a:p>
          <a:p>
            <a:pPr>
              <a:lnSpc>
                <a:spcPct val="100000"/>
              </a:lnSpc>
              <a:spcBef>
                <a:spcPts val="35"/>
              </a:spcBef>
            </a:pPr>
            <a:endParaRPr sz="1450">
              <a:latin typeface="Calibri"/>
              <a:cs typeface="Calibri"/>
            </a:endParaRPr>
          </a:p>
          <a:p>
            <a:pPr marL="12065" marR="5080" algn="ctr">
              <a:lnSpc>
                <a:spcPct val="103200"/>
              </a:lnSpc>
            </a:pPr>
            <a:r>
              <a:rPr sz="1050" spc="45" dirty="0">
                <a:solidFill>
                  <a:srgbClr val="252525"/>
                </a:solidFill>
                <a:latin typeface="Calibri"/>
                <a:cs typeface="Calibri"/>
              </a:rPr>
              <a:t>Las</a:t>
            </a:r>
            <a:r>
              <a:rPr sz="1050" spc="-65" dirty="0">
                <a:solidFill>
                  <a:srgbClr val="252525"/>
                </a:solidFill>
                <a:latin typeface="Calibri"/>
                <a:cs typeface="Calibri"/>
              </a:rPr>
              <a:t> </a:t>
            </a:r>
            <a:r>
              <a:rPr sz="1050" spc="15" dirty="0">
                <a:solidFill>
                  <a:srgbClr val="252525"/>
                </a:solidFill>
                <a:latin typeface="Calibri"/>
                <a:cs typeface="Calibri"/>
              </a:rPr>
              <a:t>empresas</a:t>
            </a:r>
            <a:r>
              <a:rPr sz="1050" spc="-20" dirty="0">
                <a:solidFill>
                  <a:srgbClr val="252525"/>
                </a:solidFill>
                <a:latin typeface="Calibri"/>
                <a:cs typeface="Calibri"/>
              </a:rPr>
              <a:t> </a:t>
            </a:r>
            <a:r>
              <a:rPr sz="1050" spc="10" dirty="0">
                <a:solidFill>
                  <a:srgbClr val="252525"/>
                </a:solidFill>
                <a:latin typeface="Calibri"/>
                <a:cs typeface="Calibri"/>
              </a:rPr>
              <a:t>deben</a:t>
            </a:r>
            <a:r>
              <a:rPr sz="1050" spc="-15" dirty="0">
                <a:solidFill>
                  <a:srgbClr val="252525"/>
                </a:solidFill>
                <a:latin typeface="Calibri"/>
                <a:cs typeface="Calibri"/>
              </a:rPr>
              <a:t> </a:t>
            </a:r>
            <a:r>
              <a:rPr sz="1050" spc="10" dirty="0">
                <a:solidFill>
                  <a:srgbClr val="252525"/>
                </a:solidFill>
                <a:latin typeface="Calibri"/>
                <a:cs typeface="Calibri"/>
              </a:rPr>
              <a:t>beneficiar</a:t>
            </a:r>
            <a:r>
              <a:rPr sz="1050" spc="-45" dirty="0">
                <a:solidFill>
                  <a:srgbClr val="252525"/>
                </a:solidFill>
                <a:latin typeface="Calibri"/>
                <a:cs typeface="Calibri"/>
              </a:rPr>
              <a:t> </a:t>
            </a:r>
            <a:r>
              <a:rPr sz="1050" spc="30" dirty="0">
                <a:solidFill>
                  <a:srgbClr val="252525"/>
                </a:solidFill>
                <a:latin typeface="Calibri"/>
                <a:cs typeface="Calibri"/>
              </a:rPr>
              <a:t>a</a:t>
            </a:r>
            <a:r>
              <a:rPr sz="1050" spc="-30" dirty="0">
                <a:solidFill>
                  <a:srgbClr val="252525"/>
                </a:solidFill>
                <a:latin typeface="Calibri"/>
                <a:cs typeface="Calibri"/>
              </a:rPr>
              <a:t> </a:t>
            </a:r>
            <a:r>
              <a:rPr sz="1050" spc="20" dirty="0">
                <a:solidFill>
                  <a:srgbClr val="252525"/>
                </a:solidFill>
                <a:latin typeface="Calibri"/>
                <a:cs typeface="Calibri"/>
              </a:rPr>
              <a:t>todas</a:t>
            </a:r>
            <a:r>
              <a:rPr sz="1050" spc="-40" dirty="0">
                <a:solidFill>
                  <a:srgbClr val="252525"/>
                </a:solidFill>
                <a:latin typeface="Calibri"/>
                <a:cs typeface="Calibri"/>
              </a:rPr>
              <a:t> </a:t>
            </a:r>
            <a:r>
              <a:rPr sz="1050" spc="30" dirty="0">
                <a:solidFill>
                  <a:srgbClr val="252525"/>
                </a:solidFill>
                <a:latin typeface="Calibri"/>
                <a:cs typeface="Calibri"/>
              </a:rPr>
              <a:t>las</a:t>
            </a:r>
            <a:r>
              <a:rPr sz="1050" spc="-65" dirty="0">
                <a:solidFill>
                  <a:srgbClr val="252525"/>
                </a:solidFill>
                <a:latin typeface="Calibri"/>
                <a:cs typeface="Calibri"/>
              </a:rPr>
              <a:t> </a:t>
            </a:r>
            <a:r>
              <a:rPr sz="1050" spc="10" dirty="0">
                <a:solidFill>
                  <a:srgbClr val="252525"/>
                </a:solidFill>
                <a:latin typeface="Calibri"/>
                <a:cs typeface="Calibri"/>
              </a:rPr>
              <a:t>partes  </a:t>
            </a:r>
            <a:r>
              <a:rPr sz="1050" spc="15" dirty="0">
                <a:solidFill>
                  <a:srgbClr val="252525"/>
                </a:solidFill>
                <a:latin typeface="Calibri"/>
                <a:cs typeface="Calibri"/>
              </a:rPr>
              <a:t>interesadas, </a:t>
            </a:r>
            <a:r>
              <a:rPr sz="1050" spc="25" dirty="0">
                <a:solidFill>
                  <a:srgbClr val="252525"/>
                </a:solidFill>
                <a:latin typeface="Calibri"/>
                <a:cs typeface="Calibri"/>
              </a:rPr>
              <a:t>incluidos los </a:t>
            </a:r>
            <a:r>
              <a:rPr sz="1050" spc="20" dirty="0">
                <a:solidFill>
                  <a:srgbClr val="252525"/>
                </a:solidFill>
                <a:latin typeface="Calibri"/>
                <a:cs typeface="Calibri"/>
              </a:rPr>
              <a:t>accionistas, </a:t>
            </a:r>
            <a:r>
              <a:rPr sz="1050" spc="25" dirty="0">
                <a:solidFill>
                  <a:srgbClr val="252525"/>
                </a:solidFill>
                <a:latin typeface="Calibri"/>
                <a:cs typeface="Calibri"/>
              </a:rPr>
              <a:t>los  </a:t>
            </a:r>
            <a:r>
              <a:rPr sz="1050" spc="15" dirty="0">
                <a:solidFill>
                  <a:srgbClr val="252525"/>
                </a:solidFill>
                <a:latin typeface="Calibri"/>
                <a:cs typeface="Calibri"/>
              </a:rPr>
              <a:t>empleados,</a:t>
            </a:r>
            <a:r>
              <a:rPr sz="1050" spc="-45" dirty="0">
                <a:solidFill>
                  <a:srgbClr val="252525"/>
                </a:solidFill>
                <a:latin typeface="Calibri"/>
                <a:cs typeface="Calibri"/>
              </a:rPr>
              <a:t> </a:t>
            </a:r>
            <a:r>
              <a:rPr sz="1050" spc="25" dirty="0">
                <a:solidFill>
                  <a:srgbClr val="252525"/>
                </a:solidFill>
                <a:latin typeface="Calibri"/>
                <a:cs typeface="Calibri"/>
              </a:rPr>
              <a:t>los</a:t>
            </a:r>
            <a:r>
              <a:rPr sz="1050" spc="-65" dirty="0">
                <a:solidFill>
                  <a:srgbClr val="252525"/>
                </a:solidFill>
                <a:latin typeface="Calibri"/>
                <a:cs typeface="Calibri"/>
              </a:rPr>
              <a:t> </a:t>
            </a:r>
            <a:r>
              <a:rPr sz="1050" spc="15" dirty="0">
                <a:solidFill>
                  <a:srgbClr val="252525"/>
                </a:solidFill>
                <a:latin typeface="Calibri"/>
                <a:cs typeface="Calibri"/>
              </a:rPr>
              <a:t>clientes</a:t>
            </a:r>
            <a:r>
              <a:rPr sz="1050" spc="-60" dirty="0">
                <a:solidFill>
                  <a:srgbClr val="252525"/>
                </a:solidFill>
                <a:latin typeface="Calibri"/>
                <a:cs typeface="Calibri"/>
              </a:rPr>
              <a:t> </a:t>
            </a:r>
            <a:r>
              <a:rPr sz="1050" spc="15" dirty="0">
                <a:solidFill>
                  <a:srgbClr val="252525"/>
                </a:solidFill>
                <a:latin typeface="Calibri"/>
                <a:cs typeface="Calibri"/>
              </a:rPr>
              <a:t>y</a:t>
            </a:r>
            <a:r>
              <a:rPr sz="1050" spc="-35" dirty="0">
                <a:solidFill>
                  <a:srgbClr val="252525"/>
                </a:solidFill>
                <a:latin typeface="Calibri"/>
                <a:cs typeface="Calibri"/>
              </a:rPr>
              <a:t> </a:t>
            </a:r>
            <a:r>
              <a:rPr sz="1050" spc="30" dirty="0">
                <a:solidFill>
                  <a:srgbClr val="252525"/>
                </a:solidFill>
                <a:latin typeface="Calibri"/>
                <a:cs typeface="Calibri"/>
              </a:rPr>
              <a:t>las</a:t>
            </a:r>
            <a:r>
              <a:rPr sz="1050" spc="-60" dirty="0">
                <a:solidFill>
                  <a:srgbClr val="252525"/>
                </a:solidFill>
                <a:latin typeface="Calibri"/>
                <a:cs typeface="Calibri"/>
              </a:rPr>
              <a:t> </a:t>
            </a:r>
            <a:r>
              <a:rPr sz="1050" spc="25" dirty="0">
                <a:solidFill>
                  <a:srgbClr val="252525"/>
                </a:solidFill>
                <a:latin typeface="Calibri"/>
                <a:cs typeface="Calibri"/>
              </a:rPr>
              <a:t>comunidades</a:t>
            </a:r>
            <a:r>
              <a:rPr sz="1050" spc="-45" dirty="0">
                <a:solidFill>
                  <a:srgbClr val="252525"/>
                </a:solidFill>
                <a:latin typeface="Calibri"/>
                <a:cs typeface="Calibri"/>
              </a:rPr>
              <a:t> </a:t>
            </a:r>
            <a:r>
              <a:rPr sz="1050" spc="10" dirty="0">
                <a:solidFill>
                  <a:srgbClr val="252525"/>
                </a:solidFill>
                <a:latin typeface="Calibri"/>
                <a:cs typeface="Calibri"/>
              </a:rPr>
              <a:t>en</a:t>
            </a:r>
            <a:r>
              <a:rPr sz="1050" spc="-15" dirty="0">
                <a:solidFill>
                  <a:srgbClr val="252525"/>
                </a:solidFill>
                <a:latin typeface="Calibri"/>
                <a:cs typeface="Calibri"/>
              </a:rPr>
              <a:t> </a:t>
            </a:r>
            <a:r>
              <a:rPr sz="1050" spc="30" dirty="0">
                <a:solidFill>
                  <a:srgbClr val="252525"/>
                </a:solidFill>
                <a:latin typeface="Calibri"/>
                <a:cs typeface="Calibri"/>
              </a:rPr>
              <a:t>las  </a:t>
            </a:r>
            <a:r>
              <a:rPr sz="1050" spc="15" dirty="0">
                <a:solidFill>
                  <a:srgbClr val="252525"/>
                </a:solidFill>
                <a:latin typeface="Calibri"/>
                <a:cs typeface="Calibri"/>
              </a:rPr>
              <a:t>que</a:t>
            </a:r>
            <a:r>
              <a:rPr sz="1050" spc="-30" dirty="0">
                <a:solidFill>
                  <a:srgbClr val="252525"/>
                </a:solidFill>
                <a:latin typeface="Calibri"/>
                <a:cs typeface="Calibri"/>
              </a:rPr>
              <a:t> </a:t>
            </a:r>
            <a:r>
              <a:rPr sz="1050" spc="10" dirty="0">
                <a:solidFill>
                  <a:srgbClr val="252525"/>
                </a:solidFill>
                <a:latin typeface="Calibri"/>
                <a:cs typeface="Calibri"/>
              </a:rPr>
              <a:t>operan.</a:t>
            </a:r>
            <a:endParaRPr sz="1050">
              <a:latin typeface="Calibri"/>
              <a:cs typeface="Calibri"/>
            </a:endParaRPr>
          </a:p>
        </p:txBody>
      </p:sp>
      <p:sp>
        <p:nvSpPr>
          <p:cNvPr id="11" name="object 11"/>
          <p:cNvSpPr txBox="1">
            <a:spLocks noGrp="1"/>
          </p:cNvSpPr>
          <p:nvPr>
            <p:ph type="title"/>
          </p:nvPr>
        </p:nvSpPr>
        <p:spPr>
          <a:xfrm>
            <a:off x="419417" y="352678"/>
            <a:ext cx="5252720" cy="513080"/>
          </a:xfrm>
          <a:prstGeom prst="rect">
            <a:avLst/>
          </a:prstGeom>
        </p:spPr>
        <p:txBody>
          <a:bodyPr vert="horz" wrap="square" lIns="0" tIns="12700" rIns="0" bIns="0" rtlCol="0">
            <a:spAutoFit/>
          </a:bodyPr>
          <a:lstStyle/>
          <a:p>
            <a:pPr marL="12700">
              <a:lnSpc>
                <a:spcPct val="100000"/>
              </a:lnSpc>
              <a:spcBef>
                <a:spcPts val="100"/>
              </a:spcBef>
            </a:pPr>
            <a:r>
              <a:rPr sz="3200" b="0" spc="-10" dirty="0">
                <a:solidFill>
                  <a:srgbClr val="5C5C5C"/>
                </a:solidFill>
                <a:latin typeface="Rockwell"/>
                <a:cs typeface="Rockwell"/>
              </a:rPr>
              <a:t>Grandes </a:t>
            </a:r>
            <a:r>
              <a:rPr sz="3200" b="0" spc="-25" dirty="0">
                <a:solidFill>
                  <a:srgbClr val="5C5C5C"/>
                </a:solidFill>
                <a:latin typeface="Rockwell"/>
                <a:cs typeface="Rockwell"/>
              </a:rPr>
              <a:t>actores</a:t>
            </a:r>
            <a:r>
              <a:rPr sz="3200" b="0" spc="-55" dirty="0">
                <a:solidFill>
                  <a:srgbClr val="5C5C5C"/>
                </a:solidFill>
                <a:latin typeface="Rockwell"/>
                <a:cs typeface="Rockwell"/>
              </a:rPr>
              <a:t> </a:t>
            </a:r>
            <a:r>
              <a:rPr sz="3200" b="0" spc="-10" dirty="0">
                <a:solidFill>
                  <a:srgbClr val="5C5C5C"/>
                </a:solidFill>
                <a:latin typeface="Rockwell"/>
                <a:cs typeface="Rockwell"/>
              </a:rPr>
              <a:t>financieros</a:t>
            </a:r>
            <a:endParaRPr sz="3200">
              <a:latin typeface="Rockwell"/>
              <a:cs typeface="Rockwell"/>
            </a:endParaRPr>
          </a:p>
        </p:txBody>
      </p:sp>
      <p:pic>
        <p:nvPicPr>
          <p:cNvPr id="12" name="object 12"/>
          <p:cNvPicPr/>
          <p:nvPr/>
        </p:nvPicPr>
        <p:blipFill>
          <a:blip r:embed="rId8" cstate="email">
            <a:extLst>
              <a:ext uri="{28A0092B-C50C-407E-A947-70E740481C1C}">
                <a14:useLocalDpi xmlns:a14="http://schemas.microsoft.com/office/drawing/2010/main"/>
              </a:ext>
            </a:extLst>
          </a:blip>
          <a:stretch>
            <a:fillRect/>
          </a:stretch>
        </p:blipFill>
        <p:spPr>
          <a:xfrm>
            <a:off x="1564639" y="1280160"/>
            <a:ext cx="1531620" cy="1775460"/>
          </a:xfrm>
          <a:prstGeom prst="rect">
            <a:avLst/>
          </a:prstGeom>
        </p:spPr>
      </p:pic>
      <p:pic>
        <p:nvPicPr>
          <p:cNvPr id="13" name="object 13"/>
          <p:cNvPicPr/>
          <p:nvPr/>
        </p:nvPicPr>
        <p:blipFill>
          <a:blip r:embed="rId9" cstate="print"/>
          <a:stretch>
            <a:fillRect/>
          </a:stretch>
        </p:blipFill>
        <p:spPr>
          <a:xfrm>
            <a:off x="1201419" y="5702300"/>
            <a:ext cx="2260600" cy="327659"/>
          </a:xfrm>
          <a:prstGeom prst="rect">
            <a:avLst/>
          </a:prstGeom>
        </p:spPr>
      </p:pic>
    </p:spTree>
    <p:extLst>
      <p:ext uri="{BB962C8B-B14F-4D97-AF65-F5344CB8AC3E}">
        <p14:creationId xmlns:p14="http://schemas.microsoft.com/office/powerpoint/2010/main" val="28108051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50539" y="2032000"/>
            <a:ext cx="1508760" cy="1508760"/>
          </a:xfrm>
          <a:custGeom>
            <a:avLst/>
            <a:gdLst/>
            <a:ahLst/>
            <a:cxnLst/>
            <a:rect l="l" t="t" r="r" b="b"/>
            <a:pathLst>
              <a:path w="1508760" h="1508760">
                <a:moveTo>
                  <a:pt x="754380" y="0"/>
                </a:moveTo>
                <a:lnTo>
                  <a:pt x="706666" y="1483"/>
                </a:lnTo>
                <a:lnTo>
                  <a:pt x="659741" y="5876"/>
                </a:lnTo>
                <a:lnTo>
                  <a:pt x="613694" y="13090"/>
                </a:lnTo>
                <a:lnTo>
                  <a:pt x="568613" y="23036"/>
                </a:lnTo>
                <a:lnTo>
                  <a:pt x="524587" y="35626"/>
                </a:lnTo>
                <a:lnTo>
                  <a:pt x="481704" y="50771"/>
                </a:lnTo>
                <a:lnTo>
                  <a:pt x="440051" y="68384"/>
                </a:lnTo>
                <a:lnTo>
                  <a:pt x="399718" y="88376"/>
                </a:lnTo>
                <a:lnTo>
                  <a:pt x="360792" y="110659"/>
                </a:lnTo>
                <a:lnTo>
                  <a:pt x="323362" y="135144"/>
                </a:lnTo>
                <a:lnTo>
                  <a:pt x="287517" y="161744"/>
                </a:lnTo>
                <a:lnTo>
                  <a:pt x="253344" y="190369"/>
                </a:lnTo>
                <a:lnTo>
                  <a:pt x="220932" y="220932"/>
                </a:lnTo>
                <a:lnTo>
                  <a:pt x="190369" y="253344"/>
                </a:lnTo>
                <a:lnTo>
                  <a:pt x="161744" y="287517"/>
                </a:lnTo>
                <a:lnTo>
                  <a:pt x="135144" y="323362"/>
                </a:lnTo>
                <a:lnTo>
                  <a:pt x="110659" y="360792"/>
                </a:lnTo>
                <a:lnTo>
                  <a:pt x="88376" y="399718"/>
                </a:lnTo>
                <a:lnTo>
                  <a:pt x="68384" y="440051"/>
                </a:lnTo>
                <a:lnTo>
                  <a:pt x="50771" y="481704"/>
                </a:lnTo>
                <a:lnTo>
                  <a:pt x="35626" y="524587"/>
                </a:lnTo>
                <a:lnTo>
                  <a:pt x="23036" y="568613"/>
                </a:lnTo>
                <a:lnTo>
                  <a:pt x="13090" y="613694"/>
                </a:lnTo>
                <a:lnTo>
                  <a:pt x="5876" y="659741"/>
                </a:lnTo>
                <a:lnTo>
                  <a:pt x="1483" y="706666"/>
                </a:lnTo>
                <a:lnTo>
                  <a:pt x="0" y="754379"/>
                </a:lnTo>
                <a:lnTo>
                  <a:pt x="1483" y="802093"/>
                </a:lnTo>
                <a:lnTo>
                  <a:pt x="5876" y="849018"/>
                </a:lnTo>
                <a:lnTo>
                  <a:pt x="13090" y="895065"/>
                </a:lnTo>
                <a:lnTo>
                  <a:pt x="23036" y="940146"/>
                </a:lnTo>
                <a:lnTo>
                  <a:pt x="35626" y="984172"/>
                </a:lnTo>
                <a:lnTo>
                  <a:pt x="50771" y="1027055"/>
                </a:lnTo>
                <a:lnTo>
                  <a:pt x="68384" y="1068708"/>
                </a:lnTo>
                <a:lnTo>
                  <a:pt x="88376" y="1109041"/>
                </a:lnTo>
                <a:lnTo>
                  <a:pt x="110659" y="1147967"/>
                </a:lnTo>
                <a:lnTo>
                  <a:pt x="135144" y="1185397"/>
                </a:lnTo>
                <a:lnTo>
                  <a:pt x="161744" y="1221242"/>
                </a:lnTo>
                <a:lnTo>
                  <a:pt x="190369" y="1255415"/>
                </a:lnTo>
                <a:lnTo>
                  <a:pt x="220932" y="1287827"/>
                </a:lnTo>
                <a:lnTo>
                  <a:pt x="253344" y="1318390"/>
                </a:lnTo>
                <a:lnTo>
                  <a:pt x="287517" y="1347015"/>
                </a:lnTo>
                <a:lnTo>
                  <a:pt x="323362" y="1373615"/>
                </a:lnTo>
                <a:lnTo>
                  <a:pt x="360792" y="1398100"/>
                </a:lnTo>
                <a:lnTo>
                  <a:pt x="399718" y="1420383"/>
                </a:lnTo>
                <a:lnTo>
                  <a:pt x="440051" y="1440375"/>
                </a:lnTo>
                <a:lnTo>
                  <a:pt x="481704" y="1457988"/>
                </a:lnTo>
                <a:lnTo>
                  <a:pt x="524587" y="1473133"/>
                </a:lnTo>
                <a:lnTo>
                  <a:pt x="568613" y="1485723"/>
                </a:lnTo>
                <a:lnTo>
                  <a:pt x="613694" y="1495669"/>
                </a:lnTo>
                <a:lnTo>
                  <a:pt x="659741" y="1502883"/>
                </a:lnTo>
                <a:lnTo>
                  <a:pt x="706666" y="1507276"/>
                </a:lnTo>
                <a:lnTo>
                  <a:pt x="754380" y="1508760"/>
                </a:lnTo>
                <a:lnTo>
                  <a:pt x="802093" y="1507276"/>
                </a:lnTo>
                <a:lnTo>
                  <a:pt x="849018" y="1502883"/>
                </a:lnTo>
                <a:lnTo>
                  <a:pt x="895065" y="1495669"/>
                </a:lnTo>
                <a:lnTo>
                  <a:pt x="940146" y="1485723"/>
                </a:lnTo>
                <a:lnTo>
                  <a:pt x="984172" y="1473133"/>
                </a:lnTo>
                <a:lnTo>
                  <a:pt x="1027055" y="1457988"/>
                </a:lnTo>
                <a:lnTo>
                  <a:pt x="1068708" y="1440375"/>
                </a:lnTo>
                <a:lnTo>
                  <a:pt x="1109041" y="1420383"/>
                </a:lnTo>
                <a:lnTo>
                  <a:pt x="1147967" y="1398100"/>
                </a:lnTo>
                <a:lnTo>
                  <a:pt x="1185397" y="1373615"/>
                </a:lnTo>
                <a:lnTo>
                  <a:pt x="1221242" y="1347015"/>
                </a:lnTo>
                <a:lnTo>
                  <a:pt x="1255415" y="1318390"/>
                </a:lnTo>
                <a:lnTo>
                  <a:pt x="1287827" y="1287827"/>
                </a:lnTo>
                <a:lnTo>
                  <a:pt x="1318390" y="1255415"/>
                </a:lnTo>
                <a:lnTo>
                  <a:pt x="1347015" y="1221242"/>
                </a:lnTo>
                <a:lnTo>
                  <a:pt x="1373615" y="1185397"/>
                </a:lnTo>
                <a:lnTo>
                  <a:pt x="1398100" y="1147967"/>
                </a:lnTo>
                <a:lnTo>
                  <a:pt x="1420383" y="1109041"/>
                </a:lnTo>
                <a:lnTo>
                  <a:pt x="1440375" y="1068708"/>
                </a:lnTo>
                <a:lnTo>
                  <a:pt x="1457988" y="1027055"/>
                </a:lnTo>
                <a:lnTo>
                  <a:pt x="1473133" y="984172"/>
                </a:lnTo>
                <a:lnTo>
                  <a:pt x="1485723" y="940146"/>
                </a:lnTo>
                <a:lnTo>
                  <a:pt x="1495669" y="895065"/>
                </a:lnTo>
                <a:lnTo>
                  <a:pt x="1502883" y="849018"/>
                </a:lnTo>
                <a:lnTo>
                  <a:pt x="1507276" y="802093"/>
                </a:lnTo>
                <a:lnTo>
                  <a:pt x="1508760" y="754379"/>
                </a:lnTo>
                <a:lnTo>
                  <a:pt x="1507276" y="706666"/>
                </a:lnTo>
                <a:lnTo>
                  <a:pt x="1502883" y="659741"/>
                </a:lnTo>
                <a:lnTo>
                  <a:pt x="1495669" y="613694"/>
                </a:lnTo>
                <a:lnTo>
                  <a:pt x="1485723" y="568613"/>
                </a:lnTo>
                <a:lnTo>
                  <a:pt x="1473133" y="524587"/>
                </a:lnTo>
                <a:lnTo>
                  <a:pt x="1457988" y="481704"/>
                </a:lnTo>
                <a:lnTo>
                  <a:pt x="1440375" y="440051"/>
                </a:lnTo>
                <a:lnTo>
                  <a:pt x="1420383" y="399718"/>
                </a:lnTo>
                <a:lnTo>
                  <a:pt x="1398100" y="360792"/>
                </a:lnTo>
                <a:lnTo>
                  <a:pt x="1373615" y="323362"/>
                </a:lnTo>
                <a:lnTo>
                  <a:pt x="1347015" y="287517"/>
                </a:lnTo>
                <a:lnTo>
                  <a:pt x="1318390" y="253344"/>
                </a:lnTo>
                <a:lnTo>
                  <a:pt x="1287827" y="220932"/>
                </a:lnTo>
                <a:lnTo>
                  <a:pt x="1255415" y="190369"/>
                </a:lnTo>
                <a:lnTo>
                  <a:pt x="1221242" y="161744"/>
                </a:lnTo>
                <a:lnTo>
                  <a:pt x="1185397" y="135144"/>
                </a:lnTo>
                <a:lnTo>
                  <a:pt x="1147967" y="110659"/>
                </a:lnTo>
                <a:lnTo>
                  <a:pt x="1109041" y="88376"/>
                </a:lnTo>
                <a:lnTo>
                  <a:pt x="1068708" y="68384"/>
                </a:lnTo>
                <a:lnTo>
                  <a:pt x="1027055" y="50771"/>
                </a:lnTo>
                <a:lnTo>
                  <a:pt x="984172" y="35626"/>
                </a:lnTo>
                <a:lnTo>
                  <a:pt x="940146" y="23036"/>
                </a:lnTo>
                <a:lnTo>
                  <a:pt x="895065" y="13090"/>
                </a:lnTo>
                <a:lnTo>
                  <a:pt x="849018" y="5876"/>
                </a:lnTo>
                <a:lnTo>
                  <a:pt x="802093" y="1483"/>
                </a:lnTo>
                <a:lnTo>
                  <a:pt x="754380" y="0"/>
                </a:lnTo>
                <a:close/>
              </a:path>
            </a:pathLst>
          </a:custGeom>
          <a:solidFill>
            <a:srgbClr val="F1F1F1"/>
          </a:solidFill>
        </p:spPr>
        <p:txBody>
          <a:bodyPr wrap="square" lIns="0" tIns="0" rIns="0" bIns="0" rtlCol="0"/>
          <a:lstStyle/>
          <a:p>
            <a:endParaRPr/>
          </a:p>
        </p:txBody>
      </p:sp>
      <p:sp>
        <p:nvSpPr>
          <p:cNvPr id="3" name="object 3"/>
          <p:cNvSpPr/>
          <p:nvPr/>
        </p:nvSpPr>
        <p:spPr>
          <a:xfrm>
            <a:off x="5344159" y="2032000"/>
            <a:ext cx="1508760" cy="1508760"/>
          </a:xfrm>
          <a:custGeom>
            <a:avLst/>
            <a:gdLst/>
            <a:ahLst/>
            <a:cxnLst/>
            <a:rect l="l" t="t" r="r" b="b"/>
            <a:pathLst>
              <a:path w="1508759" h="1508760">
                <a:moveTo>
                  <a:pt x="754379" y="0"/>
                </a:moveTo>
                <a:lnTo>
                  <a:pt x="706666" y="1483"/>
                </a:lnTo>
                <a:lnTo>
                  <a:pt x="659741" y="5876"/>
                </a:lnTo>
                <a:lnTo>
                  <a:pt x="613694" y="13090"/>
                </a:lnTo>
                <a:lnTo>
                  <a:pt x="568613" y="23036"/>
                </a:lnTo>
                <a:lnTo>
                  <a:pt x="524587" y="35626"/>
                </a:lnTo>
                <a:lnTo>
                  <a:pt x="481704" y="50771"/>
                </a:lnTo>
                <a:lnTo>
                  <a:pt x="440051" y="68384"/>
                </a:lnTo>
                <a:lnTo>
                  <a:pt x="399718" y="88376"/>
                </a:lnTo>
                <a:lnTo>
                  <a:pt x="360792" y="110659"/>
                </a:lnTo>
                <a:lnTo>
                  <a:pt x="323362" y="135144"/>
                </a:lnTo>
                <a:lnTo>
                  <a:pt x="287517" y="161744"/>
                </a:lnTo>
                <a:lnTo>
                  <a:pt x="253344" y="190369"/>
                </a:lnTo>
                <a:lnTo>
                  <a:pt x="220932" y="220932"/>
                </a:lnTo>
                <a:lnTo>
                  <a:pt x="190369" y="253344"/>
                </a:lnTo>
                <a:lnTo>
                  <a:pt x="161744" y="287517"/>
                </a:lnTo>
                <a:lnTo>
                  <a:pt x="135144" y="323362"/>
                </a:lnTo>
                <a:lnTo>
                  <a:pt x="110659" y="360792"/>
                </a:lnTo>
                <a:lnTo>
                  <a:pt x="88376" y="399718"/>
                </a:lnTo>
                <a:lnTo>
                  <a:pt x="68384" y="440051"/>
                </a:lnTo>
                <a:lnTo>
                  <a:pt x="50771" y="481704"/>
                </a:lnTo>
                <a:lnTo>
                  <a:pt x="35626" y="524587"/>
                </a:lnTo>
                <a:lnTo>
                  <a:pt x="23036" y="568613"/>
                </a:lnTo>
                <a:lnTo>
                  <a:pt x="13090" y="613694"/>
                </a:lnTo>
                <a:lnTo>
                  <a:pt x="5876" y="659741"/>
                </a:lnTo>
                <a:lnTo>
                  <a:pt x="1483" y="706666"/>
                </a:lnTo>
                <a:lnTo>
                  <a:pt x="0" y="754379"/>
                </a:lnTo>
                <a:lnTo>
                  <a:pt x="1483" y="802093"/>
                </a:lnTo>
                <a:lnTo>
                  <a:pt x="5876" y="849018"/>
                </a:lnTo>
                <a:lnTo>
                  <a:pt x="13090" y="895065"/>
                </a:lnTo>
                <a:lnTo>
                  <a:pt x="23036" y="940146"/>
                </a:lnTo>
                <a:lnTo>
                  <a:pt x="35626" y="984172"/>
                </a:lnTo>
                <a:lnTo>
                  <a:pt x="50771" y="1027055"/>
                </a:lnTo>
                <a:lnTo>
                  <a:pt x="68384" y="1068708"/>
                </a:lnTo>
                <a:lnTo>
                  <a:pt x="88376" y="1109041"/>
                </a:lnTo>
                <a:lnTo>
                  <a:pt x="110659" y="1147967"/>
                </a:lnTo>
                <a:lnTo>
                  <a:pt x="135144" y="1185397"/>
                </a:lnTo>
                <a:lnTo>
                  <a:pt x="161744" y="1221242"/>
                </a:lnTo>
                <a:lnTo>
                  <a:pt x="190369" y="1255415"/>
                </a:lnTo>
                <a:lnTo>
                  <a:pt x="220932" y="1287827"/>
                </a:lnTo>
                <a:lnTo>
                  <a:pt x="253344" y="1318390"/>
                </a:lnTo>
                <a:lnTo>
                  <a:pt x="287517" y="1347015"/>
                </a:lnTo>
                <a:lnTo>
                  <a:pt x="323362" y="1373615"/>
                </a:lnTo>
                <a:lnTo>
                  <a:pt x="360792" y="1398100"/>
                </a:lnTo>
                <a:lnTo>
                  <a:pt x="399718" y="1420383"/>
                </a:lnTo>
                <a:lnTo>
                  <a:pt x="440051" y="1440375"/>
                </a:lnTo>
                <a:lnTo>
                  <a:pt x="481704" y="1457988"/>
                </a:lnTo>
                <a:lnTo>
                  <a:pt x="524587" y="1473133"/>
                </a:lnTo>
                <a:lnTo>
                  <a:pt x="568613" y="1485723"/>
                </a:lnTo>
                <a:lnTo>
                  <a:pt x="613694" y="1495669"/>
                </a:lnTo>
                <a:lnTo>
                  <a:pt x="659741" y="1502883"/>
                </a:lnTo>
                <a:lnTo>
                  <a:pt x="706666" y="1507276"/>
                </a:lnTo>
                <a:lnTo>
                  <a:pt x="754379" y="1508760"/>
                </a:lnTo>
                <a:lnTo>
                  <a:pt x="802093" y="1507276"/>
                </a:lnTo>
                <a:lnTo>
                  <a:pt x="849018" y="1502883"/>
                </a:lnTo>
                <a:lnTo>
                  <a:pt x="895065" y="1495669"/>
                </a:lnTo>
                <a:lnTo>
                  <a:pt x="940146" y="1485723"/>
                </a:lnTo>
                <a:lnTo>
                  <a:pt x="984172" y="1473133"/>
                </a:lnTo>
                <a:lnTo>
                  <a:pt x="1027055" y="1457988"/>
                </a:lnTo>
                <a:lnTo>
                  <a:pt x="1068708" y="1440375"/>
                </a:lnTo>
                <a:lnTo>
                  <a:pt x="1109041" y="1420383"/>
                </a:lnTo>
                <a:lnTo>
                  <a:pt x="1147967" y="1398100"/>
                </a:lnTo>
                <a:lnTo>
                  <a:pt x="1185397" y="1373615"/>
                </a:lnTo>
                <a:lnTo>
                  <a:pt x="1221242" y="1347015"/>
                </a:lnTo>
                <a:lnTo>
                  <a:pt x="1255415" y="1318390"/>
                </a:lnTo>
                <a:lnTo>
                  <a:pt x="1287827" y="1287827"/>
                </a:lnTo>
                <a:lnTo>
                  <a:pt x="1318390" y="1255415"/>
                </a:lnTo>
                <a:lnTo>
                  <a:pt x="1347015" y="1221242"/>
                </a:lnTo>
                <a:lnTo>
                  <a:pt x="1373615" y="1185397"/>
                </a:lnTo>
                <a:lnTo>
                  <a:pt x="1398100" y="1147967"/>
                </a:lnTo>
                <a:lnTo>
                  <a:pt x="1420383" y="1109041"/>
                </a:lnTo>
                <a:lnTo>
                  <a:pt x="1440375" y="1068708"/>
                </a:lnTo>
                <a:lnTo>
                  <a:pt x="1457988" y="1027055"/>
                </a:lnTo>
                <a:lnTo>
                  <a:pt x="1473133" y="984172"/>
                </a:lnTo>
                <a:lnTo>
                  <a:pt x="1485723" y="940146"/>
                </a:lnTo>
                <a:lnTo>
                  <a:pt x="1495669" y="895065"/>
                </a:lnTo>
                <a:lnTo>
                  <a:pt x="1502883" y="849018"/>
                </a:lnTo>
                <a:lnTo>
                  <a:pt x="1507276" y="802093"/>
                </a:lnTo>
                <a:lnTo>
                  <a:pt x="1508760" y="754379"/>
                </a:lnTo>
                <a:lnTo>
                  <a:pt x="1507276" y="706666"/>
                </a:lnTo>
                <a:lnTo>
                  <a:pt x="1502883" y="659741"/>
                </a:lnTo>
                <a:lnTo>
                  <a:pt x="1495669" y="613694"/>
                </a:lnTo>
                <a:lnTo>
                  <a:pt x="1485723" y="568613"/>
                </a:lnTo>
                <a:lnTo>
                  <a:pt x="1473133" y="524587"/>
                </a:lnTo>
                <a:lnTo>
                  <a:pt x="1457988" y="481704"/>
                </a:lnTo>
                <a:lnTo>
                  <a:pt x="1440375" y="440051"/>
                </a:lnTo>
                <a:lnTo>
                  <a:pt x="1420383" y="399718"/>
                </a:lnTo>
                <a:lnTo>
                  <a:pt x="1398100" y="360792"/>
                </a:lnTo>
                <a:lnTo>
                  <a:pt x="1373615" y="323362"/>
                </a:lnTo>
                <a:lnTo>
                  <a:pt x="1347015" y="287517"/>
                </a:lnTo>
                <a:lnTo>
                  <a:pt x="1318390" y="253344"/>
                </a:lnTo>
                <a:lnTo>
                  <a:pt x="1287827" y="220932"/>
                </a:lnTo>
                <a:lnTo>
                  <a:pt x="1255415" y="190369"/>
                </a:lnTo>
                <a:lnTo>
                  <a:pt x="1221242" y="161744"/>
                </a:lnTo>
                <a:lnTo>
                  <a:pt x="1185397" y="135144"/>
                </a:lnTo>
                <a:lnTo>
                  <a:pt x="1147967" y="110659"/>
                </a:lnTo>
                <a:lnTo>
                  <a:pt x="1109041" y="88376"/>
                </a:lnTo>
                <a:lnTo>
                  <a:pt x="1068708" y="68384"/>
                </a:lnTo>
                <a:lnTo>
                  <a:pt x="1027055" y="50771"/>
                </a:lnTo>
                <a:lnTo>
                  <a:pt x="984172" y="35626"/>
                </a:lnTo>
                <a:lnTo>
                  <a:pt x="940146" y="23036"/>
                </a:lnTo>
                <a:lnTo>
                  <a:pt x="895065" y="13090"/>
                </a:lnTo>
                <a:lnTo>
                  <a:pt x="849018" y="5876"/>
                </a:lnTo>
                <a:lnTo>
                  <a:pt x="802093" y="1483"/>
                </a:lnTo>
                <a:lnTo>
                  <a:pt x="754379" y="0"/>
                </a:lnTo>
                <a:close/>
              </a:path>
            </a:pathLst>
          </a:custGeom>
          <a:solidFill>
            <a:srgbClr val="F1F1F1"/>
          </a:solidFill>
        </p:spPr>
        <p:txBody>
          <a:bodyPr wrap="square" lIns="0" tIns="0" rIns="0" bIns="0" rtlCol="0"/>
          <a:lstStyle/>
          <a:p>
            <a:endParaRPr/>
          </a:p>
        </p:txBody>
      </p:sp>
      <p:grpSp>
        <p:nvGrpSpPr>
          <p:cNvPr id="4" name="object 4"/>
          <p:cNvGrpSpPr/>
          <p:nvPr/>
        </p:nvGrpSpPr>
        <p:grpSpPr>
          <a:xfrm>
            <a:off x="759459" y="1988820"/>
            <a:ext cx="1678939" cy="1633220"/>
            <a:chOff x="759459" y="1988820"/>
            <a:chExt cx="1678939" cy="1633220"/>
          </a:xfrm>
        </p:grpSpPr>
        <p:sp>
          <p:nvSpPr>
            <p:cNvPr id="5" name="object 5"/>
            <p:cNvSpPr/>
            <p:nvPr/>
          </p:nvSpPr>
          <p:spPr>
            <a:xfrm>
              <a:off x="759459" y="2032000"/>
              <a:ext cx="1508760" cy="1508760"/>
            </a:xfrm>
            <a:custGeom>
              <a:avLst/>
              <a:gdLst/>
              <a:ahLst/>
              <a:cxnLst/>
              <a:rect l="l" t="t" r="r" b="b"/>
              <a:pathLst>
                <a:path w="1508760" h="1508760">
                  <a:moveTo>
                    <a:pt x="754380" y="0"/>
                  </a:moveTo>
                  <a:lnTo>
                    <a:pt x="706671" y="1483"/>
                  </a:lnTo>
                  <a:lnTo>
                    <a:pt x="659751" y="5876"/>
                  </a:lnTo>
                  <a:lnTo>
                    <a:pt x="613708" y="13090"/>
                  </a:lnTo>
                  <a:lnTo>
                    <a:pt x="568630" y="23036"/>
                  </a:lnTo>
                  <a:lnTo>
                    <a:pt x="524606" y="35626"/>
                  </a:lnTo>
                  <a:lnTo>
                    <a:pt x="481724" y="50771"/>
                  </a:lnTo>
                  <a:lnTo>
                    <a:pt x="440073" y="68384"/>
                  </a:lnTo>
                  <a:lnTo>
                    <a:pt x="399740" y="88376"/>
                  </a:lnTo>
                  <a:lnTo>
                    <a:pt x="360814" y="110659"/>
                  </a:lnTo>
                  <a:lnTo>
                    <a:pt x="323384" y="135144"/>
                  </a:lnTo>
                  <a:lnTo>
                    <a:pt x="287538" y="161744"/>
                  </a:lnTo>
                  <a:lnTo>
                    <a:pt x="253364" y="190369"/>
                  </a:lnTo>
                  <a:lnTo>
                    <a:pt x="220951" y="220932"/>
                  </a:lnTo>
                  <a:lnTo>
                    <a:pt x="190387" y="253344"/>
                  </a:lnTo>
                  <a:lnTo>
                    <a:pt x="161760" y="287517"/>
                  </a:lnTo>
                  <a:lnTo>
                    <a:pt x="135158" y="323362"/>
                  </a:lnTo>
                  <a:lnTo>
                    <a:pt x="110671" y="360792"/>
                  </a:lnTo>
                  <a:lnTo>
                    <a:pt x="88386" y="399718"/>
                  </a:lnTo>
                  <a:lnTo>
                    <a:pt x="68392" y="440051"/>
                  </a:lnTo>
                  <a:lnTo>
                    <a:pt x="50777" y="481704"/>
                  </a:lnTo>
                  <a:lnTo>
                    <a:pt x="35630" y="524587"/>
                  </a:lnTo>
                  <a:lnTo>
                    <a:pt x="23039" y="568613"/>
                  </a:lnTo>
                  <a:lnTo>
                    <a:pt x="13092" y="613694"/>
                  </a:lnTo>
                  <a:lnTo>
                    <a:pt x="5877" y="659741"/>
                  </a:lnTo>
                  <a:lnTo>
                    <a:pt x="1484" y="706666"/>
                  </a:lnTo>
                  <a:lnTo>
                    <a:pt x="0" y="754379"/>
                  </a:lnTo>
                  <a:lnTo>
                    <a:pt x="1484" y="802093"/>
                  </a:lnTo>
                  <a:lnTo>
                    <a:pt x="5877" y="849018"/>
                  </a:lnTo>
                  <a:lnTo>
                    <a:pt x="13092" y="895065"/>
                  </a:lnTo>
                  <a:lnTo>
                    <a:pt x="23039" y="940146"/>
                  </a:lnTo>
                  <a:lnTo>
                    <a:pt x="35630" y="984172"/>
                  </a:lnTo>
                  <a:lnTo>
                    <a:pt x="50777" y="1027055"/>
                  </a:lnTo>
                  <a:lnTo>
                    <a:pt x="68392" y="1068708"/>
                  </a:lnTo>
                  <a:lnTo>
                    <a:pt x="88386" y="1109041"/>
                  </a:lnTo>
                  <a:lnTo>
                    <a:pt x="110671" y="1147967"/>
                  </a:lnTo>
                  <a:lnTo>
                    <a:pt x="135158" y="1185397"/>
                  </a:lnTo>
                  <a:lnTo>
                    <a:pt x="161760" y="1221242"/>
                  </a:lnTo>
                  <a:lnTo>
                    <a:pt x="190387" y="1255415"/>
                  </a:lnTo>
                  <a:lnTo>
                    <a:pt x="220951" y="1287827"/>
                  </a:lnTo>
                  <a:lnTo>
                    <a:pt x="253364" y="1318390"/>
                  </a:lnTo>
                  <a:lnTo>
                    <a:pt x="287538" y="1347015"/>
                  </a:lnTo>
                  <a:lnTo>
                    <a:pt x="323384" y="1373615"/>
                  </a:lnTo>
                  <a:lnTo>
                    <a:pt x="360814" y="1398100"/>
                  </a:lnTo>
                  <a:lnTo>
                    <a:pt x="399740" y="1420383"/>
                  </a:lnTo>
                  <a:lnTo>
                    <a:pt x="440073" y="1440375"/>
                  </a:lnTo>
                  <a:lnTo>
                    <a:pt x="481724" y="1457988"/>
                  </a:lnTo>
                  <a:lnTo>
                    <a:pt x="524606" y="1473133"/>
                  </a:lnTo>
                  <a:lnTo>
                    <a:pt x="568630" y="1485723"/>
                  </a:lnTo>
                  <a:lnTo>
                    <a:pt x="613708" y="1495669"/>
                  </a:lnTo>
                  <a:lnTo>
                    <a:pt x="659751" y="1502883"/>
                  </a:lnTo>
                  <a:lnTo>
                    <a:pt x="706671" y="1507276"/>
                  </a:lnTo>
                  <a:lnTo>
                    <a:pt x="754380" y="1508760"/>
                  </a:lnTo>
                  <a:lnTo>
                    <a:pt x="802093" y="1507276"/>
                  </a:lnTo>
                  <a:lnTo>
                    <a:pt x="849018" y="1502883"/>
                  </a:lnTo>
                  <a:lnTo>
                    <a:pt x="895065" y="1495669"/>
                  </a:lnTo>
                  <a:lnTo>
                    <a:pt x="940146" y="1485723"/>
                  </a:lnTo>
                  <a:lnTo>
                    <a:pt x="984172" y="1473133"/>
                  </a:lnTo>
                  <a:lnTo>
                    <a:pt x="1027055" y="1457988"/>
                  </a:lnTo>
                  <a:lnTo>
                    <a:pt x="1068708" y="1440375"/>
                  </a:lnTo>
                  <a:lnTo>
                    <a:pt x="1109041" y="1420383"/>
                  </a:lnTo>
                  <a:lnTo>
                    <a:pt x="1147967" y="1398100"/>
                  </a:lnTo>
                  <a:lnTo>
                    <a:pt x="1185397" y="1373615"/>
                  </a:lnTo>
                  <a:lnTo>
                    <a:pt x="1221242" y="1347015"/>
                  </a:lnTo>
                  <a:lnTo>
                    <a:pt x="1255415" y="1318390"/>
                  </a:lnTo>
                  <a:lnTo>
                    <a:pt x="1287827" y="1287827"/>
                  </a:lnTo>
                  <a:lnTo>
                    <a:pt x="1318390" y="1255415"/>
                  </a:lnTo>
                  <a:lnTo>
                    <a:pt x="1347015" y="1221242"/>
                  </a:lnTo>
                  <a:lnTo>
                    <a:pt x="1373615" y="1185397"/>
                  </a:lnTo>
                  <a:lnTo>
                    <a:pt x="1398100" y="1147967"/>
                  </a:lnTo>
                  <a:lnTo>
                    <a:pt x="1420383" y="1109041"/>
                  </a:lnTo>
                  <a:lnTo>
                    <a:pt x="1440375" y="1068708"/>
                  </a:lnTo>
                  <a:lnTo>
                    <a:pt x="1457988" y="1027055"/>
                  </a:lnTo>
                  <a:lnTo>
                    <a:pt x="1473133" y="984172"/>
                  </a:lnTo>
                  <a:lnTo>
                    <a:pt x="1485723" y="940146"/>
                  </a:lnTo>
                  <a:lnTo>
                    <a:pt x="1495669" y="895065"/>
                  </a:lnTo>
                  <a:lnTo>
                    <a:pt x="1502883" y="849018"/>
                  </a:lnTo>
                  <a:lnTo>
                    <a:pt x="1507276" y="802093"/>
                  </a:lnTo>
                  <a:lnTo>
                    <a:pt x="1508760" y="754379"/>
                  </a:lnTo>
                  <a:lnTo>
                    <a:pt x="1507276" y="706666"/>
                  </a:lnTo>
                  <a:lnTo>
                    <a:pt x="1502883" y="659741"/>
                  </a:lnTo>
                  <a:lnTo>
                    <a:pt x="1495669" y="613694"/>
                  </a:lnTo>
                  <a:lnTo>
                    <a:pt x="1485723" y="568613"/>
                  </a:lnTo>
                  <a:lnTo>
                    <a:pt x="1473133" y="524587"/>
                  </a:lnTo>
                  <a:lnTo>
                    <a:pt x="1457988" y="481704"/>
                  </a:lnTo>
                  <a:lnTo>
                    <a:pt x="1440375" y="440051"/>
                  </a:lnTo>
                  <a:lnTo>
                    <a:pt x="1420383" y="399718"/>
                  </a:lnTo>
                  <a:lnTo>
                    <a:pt x="1398100" y="360792"/>
                  </a:lnTo>
                  <a:lnTo>
                    <a:pt x="1373615" y="323362"/>
                  </a:lnTo>
                  <a:lnTo>
                    <a:pt x="1347015" y="287517"/>
                  </a:lnTo>
                  <a:lnTo>
                    <a:pt x="1318390" y="253344"/>
                  </a:lnTo>
                  <a:lnTo>
                    <a:pt x="1287827" y="220932"/>
                  </a:lnTo>
                  <a:lnTo>
                    <a:pt x="1255415" y="190369"/>
                  </a:lnTo>
                  <a:lnTo>
                    <a:pt x="1221242" y="161744"/>
                  </a:lnTo>
                  <a:lnTo>
                    <a:pt x="1185397" y="135144"/>
                  </a:lnTo>
                  <a:lnTo>
                    <a:pt x="1147967" y="110659"/>
                  </a:lnTo>
                  <a:lnTo>
                    <a:pt x="1109041" y="88376"/>
                  </a:lnTo>
                  <a:lnTo>
                    <a:pt x="1068708" y="68384"/>
                  </a:lnTo>
                  <a:lnTo>
                    <a:pt x="1027055" y="50771"/>
                  </a:lnTo>
                  <a:lnTo>
                    <a:pt x="984172" y="35626"/>
                  </a:lnTo>
                  <a:lnTo>
                    <a:pt x="940146" y="23036"/>
                  </a:lnTo>
                  <a:lnTo>
                    <a:pt x="895065" y="13090"/>
                  </a:lnTo>
                  <a:lnTo>
                    <a:pt x="849018" y="5876"/>
                  </a:lnTo>
                  <a:lnTo>
                    <a:pt x="802093" y="1483"/>
                  </a:lnTo>
                  <a:lnTo>
                    <a:pt x="754380" y="0"/>
                  </a:lnTo>
                  <a:close/>
                </a:path>
              </a:pathLst>
            </a:custGeom>
            <a:solidFill>
              <a:srgbClr val="F1F1F1"/>
            </a:solidFill>
          </p:spPr>
          <p:txBody>
            <a:bodyPr wrap="square" lIns="0" tIns="0" rIns="0" bIns="0" rtlCol="0"/>
            <a:lstStyle/>
            <a:p>
              <a:endParaRPr/>
            </a:p>
          </p:txBody>
        </p:sp>
        <p:pic>
          <p:nvPicPr>
            <p:cNvPr id="6" name="object 6"/>
            <p:cNvPicPr/>
            <p:nvPr/>
          </p:nvPicPr>
          <p:blipFill>
            <a:blip r:embed="rId2" cstate="email">
              <a:extLst>
                <a:ext uri="{28A0092B-C50C-407E-A947-70E740481C1C}">
                  <a14:useLocalDpi xmlns:a14="http://schemas.microsoft.com/office/drawing/2010/main"/>
                </a:ext>
              </a:extLst>
            </a:blip>
            <a:stretch>
              <a:fillRect/>
            </a:stretch>
          </p:blipFill>
          <p:spPr>
            <a:xfrm>
              <a:off x="1087119" y="2357120"/>
              <a:ext cx="853440" cy="855979"/>
            </a:xfrm>
            <a:prstGeom prst="rect">
              <a:avLst/>
            </a:prstGeom>
          </p:spPr>
        </p:pic>
        <p:sp>
          <p:nvSpPr>
            <p:cNvPr id="7" name="object 7"/>
            <p:cNvSpPr/>
            <p:nvPr/>
          </p:nvSpPr>
          <p:spPr>
            <a:xfrm>
              <a:off x="769619" y="1988820"/>
              <a:ext cx="1668780" cy="1633220"/>
            </a:xfrm>
            <a:custGeom>
              <a:avLst/>
              <a:gdLst/>
              <a:ahLst/>
              <a:cxnLst/>
              <a:rect l="l" t="t" r="r" b="b"/>
              <a:pathLst>
                <a:path w="1668780" h="1633220">
                  <a:moveTo>
                    <a:pt x="834389" y="0"/>
                  </a:moveTo>
                  <a:lnTo>
                    <a:pt x="785363" y="1386"/>
                  </a:lnTo>
                  <a:lnTo>
                    <a:pt x="737082" y="5494"/>
                  </a:lnTo>
                  <a:lnTo>
                    <a:pt x="689626" y="12247"/>
                  </a:lnTo>
                  <a:lnTo>
                    <a:pt x="643072" y="21568"/>
                  </a:lnTo>
                  <a:lnTo>
                    <a:pt x="597499" y="33381"/>
                  </a:lnTo>
                  <a:lnTo>
                    <a:pt x="552985" y="47609"/>
                  </a:lnTo>
                  <a:lnTo>
                    <a:pt x="509608" y="64176"/>
                  </a:lnTo>
                  <a:lnTo>
                    <a:pt x="467447" y="83005"/>
                  </a:lnTo>
                  <a:lnTo>
                    <a:pt x="426579" y="104019"/>
                  </a:lnTo>
                  <a:lnTo>
                    <a:pt x="387083" y="127142"/>
                  </a:lnTo>
                  <a:lnTo>
                    <a:pt x="349038" y="152297"/>
                  </a:lnTo>
                  <a:lnTo>
                    <a:pt x="312522" y="179407"/>
                  </a:lnTo>
                  <a:lnTo>
                    <a:pt x="277612" y="208397"/>
                  </a:lnTo>
                  <a:lnTo>
                    <a:pt x="244387" y="239188"/>
                  </a:lnTo>
                  <a:lnTo>
                    <a:pt x="212926" y="271705"/>
                  </a:lnTo>
                  <a:lnTo>
                    <a:pt x="183306" y="305872"/>
                  </a:lnTo>
                  <a:lnTo>
                    <a:pt x="155606" y="341611"/>
                  </a:lnTo>
                  <a:lnTo>
                    <a:pt x="129904" y="378845"/>
                  </a:lnTo>
                  <a:lnTo>
                    <a:pt x="106279" y="417499"/>
                  </a:lnTo>
                  <a:lnTo>
                    <a:pt x="84808" y="457496"/>
                  </a:lnTo>
                  <a:lnTo>
                    <a:pt x="65570" y="498758"/>
                  </a:lnTo>
                  <a:lnTo>
                    <a:pt x="48643" y="541210"/>
                  </a:lnTo>
                  <a:lnTo>
                    <a:pt x="34106" y="584775"/>
                  </a:lnTo>
                  <a:lnTo>
                    <a:pt x="22036" y="629376"/>
                  </a:lnTo>
                  <a:lnTo>
                    <a:pt x="12513" y="674936"/>
                  </a:lnTo>
                  <a:lnTo>
                    <a:pt x="5613" y="721380"/>
                  </a:lnTo>
                  <a:lnTo>
                    <a:pt x="1416" y="768630"/>
                  </a:lnTo>
                  <a:lnTo>
                    <a:pt x="0" y="816609"/>
                  </a:lnTo>
                  <a:lnTo>
                    <a:pt x="1416" y="864589"/>
                  </a:lnTo>
                  <a:lnTo>
                    <a:pt x="5613" y="911839"/>
                  </a:lnTo>
                  <a:lnTo>
                    <a:pt x="12513" y="958283"/>
                  </a:lnTo>
                  <a:lnTo>
                    <a:pt x="22036" y="1003843"/>
                  </a:lnTo>
                  <a:lnTo>
                    <a:pt x="34106" y="1048444"/>
                  </a:lnTo>
                  <a:lnTo>
                    <a:pt x="48643" y="1092009"/>
                  </a:lnTo>
                  <a:lnTo>
                    <a:pt x="65570" y="1134461"/>
                  </a:lnTo>
                  <a:lnTo>
                    <a:pt x="84808" y="1175723"/>
                  </a:lnTo>
                  <a:lnTo>
                    <a:pt x="106279" y="1215720"/>
                  </a:lnTo>
                  <a:lnTo>
                    <a:pt x="129904" y="1254374"/>
                  </a:lnTo>
                  <a:lnTo>
                    <a:pt x="155606" y="1291608"/>
                  </a:lnTo>
                  <a:lnTo>
                    <a:pt x="183306" y="1327347"/>
                  </a:lnTo>
                  <a:lnTo>
                    <a:pt x="212926" y="1361514"/>
                  </a:lnTo>
                  <a:lnTo>
                    <a:pt x="244387" y="1394031"/>
                  </a:lnTo>
                  <a:lnTo>
                    <a:pt x="277612" y="1424822"/>
                  </a:lnTo>
                  <a:lnTo>
                    <a:pt x="312522" y="1453812"/>
                  </a:lnTo>
                  <a:lnTo>
                    <a:pt x="349038" y="1480922"/>
                  </a:lnTo>
                  <a:lnTo>
                    <a:pt x="387083" y="1506077"/>
                  </a:lnTo>
                  <a:lnTo>
                    <a:pt x="426579" y="1529200"/>
                  </a:lnTo>
                  <a:lnTo>
                    <a:pt x="467447" y="1550214"/>
                  </a:lnTo>
                  <a:lnTo>
                    <a:pt x="509608" y="1569043"/>
                  </a:lnTo>
                  <a:lnTo>
                    <a:pt x="552985" y="1585610"/>
                  </a:lnTo>
                  <a:lnTo>
                    <a:pt x="597499" y="1599838"/>
                  </a:lnTo>
                  <a:lnTo>
                    <a:pt x="643072" y="1611651"/>
                  </a:lnTo>
                  <a:lnTo>
                    <a:pt x="689626" y="1620972"/>
                  </a:lnTo>
                  <a:lnTo>
                    <a:pt x="737082" y="1627725"/>
                  </a:lnTo>
                  <a:lnTo>
                    <a:pt x="785363" y="1631833"/>
                  </a:lnTo>
                  <a:lnTo>
                    <a:pt x="834389" y="1633219"/>
                  </a:lnTo>
                  <a:lnTo>
                    <a:pt x="883422" y="1631833"/>
                  </a:lnTo>
                  <a:lnTo>
                    <a:pt x="931708" y="1627725"/>
                  </a:lnTo>
                  <a:lnTo>
                    <a:pt x="979169" y="1620972"/>
                  </a:lnTo>
                  <a:lnTo>
                    <a:pt x="1025727" y="1611651"/>
                  </a:lnTo>
                  <a:lnTo>
                    <a:pt x="1071303" y="1599838"/>
                  </a:lnTo>
                  <a:lnTo>
                    <a:pt x="1115820" y="1585610"/>
                  </a:lnTo>
                  <a:lnTo>
                    <a:pt x="1159198" y="1569043"/>
                  </a:lnTo>
                  <a:lnTo>
                    <a:pt x="1201360" y="1550214"/>
                  </a:lnTo>
                  <a:lnTo>
                    <a:pt x="1242228" y="1529200"/>
                  </a:lnTo>
                  <a:lnTo>
                    <a:pt x="1281724" y="1506077"/>
                  </a:lnTo>
                  <a:lnTo>
                    <a:pt x="1319768" y="1480922"/>
                  </a:lnTo>
                  <a:lnTo>
                    <a:pt x="1356284" y="1453812"/>
                  </a:lnTo>
                  <a:lnTo>
                    <a:pt x="1391192" y="1424822"/>
                  </a:lnTo>
                  <a:lnTo>
                    <a:pt x="1424416" y="1394031"/>
                  </a:lnTo>
                  <a:lnTo>
                    <a:pt x="1455875" y="1361514"/>
                  </a:lnTo>
                  <a:lnTo>
                    <a:pt x="1485493" y="1327347"/>
                  </a:lnTo>
                  <a:lnTo>
                    <a:pt x="1513191" y="1291608"/>
                  </a:lnTo>
                  <a:lnTo>
                    <a:pt x="1538890" y="1254374"/>
                  </a:lnTo>
                  <a:lnTo>
                    <a:pt x="1562513" y="1215720"/>
                  </a:lnTo>
                  <a:lnTo>
                    <a:pt x="1583982" y="1175723"/>
                  </a:lnTo>
                  <a:lnTo>
                    <a:pt x="1603218" y="1134461"/>
                  </a:lnTo>
                  <a:lnTo>
                    <a:pt x="1620142" y="1092009"/>
                  </a:lnTo>
                  <a:lnTo>
                    <a:pt x="1634678" y="1048444"/>
                  </a:lnTo>
                  <a:lnTo>
                    <a:pt x="1646746" y="1003843"/>
                  </a:lnTo>
                  <a:lnTo>
                    <a:pt x="1656268" y="958283"/>
                  </a:lnTo>
                  <a:lnTo>
                    <a:pt x="1663167" y="911839"/>
                  </a:lnTo>
                  <a:lnTo>
                    <a:pt x="1667363" y="864589"/>
                  </a:lnTo>
                  <a:lnTo>
                    <a:pt x="1668780" y="816609"/>
                  </a:lnTo>
                  <a:lnTo>
                    <a:pt x="1667363" y="768630"/>
                  </a:lnTo>
                  <a:lnTo>
                    <a:pt x="1663167" y="721380"/>
                  </a:lnTo>
                  <a:lnTo>
                    <a:pt x="1656268" y="674936"/>
                  </a:lnTo>
                  <a:lnTo>
                    <a:pt x="1646746" y="629376"/>
                  </a:lnTo>
                  <a:lnTo>
                    <a:pt x="1634678" y="584775"/>
                  </a:lnTo>
                  <a:lnTo>
                    <a:pt x="1620142" y="541210"/>
                  </a:lnTo>
                  <a:lnTo>
                    <a:pt x="1603218" y="498758"/>
                  </a:lnTo>
                  <a:lnTo>
                    <a:pt x="1583982" y="457496"/>
                  </a:lnTo>
                  <a:lnTo>
                    <a:pt x="1562513" y="417499"/>
                  </a:lnTo>
                  <a:lnTo>
                    <a:pt x="1538890" y="378845"/>
                  </a:lnTo>
                  <a:lnTo>
                    <a:pt x="1513191" y="341611"/>
                  </a:lnTo>
                  <a:lnTo>
                    <a:pt x="1485493" y="305872"/>
                  </a:lnTo>
                  <a:lnTo>
                    <a:pt x="1455875" y="271705"/>
                  </a:lnTo>
                  <a:lnTo>
                    <a:pt x="1424416" y="239188"/>
                  </a:lnTo>
                  <a:lnTo>
                    <a:pt x="1391192" y="208397"/>
                  </a:lnTo>
                  <a:lnTo>
                    <a:pt x="1356284" y="179407"/>
                  </a:lnTo>
                  <a:lnTo>
                    <a:pt x="1319768" y="152297"/>
                  </a:lnTo>
                  <a:lnTo>
                    <a:pt x="1281724" y="127142"/>
                  </a:lnTo>
                  <a:lnTo>
                    <a:pt x="1242228" y="104019"/>
                  </a:lnTo>
                  <a:lnTo>
                    <a:pt x="1201360" y="83005"/>
                  </a:lnTo>
                  <a:lnTo>
                    <a:pt x="1159198" y="64176"/>
                  </a:lnTo>
                  <a:lnTo>
                    <a:pt x="1115820" y="47609"/>
                  </a:lnTo>
                  <a:lnTo>
                    <a:pt x="1071303" y="33381"/>
                  </a:lnTo>
                  <a:lnTo>
                    <a:pt x="1025727" y="21568"/>
                  </a:lnTo>
                  <a:lnTo>
                    <a:pt x="979169" y="12247"/>
                  </a:lnTo>
                  <a:lnTo>
                    <a:pt x="931708" y="5494"/>
                  </a:lnTo>
                  <a:lnTo>
                    <a:pt x="883422" y="1386"/>
                  </a:lnTo>
                  <a:lnTo>
                    <a:pt x="834389" y="0"/>
                  </a:lnTo>
                  <a:close/>
                </a:path>
              </a:pathLst>
            </a:custGeom>
            <a:solidFill>
              <a:srgbClr val="2C245A"/>
            </a:solidFill>
          </p:spPr>
          <p:txBody>
            <a:bodyPr wrap="square" lIns="0" tIns="0" rIns="0" bIns="0" rtlCol="0"/>
            <a:lstStyle/>
            <a:p>
              <a:endParaRPr/>
            </a:p>
          </p:txBody>
        </p:sp>
      </p:grpSp>
      <p:sp>
        <p:nvSpPr>
          <p:cNvPr id="8" name="object 8"/>
          <p:cNvSpPr txBox="1">
            <a:spLocks noGrp="1"/>
          </p:cNvSpPr>
          <p:nvPr>
            <p:ph type="title"/>
          </p:nvPr>
        </p:nvSpPr>
        <p:spPr>
          <a:xfrm>
            <a:off x="419417" y="352678"/>
            <a:ext cx="5643880" cy="513080"/>
          </a:xfrm>
          <a:prstGeom prst="rect">
            <a:avLst/>
          </a:prstGeom>
        </p:spPr>
        <p:txBody>
          <a:bodyPr vert="horz" wrap="square" lIns="0" tIns="12700" rIns="0" bIns="0" rtlCol="0">
            <a:spAutoFit/>
          </a:bodyPr>
          <a:lstStyle/>
          <a:p>
            <a:pPr marL="12700">
              <a:lnSpc>
                <a:spcPct val="100000"/>
              </a:lnSpc>
              <a:spcBef>
                <a:spcPts val="100"/>
              </a:spcBef>
            </a:pPr>
            <a:r>
              <a:rPr sz="3200" b="0" spc="-20" dirty="0">
                <a:solidFill>
                  <a:srgbClr val="504F4E"/>
                </a:solidFill>
                <a:latin typeface="Rockwell"/>
                <a:cs typeface="Rockwell"/>
              </a:rPr>
              <a:t>Inversión </a:t>
            </a:r>
            <a:r>
              <a:rPr sz="3200" b="0" dirty="0">
                <a:solidFill>
                  <a:srgbClr val="504F4E"/>
                </a:solidFill>
                <a:latin typeface="Rockwell"/>
                <a:cs typeface="Rockwell"/>
              </a:rPr>
              <a:t>de </a:t>
            </a:r>
            <a:r>
              <a:rPr sz="3200" b="0" spc="-5" dirty="0">
                <a:solidFill>
                  <a:srgbClr val="504F4E"/>
                </a:solidFill>
                <a:latin typeface="Rockwell"/>
                <a:cs typeface="Rockwell"/>
              </a:rPr>
              <a:t>impacto en</a:t>
            </a:r>
            <a:r>
              <a:rPr sz="3200" b="0" spc="-10" dirty="0">
                <a:solidFill>
                  <a:srgbClr val="504F4E"/>
                </a:solidFill>
                <a:latin typeface="Rockwell"/>
                <a:cs typeface="Rockwell"/>
              </a:rPr>
              <a:t> </a:t>
            </a:r>
            <a:r>
              <a:rPr sz="3200" b="0" dirty="0">
                <a:solidFill>
                  <a:srgbClr val="504F4E"/>
                </a:solidFill>
                <a:latin typeface="Rockwell"/>
                <a:cs typeface="Rockwell"/>
              </a:rPr>
              <a:t>Chile</a:t>
            </a:r>
            <a:endParaRPr sz="3200">
              <a:latin typeface="Rockwell"/>
              <a:cs typeface="Rockwell"/>
            </a:endParaRPr>
          </a:p>
        </p:txBody>
      </p:sp>
      <p:grpSp>
        <p:nvGrpSpPr>
          <p:cNvPr id="9" name="object 9"/>
          <p:cNvGrpSpPr/>
          <p:nvPr/>
        </p:nvGrpSpPr>
        <p:grpSpPr>
          <a:xfrm>
            <a:off x="2987039" y="1988820"/>
            <a:ext cx="1671320" cy="1633220"/>
            <a:chOff x="2987039" y="1988820"/>
            <a:chExt cx="1671320" cy="1633220"/>
          </a:xfrm>
        </p:grpSpPr>
        <p:pic>
          <p:nvPicPr>
            <p:cNvPr id="10" name="object 10"/>
            <p:cNvPicPr/>
            <p:nvPr/>
          </p:nvPicPr>
          <p:blipFill>
            <a:blip r:embed="rId3" cstate="email">
              <a:extLst>
                <a:ext uri="{28A0092B-C50C-407E-A947-70E740481C1C}">
                  <a14:useLocalDpi xmlns:a14="http://schemas.microsoft.com/office/drawing/2010/main"/>
                </a:ext>
              </a:extLst>
            </a:blip>
            <a:stretch>
              <a:fillRect/>
            </a:stretch>
          </p:blipFill>
          <p:spPr>
            <a:xfrm>
              <a:off x="3380739" y="2357120"/>
              <a:ext cx="853439" cy="855979"/>
            </a:xfrm>
            <a:prstGeom prst="rect">
              <a:avLst/>
            </a:prstGeom>
          </p:spPr>
        </p:pic>
        <p:sp>
          <p:nvSpPr>
            <p:cNvPr id="11" name="object 11"/>
            <p:cNvSpPr/>
            <p:nvPr/>
          </p:nvSpPr>
          <p:spPr>
            <a:xfrm>
              <a:off x="2987039" y="1988820"/>
              <a:ext cx="1671320" cy="1633220"/>
            </a:xfrm>
            <a:custGeom>
              <a:avLst/>
              <a:gdLst/>
              <a:ahLst/>
              <a:cxnLst/>
              <a:rect l="l" t="t" r="r" b="b"/>
              <a:pathLst>
                <a:path w="1671320" h="1633220">
                  <a:moveTo>
                    <a:pt x="835660" y="0"/>
                  </a:moveTo>
                  <a:lnTo>
                    <a:pt x="786559" y="1386"/>
                  </a:lnTo>
                  <a:lnTo>
                    <a:pt x="738205" y="5494"/>
                  </a:lnTo>
                  <a:lnTo>
                    <a:pt x="690676" y="12247"/>
                  </a:lnTo>
                  <a:lnTo>
                    <a:pt x="644052" y="21568"/>
                  </a:lnTo>
                  <a:lnTo>
                    <a:pt x="598409" y="33381"/>
                  </a:lnTo>
                  <a:lnTo>
                    <a:pt x="553828" y="47609"/>
                  </a:lnTo>
                  <a:lnTo>
                    <a:pt x="510385" y="64176"/>
                  </a:lnTo>
                  <a:lnTo>
                    <a:pt x="468159" y="83005"/>
                  </a:lnTo>
                  <a:lnTo>
                    <a:pt x="427230" y="104019"/>
                  </a:lnTo>
                  <a:lnTo>
                    <a:pt x="387674" y="127142"/>
                  </a:lnTo>
                  <a:lnTo>
                    <a:pt x="349571" y="152297"/>
                  </a:lnTo>
                  <a:lnTo>
                    <a:pt x="312999" y="179407"/>
                  </a:lnTo>
                  <a:lnTo>
                    <a:pt x="278036" y="208397"/>
                  </a:lnTo>
                  <a:lnTo>
                    <a:pt x="244760" y="239188"/>
                  </a:lnTo>
                  <a:lnTo>
                    <a:pt x="213251" y="271705"/>
                  </a:lnTo>
                  <a:lnTo>
                    <a:pt x="183586" y="305872"/>
                  </a:lnTo>
                  <a:lnTo>
                    <a:pt x="155844" y="341611"/>
                  </a:lnTo>
                  <a:lnTo>
                    <a:pt x="130103" y="378845"/>
                  </a:lnTo>
                  <a:lnTo>
                    <a:pt x="106441" y="417499"/>
                  </a:lnTo>
                  <a:lnTo>
                    <a:pt x="84938" y="457496"/>
                  </a:lnTo>
                  <a:lnTo>
                    <a:pt x="65670" y="498758"/>
                  </a:lnTo>
                  <a:lnTo>
                    <a:pt x="48718" y="541210"/>
                  </a:lnTo>
                  <a:lnTo>
                    <a:pt x="34158" y="584775"/>
                  </a:lnTo>
                  <a:lnTo>
                    <a:pt x="22070" y="629376"/>
                  </a:lnTo>
                  <a:lnTo>
                    <a:pt x="12532" y="674936"/>
                  </a:lnTo>
                  <a:lnTo>
                    <a:pt x="5622" y="721380"/>
                  </a:lnTo>
                  <a:lnTo>
                    <a:pt x="1418" y="768630"/>
                  </a:lnTo>
                  <a:lnTo>
                    <a:pt x="0" y="816609"/>
                  </a:lnTo>
                  <a:lnTo>
                    <a:pt x="1418" y="864589"/>
                  </a:lnTo>
                  <a:lnTo>
                    <a:pt x="5622" y="911839"/>
                  </a:lnTo>
                  <a:lnTo>
                    <a:pt x="12532" y="958283"/>
                  </a:lnTo>
                  <a:lnTo>
                    <a:pt x="22070" y="1003843"/>
                  </a:lnTo>
                  <a:lnTo>
                    <a:pt x="34158" y="1048444"/>
                  </a:lnTo>
                  <a:lnTo>
                    <a:pt x="48718" y="1092009"/>
                  </a:lnTo>
                  <a:lnTo>
                    <a:pt x="65670" y="1134461"/>
                  </a:lnTo>
                  <a:lnTo>
                    <a:pt x="84938" y="1175723"/>
                  </a:lnTo>
                  <a:lnTo>
                    <a:pt x="106441" y="1215720"/>
                  </a:lnTo>
                  <a:lnTo>
                    <a:pt x="130103" y="1254374"/>
                  </a:lnTo>
                  <a:lnTo>
                    <a:pt x="155844" y="1291608"/>
                  </a:lnTo>
                  <a:lnTo>
                    <a:pt x="183586" y="1327347"/>
                  </a:lnTo>
                  <a:lnTo>
                    <a:pt x="213251" y="1361514"/>
                  </a:lnTo>
                  <a:lnTo>
                    <a:pt x="244760" y="1394031"/>
                  </a:lnTo>
                  <a:lnTo>
                    <a:pt x="278036" y="1424822"/>
                  </a:lnTo>
                  <a:lnTo>
                    <a:pt x="312999" y="1453812"/>
                  </a:lnTo>
                  <a:lnTo>
                    <a:pt x="349571" y="1480922"/>
                  </a:lnTo>
                  <a:lnTo>
                    <a:pt x="387674" y="1506077"/>
                  </a:lnTo>
                  <a:lnTo>
                    <a:pt x="427230" y="1529200"/>
                  </a:lnTo>
                  <a:lnTo>
                    <a:pt x="468159" y="1550214"/>
                  </a:lnTo>
                  <a:lnTo>
                    <a:pt x="510385" y="1569043"/>
                  </a:lnTo>
                  <a:lnTo>
                    <a:pt x="553828" y="1585610"/>
                  </a:lnTo>
                  <a:lnTo>
                    <a:pt x="598409" y="1599838"/>
                  </a:lnTo>
                  <a:lnTo>
                    <a:pt x="644052" y="1611651"/>
                  </a:lnTo>
                  <a:lnTo>
                    <a:pt x="690676" y="1620972"/>
                  </a:lnTo>
                  <a:lnTo>
                    <a:pt x="738205" y="1627725"/>
                  </a:lnTo>
                  <a:lnTo>
                    <a:pt x="786559" y="1631833"/>
                  </a:lnTo>
                  <a:lnTo>
                    <a:pt x="835660" y="1633219"/>
                  </a:lnTo>
                  <a:lnTo>
                    <a:pt x="884760" y="1631833"/>
                  </a:lnTo>
                  <a:lnTo>
                    <a:pt x="933114" y="1627725"/>
                  </a:lnTo>
                  <a:lnTo>
                    <a:pt x="980643" y="1620972"/>
                  </a:lnTo>
                  <a:lnTo>
                    <a:pt x="1027267" y="1611651"/>
                  </a:lnTo>
                  <a:lnTo>
                    <a:pt x="1072910" y="1599838"/>
                  </a:lnTo>
                  <a:lnTo>
                    <a:pt x="1117491" y="1585610"/>
                  </a:lnTo>
                  <a:lnTo>
                    <a:pt x="1160934" y="1569043"/>
                  </a:lnTo>
                  <a:lnTo>
                    <a:pt x="1203160" y="1550214"/>
                  </a:lnTo>
                  <a:lnTo>
                    <a:pt x="1244089" y="1529200"/>
                  </a:lnTo>
                  <a:lnTo>
                    <a:pt x="1283645" y="1506077"/>
                  </a:lnTo>
                  <a:lnTo>
                    <a:pt x="1321748" y="1480922"/>
                  </a:lnTo>
                  <a:lnTo>
                    <a:pt x="1358320" y="1453812"/>
                  </a:lnTo>
                  <a:lnTo>
                    <a:pt x="1393283" y="1424822"/>
                  </a:lnTo>
                  <a:lnTo>
                    <a:pt x="1426559" y="1394031"/>
                  </a:lnTo>
                  <a:lnTo>
                    <a:pt x="1458068" y="1361514"/>
                  </a:lnTo>
                  <a:lnTo>
                    <a:pt x="1487733" y="1327347"/>
                  </a:lnTo>
                  <a:lnTo>
                    <a:pt x="1515475" y="1291608"/>
                  </a:lnTo>
                  <a:lnTo>
                    <a:pt x="1541216" y="1254374"/>
                  </a:lnTo>
                  <a:lnTo>
                    <a:pt x="1564878" y="1215720"/>
                  </a:lnTo>
                  <a:lnTo>
                    <a:pt x="1586381" y="1175723"/>
                  </a:lnTo>
                  <a:lnTo>
                    <a:pt x="1605649" y="1134461"/>
                  </a:lnTo>
                  <a:lnTo>
                    <a:pt x="1622601" y="1092009"/>
                  </a:lnTo>
                  <a:lnTo>
                    <a:pt x="1637161" y="1048444"/>
                  </a:lnTo>
                  <a:lnTo>
                    <a:pt x="1649249" y="1003843"/>
                  </a:lnTo>
                  <a:lnTo>
                    <a:pt x="1658787" y="958283"/>
                  </a:lnTo>
                  <a:lnTo>
                    <a:pt x="1665697" y="911839"/>
                  </a:lnTo>
                  <a:lnTo>
                    <a:pt x="1669901" y="864589"/>
                  </a:lnTo>
                  <a:lnTo>
                    <a:pt x="1671320" y="816609"/>
                  </a:lnTo>
                  <a:lnTo>
                    <a:pt x="1669901" y="768630"/>
                  </a:lnTo>
                  <a:lnTo>
                    <a:pt x="1665697" y="721380"/>
                  </a:lnTo>
                  <a:lnTo>
                    <a:pt x="1658787" y="674936"/>
                  </a:lnTo>
                  <a:lnTo>
                    <a:pt x="1649249" y="629376"/>
                  </a:lnTo>
                  <a:lnTo>
                    <a:pt x="1637161" y="584775"/>
                  </a:lnTo>
                  <a:lnTo>
                    <a:pt x="1622601" y="541210"/>
                  </a:lnTo>
                  <a:lnTo>
                    <a:pt x="1605649" y="498758"/>
                  </a:lnTo>
                  <a:lnTo>
                    <a:pt x="1586381" y="457496"/>
                  </a:lnTo>
                  <a:lnTo>
                    <a:pt x="1564878" y="417499"/>
                  </a:lnTo>
                  <a:lnTo>
                    <a:pt x="1541216" y="378845"/>
                  </a:lnTo>
                  <a:lnTo>
                    <a:pt x="1515475" y="341611"/>
                  </a:lnTo>
                  <a:lnTo>
                    <a:pt x="1487733" y="305872"/>
                  </a:lnTo>
                  <a:lnTo>
                    <a:pt x="1458068" y="271705"/>
                  </a:lnTo>
                  <a:lnTo>
                    <a:pt x="1426559" y="239188"/>
                  </a:lnTo>
                  <a:lnTo>
                    <a:pt x="1393283" y="208397"/>
                  </a:lnTo>
                  <a:lnTo>
                    <a:pt x="1358320" y="179407"/>
                  </a:lnTo>
                  <a:lnTo>
                    <a:pt x="1321748" y="152297"/>
                  </a:lnTo>
                  <a:lnTo>
                    <a:pt x="1283645" y="127142"/>
                  </a:lnTo>
                  <a:lnTo>
                    <a:pt x="1244089" y="104019"/>
                  </a:lnTo>
                  <a:lnTo>
                    <a:pt x="1203160" y="83005"/>
                  </a:lnTo>
                  <a:lnTo>
                    <a:pt x="1160934" y="64176"/>
                  </a:lnTo>
                  <a:lnTo>
                    <a:pt x="1117491" y="47609"/>
                  </a:lnTo>
                  <a:lnTo>
                    <a:pt x="1072910" y="33381"/>
                  </a:lnTo>
                  <a:lnTo>
                    <a:pt x="1027267" y="21568"/>
                  </a:lnTo>
                  <a:lnTo>
                    <a:pt x="980643" y="12247"/>
                  </a:lnTo>
                  <a:lnTo>
                    <a:pt x="933114" y="5494"/>
                  </a:lnTo>
                  <a:lnTo>
                    <a:pt x="884760" y="1386"/>
                  </a:lnTo>
                  <a:lnTo>
                    <a:pt x="835660" y="0"/>
                  </a:lnTo>
                  <a:close/>
                </a:path>
              </a:pathLst>
            </a:custGeom>
            <a:solidFill>
              <a:srgbClr val="2C245A"/>
            </a:solidFill>
          </p:spPr>
          <p:txBody>
            <a:bodyPr wrap="square" lIns="0" tIns="0" rIns="0" bIns="0" rtlCol="0"/>
            <a:lstStyle/>
            <a:p>
              <a:endParaRPr/>
            </a:p>
          </p:txBody>
        </p:sp>
      </p:grpSp>
      <p:grpSp>
        <p:nvGrpSpPr>
          <p:cNvPr id="12" name="object 12"/>
          <p:cNvGrpSpPr/>
          <p:nvPr/>
        </p:nvGrpSpPr>
        <p:grpSpPr>
          <a:xfrm>
            <a:off x="5207000" y="1988820"/>
            <a:ext cx="1671320" cy="1633220"/>
            <a:chOff x="5207000" y="1988820"/>
            <a:chExt cx="1671320" cy="1633220"/>
          </a:xfrm>
        </p:grpSpPr>
        <p:pic>
          <p:nvPicPr>
            <p:cNvPr id="13" name="object 13"/>
            <p:cNvPicPr/>
            <p:nvPr/>
          </p:nvPicPr>
          <p:blipFill>
            <a:blip r:embed="rId4" cstate="email">
              <a:extLst>
                <a:ext uri="{28A0092B-C50C-407E-A947-70E740481C1C}">
                  <a14:useLocalDpi xmlns:a14="http://schemas.microsoft.com/office/drawing/2010/main"/>
                </a:ext>
              </a:extLst>
            </a:blip>
            <a:stretch>
              <a:fillRect/>
            </a:stretch>
          </p:blipFill>
          <p:spPr>
            <a:xfrm>
              <a:off x="5674359" y="2357120"/>
              <a:ext cx="853439" cy="855979"/>
            </a:xfrm>
            <a:prstGeom prst="rect">
              <a:avLst/>
            </a:prstGeom>
          </p:spPr>
        </p:pic>
        <p:sp>
          <p:nvSpPr>
            <p:cNvPr id="14" name="object 14"/>
            <p:cNvSpPr/>
            <p:nvPr/>
          </p:nvSpPr>
          <p:spPr>
            <a:xfrm>
              <a:off x="5207000" y="1988820"/>
              <a:ext cx="1671320" cy="1633220"/>
            </a:xfrm>
            <a:custGeom>
              <a:avLst/>
              <a:gdLst/>
              <a:ahLst/>
              <a:cxnLst/>
              <a:rect l="l" t="t" r="r" b="b"/>
              <a:pathLst>
                <a:path w="1671320" h="1633220">
                  <a:moveTo>
                    <a:pt x="835660" y="0"/>
                  </a:moveTo>
                  <a:lnTo>
                    <a:pt x="786559" y="1386"/>
                  </a:lnTo>
                  <a:lnTo>
                    <a:pt x="738205" y="5494"/>
                  </a:lnTo>
                  <a:lnTo>
                    <a:pt x="690676" y="12247"/>
                  </a:lnTo>
                  <a:lnTo>
                    <a:pt x="644052" y="21568"/>
                  </a:lnTo>
                  <a:lnTo>
                    <a:pt x="598409" y="33381"/>
                  </a:lnTo>
                  <a:lnTo>
                    <a:pt x="553828" y="47609"/>
                  </a:lnTo>
                  <a:lnTo>
                    <a:pt x="510385" y="64176"/>
                  </a:lnTo>
                  <a:lnTo>
                    <a:pt x="468159" y="83005"/>
                  </a:lnTo>
                  <a:lnTo>
                    <a:pt x="427230" y="104019"/>
                  </a:lnTo>
                  <a:lnTo>
                    <a:pt x="387674" y="127142"/>
                  </a:lnTo>
                  <a:lnTo>
                    <a:pt x="349571" y="152297"/>
                  </a:lnTo>
                  <a:lnTo>
                    <a:pt x="312999" y="179407"/>
                  </a:lnTo>
                  <a:lnTo>
                    <a:pt x="278036" y="208397"/>
                  </a:lnTo>
                  <a:lnTo>
                    <a:pt x="244760" y="239188"/>
                  </a:lnTo>
                  <a:lnTo>
                    <a:pt x="213251" y="271705"/>
                  </a:lnTo>
                  <a:lnTo>
                    <a:pt x="183586" y="305872"/>
                  </a:lnTo>
                  <a:lnTo>
                    <a:pt x="155844" y="341611"/>
                  </a:lnTo>
                  <a:lnTo>
                    <a:pt x="130103" y="378845"/>
                  </a:lnTo>
                  <a:lnTo>
                    <a:pt x="106441" y="417499"/>
                  </a:lnTo>
                  <a:lnTo>
                    <a:pt x="84938" y="457496"/>
                  </a:lnTo>
                  <a:lnTo>
                    <a:pt x="65670" y="498758"/>
                  </a:lnTo>
                  <a:lnTo>
                    <a:pt x="48718" y="541210"/>
                  </a:lnTo>
                  <a:lnTo>
                    <a:pt x="34158" y="584775"/>
                  </a:lnTo>
                  <a:lnTo>
                    <a:pt x="22070" y="629376"/>
                  </a:lnTo>
                  <a:lnTo>
                    <a:pt x="12532" y="674936"/>
                  </a:lnTo>
                  <a:lnTo>
                    <a:pt x="5622" y="721380"/>
                  </a:lnTo>
                  <a:lnTo>
                    <a:pt x="1418" y="768630"/>
                  </a:lnTo>
                  <a:lnTo>
                    <a:pt x="0" y="816609"/>
                  </a:lnTo>
                  <a:lnTo>
                    <a:pt x="1418" y="864589"/>
                  </a:lnTo>
                  <a:lnTo>
                    <a:pt x="5622" y="911839"/>
                  </a:lnTo>
                  <a:lnTo>
                    <a:pt x="12532" y="958283"/>
                  </a:lnTo>
                  <a:lnTo>
                    <a:pt x="22070" y="1003843"/>
                  </a:lnTo>
                  <a:lnTo>
                    <a:pt x="34158" y="1048444"/>
                  </a:lnTo>
                  <a:lnTo>
                    <a:pt x="48718" y="1092009"/>
                  </a:lnTo>
                  <a:lnTo>
                    <a:pt x="65670" y="1134461"/>
                  </a:lnTo>
                  <a:lnTo>
                    <a:pt x="84938" y="1175723"/>
                  </a:lnTo>
                  <a:lnTo>
                    <a:pt x="106441" y="1215720"/>
                  </a:lnTo>
                  <a:lnTo>
                    <a:pt x="130103" y="1254374"/>
                  </a:lnTo>
                  <a:lnTo>
                    <a:pt x="155844" y="1291608"/>
                  </a:lnTo>
                  <a:lnTo>
                    <a:pt x="183586" y="1327347"/>
                  </a:lnTo>
                  <a:lnTo>
                    <a:pt x="213251" y="1361514"/>
                  </a:lnTo>
                  <a:lnTo>
                    <a:pt x="244760" y="1394031"/>
                  </a:lnTo>
                  <a:lnTo>
                    <a:pt x="278036" y="1424822"/>
                  </a:lnTo>
                  <a:lnTo>
                    <a:pt x="312999" y="1453812"/>
                  </a:lnTo>
                  <a:lnTo>
                    <a:pt x="349571" y="1480922"/>
                  </a:lnTo>
                  <a:lnTo>
                    <a:pt x="387674" y="1506077"/>
                  </a:lnTo>
                  <a:lnTo>
                    <a:pt x="427230" y="1529200"/>
                  </a:lnTo>
                  <a:lnTo>
                    <a:pt x="468159" y="1550214"/>
                  </a:lnTo>
                  <a:lnTo>
                    <a:pt x="510385" y="1569043"/>
                  </a:lnTo>
                  <a:lnTo>
                    <a:pt x="553828" y="1585610"/>
                  </a:lnTo>
                  <a:lnTo>
                    <a:pt x="598409" y="1599838"/>
                  </a:lnTo>
                  <a:lnTo>
                    <a:pt x="644052" y="1611651"/>
                  </a:lnTo>
                  <a:lnTo>
                    <a:pt x="690676" y="1620972"/>
                  </a:lnTo>
                  <a:lnTo>
                    <a:pt x="738205" y="1627725"/>
                  </a:lnTo>
                  <a:lnTo>
                    <a:pt x="786559" y="1631833"/>
                  </a:lnTo>
                  <a:lnTo>
                    <a:pt x="835660" y="1633219"/>
                  </a:lnTo>
                  <a:lnTo>
                    <a:pt x="884760" y="1631833"/>
                  </a:lnTo>
                  <a:lnTo>
                    <a:pt x="933114" y="1627725"/>
                  </a:lnTo>
                  <a:lnTo>
                    <a:pt x="980643" y="1620972"/>
                  </a:lnTo>
                  <a:lnTo>
                    <a:pt x="1027267" y="1611651"/>
                  </a:lnTo>
                  <a:lnTo>
                    <a:pt x="1072910" y="1599838"/>
                  </a:lnTo>
                  <a:lnTo>
                    <a:pt x="1117491" y="1585610"/>
                  </a:lnTo>
                  <a:lnTo>
                    <a:pt x="1160934" y="1569043"/>
                  </a:lnTo>
                  <a:lnTo>
                    <a:pt x="1203160" y="1550214"/>
                  </a:lnTo>
                  <a:lnTo>
                    <a:pt x="1244089" y="1529200"/>
                  </a:lnTo>
                  <a:lnTo>
                    <a:pt x="1283645" y="1506077"/>
                  </a:lnTo>
                  <a:lnTo>
                    <a:pt x="1321748" y="1480922"/>
                  </a:lnTo>
                  <a:lnTo>
                    <a:pt x="1358320" y="1453812"/>
                  </a:lnTo>
                  <a:lnTo>
                    <a:pt x="1393283" y="1424822"/>
                  </a:lnTo>
                  <a:lnTo>
                    <a:pt x="1426559" y="1394031"/>
                  </a:lnTo>
                  <a:lnTo>
                    <a:pt x="1458068" y="1361514"/>
                  </a:lnTo>
                  <a:lnTo>
                    <a:pt x="1487733" y="1327347"/>
                  </a:lnTo>
                  <a:lnTo>
                    <a:pt x="1515475" y="1291608"/>
                  </a:lnTo>
                  <a:lnTo>
                    <a:pt x="1541216" y="1254374"/>
                  </a:lnTo>
                  <a:lnTo>
                    <a:pt x="1564878" y="1215720"/>
                  </a:lnTo>
                  <a:lnTo>
                    <a:pt x="1586381" y="1175723"/>
                  </a:lnTo>
                  <a:lnTo>
                    <a:pt x="1605649" y="1134461"/>
                  </a:lnTo>
                  <a:lnTo>
                    <a:pt x="1622601" y="1092009"/>
                  </a:lnTo>
                  <a:lnTo>
                    <a:pt x="1637161" y="1048444"/>
                  </a:lnTo>
                  <a:lnTo>
                    <a:pt x="1649249" y="1003843"/>
                  </a:lnTo>
                  <a:lnTo>
                    <a:pt x="1658787" y="958283"/>
                  </a:lnTo>
                  <a:lnTo>
                    <a:pt x="1665697" y="911839"/>
                  </a:lnTo>
                  <a:lnTo>
                    <a:pt x="1669901" y="864589"/>
                  </a:lnTo>
                  <a:lnTo>
                    <a:pt x="1671320" y="816609"/>
                  </a:lnTo>
                  <a:lnTo>
                    <a:pt x="1669901" y="768630"/>
                  </a:lnTo>
                  <a:lnTo>
                    <a:pt x="1665697" y="721380"/>
                  </a:lnTo>
                  <a:lnTo>
                    <a:pt x="1658787" y="674936"/>
                  </a:lnTo>
                  <a:lnTo>
                    <a:pt x="1649249" y="629376"/>
                  </a:lnTo>
                  <a:lnTo>
                    <a:pt x="1637161" y="584775"/>
                  </a:lnTo>
                  <a:lnTo>
                    <a:pt x="1622601" y="541210"/>
                  </a:lnTo>
                  <a:lnTo>
                    <a:pt x="1605649" y="498758"/>
                  </a:lnTo>
                  <a:lnTo>
                    <a:pt x="1586381" y="457496"/>
                  </a:lnTo>
                  <a:lnTo>
                    <a:pt x="1564878" y="417499"/>
                  </a:lnTo>
                  <a:lnTo>
                    <a:pt x="1541216" y="378845"/>
                  </a:lnTo>
                  <a:lnTo>
                    <a:pt x="1515475" y="341611"/>
                  </a:lnTo>
                  <a:lnTo>
                    <a:pt x="1487733" y="305872"/>
                  </a:lnTo>
                  <a:lnTo>
                    <a:pt x="1458068" y="271705"/>
                  </a:lnTo>
                  <a:lnTo>
                    <a:pt x="1426559" y="239188"/>
                  </a:lnTo>
                  <a:lnTo>
                    <a:pt x="1393283" y="208397"/>
                  </a:lnTo>
                  <a:lnTo>
                    <a:pt x="1358320" y="179407"/>
                  </a:lnTo>
                  <a:lnTo>
                    <a:pt x="1321748" y="152297"/>
                  </a:lnTo>
                  <a:lnTo>
                    <a:pt x="1283645" y="127142"/>
                  </a:lnTo>
                  <a:lnTo>
                    <a:pt x="1244089" y="104019"/>
                  </a:lnTo>
                  <a:lnTo>
                    <a:pt x="1203160" y="83005"/>
                  </a:lnTo>
                  <a:lnTo>
                    <a:pt x="1160934" y="64176"/>
                  </a:lnTo>
                  <a:lnTo>
                    <a:pt x="1117491" y="47609"/>
                  </a:lnTo>
                  <a:lnTo>
                    <a:pt x="1072910" y="33381"/>
                  </a:lnTo>
                  <a:lnTo>
                    <a:pt x="1027267" y="21568"/>
                  </a:lnTo>
                  <a:lnTo>
                    <a:pt x="980643" y="12247"/>
                  </a:lnTo>
                  <a:lnTo>
                    <a:pt x="933114" y="5494"/>
                  </a:lnTo>
                  <a:lnTo>
                    <a:pt x="884760" y="1386"/>
                  </a:lnTo>
                  <a:lnTo>
                    <a:pt x="835660" y="0"/>
                  </a:lnTo>
                  <a:close/>
                </a:path>
              </a:pathLst>
            </a:custGeom>
            <a:solidFill>
              <a:srgbClr val="2C245A"/>
            </a:solidFill>
          </p:spPr>
          <p:txBody>
            <a:bodyPr wrap="square" lIns="0" tIns="0" rIns="0" bIns="0" rtlCol="0"/>
            <a:lstStyle/>
            <a:p>
              <a:endParaRPr/>
            </a:p>
          </p:txBody>
        </p:sp>
      </p:grpSp>
      <p:sp>
        <p:nvSpPr>
          <p:cNvPr id="15" name="object 15"/>
          <p:cNvSpPr txBox="1"/>
          <p:nvPr/>
        </p:nvSpPr>
        <p:spPr>
          <a:xfrm>
            <a:off x="800417" y="2414015"/>
            <a:ext cx="1605280" cy="665480"/>
          </a:xfrm>
          <a:prstGeom prst="rect">
            <a:avLst/>
          </a:prstGeom>
        </p:spPr>
        <p:txBody>
          <a:bodyPr vert="horz" wrap="square" lIns="0" tIns="12700" rIns="0" bIns="0" rtlCol="0">
            <a:spAutoFit/>
          </a:bodyPr>
          <a:lstStyle/>
          <a:p>
            <a:pPr marL="3810" algn="ctr">
              <a:lnSpc>
                <a:spcPts val="1710"/>
              </a:lnSpc>
              <a:spcBef>
                <a:spcPts val="100"/>
              </a:spcBef>
            </a:pPr>
            <a:r>
              <a:rPr sz="1500" b="1" dirty="0">
                <a:solidFill>
                  <a:srgbClr val="FFFFFF"/>
                </a:solidFill>
                <a:latin typeface="Rockwell"/>
                <a:cs typeface="Rockwell"/>
              </a:rPr>
              <a:t>6</a:t>
            </a:r>
            <a:endParaRPr sz="1500">
              <a:latin typeface="Rockwell"/>
              <a:cs typeface="Rockwell"/>
            </a:endParaRPr>
          </a:p>
          <a:p>
            <a:pPr marL="12700" marR="5080" algn="ctr">
              <a:lnSpc>
                <a:spcPts val="1620"/>
              </a:lnSpc>
              <a:spcBef>
                <a:spcPts val="110"/>
              </a:spcBef>
            </a:pPr>
            <a:r>
              <a:rPr sz="1500" b="1" spc="-10" dirty="0">
                <a:solidFill>
                  <a:srgbClr val="FFFFFF"/>
                </a:solidFill>
                <a:latin typeface="Rockwell"/>
                <a:cs typeface="Rockwell"/>
              </a:rPr>
              <a:t>A</a:t>
            </a:r>
            <a:r>
              <a:rPr sz="1500" b="1" dirty="0">
                <a:solidFill>
                  <a:srgbClr val="FFFFFF"/>
                </a:solidFill>
                <a:latin typeface="Rockwell"/>
                <a:cs typeface="Rockwell"/>
              </a:rPr>
              <a:t>dmin</a:t>
            </a:r>
            <a:r>
              <a:rPr sz="1500" b="1" spc="10" dirty="0">
                <a:solidFill>
                  <a:srgbClr val="FFFFFF"/>
                </a:solidFill>
                <a:latin typeface="Rockwell"/>
                <a:cs typeface="Rockwell"/>
              </a:rPr>
              <a:t>i</a:t>
            </a:r>
            <a:r>
              <a:rPr sz="1500" b="1" spc="-5" dirty="0">
                <a:solidFill>
                  <a:srgbClr val="FFFFFF"/>
                </a:solidFill>
                <a:latin typeface="Rockwell"/>
                <a:cs typeface="Rockwell"/>
              </a:rPr>
              <a:t>st</a:t>
            </a:r>
            <a:r>
              <a:rPr sz="1500" b="1" spc="10" dirty="0">
                <a:solidFill>
                  <a:srgbClr val="FFFFFF"/>
                </a:solidFill>
                <a:latin typeface="Rockwell"/>
                <a:cs typeface="Rockwell"/>
              </a:rPr>
              <a:t>r</a:t>
            </a:r>
            <a:r>
              <a:rPr sz="1500" b="1" dirty="0">
                <a:solidFill>
                  <a:srgbClr val="FFFFFF"/>
                </a:solidFill>
                <a:latin typeface="Rockwell"/>
                <a:cs typeface="Rockwell"/>
              </a:rPr>
              <a:t>ado</a:t>
            </a:r>
            <a:r>
              <a:rPr sz="1500" b="1" spc="5" dirty="0">
                <a:solidFill>
                  <a:srgbClr val="FFFFFF"/>
                </a:solidFill>
                <a:latin typeface="Rockwell"/>
                <a:cs typeface="Rockwell"/>
              </a:rPr>
              <a:t>r</a:t>
            </a:r>
            <a:r>
              <a:rPr sz="1500" b="1" dirty="0">
                <a:solidFill>
                  <a:srgbClr val="FFFFFF"/>
                </a:solidFill>
                <a:latin typeface="Rockwell"/>
                <a:cs typeface="Rockwell"/>
              </a:rPr>
              <a:t>as  de</a:t>
            </a:r>
            <a:r>
              <a:rPr sz="1500" b="1" spc="-5" dirty="0">
                <a:solidFill>
                  <a:srgbClr val="FFFFFF"/>
                </a:solidFill>
                <a:latin typeface="Rockwell"/>
                <a:cs typeface="Rockwell"/>
              </a:rPr>
              <a:t> fondos</a:t>
            </a:r>
            <a:endParaRPr sz="1500">
              <a:latin typeface="Rockwell"/>
              <a:cs typeface="Rockwell"/>
            </a:endParaRPr>
          </a:p>
        </p:txBody>
      </p:sp>
      <p:sp>
        <p:nvSpPr>
          <p:cNvPr id="16" name="object 16"/>
          <p:cNvSpPr txBox="1"/>
          <p:nvPr/>
        </p:nvSpPr>
        <p:spPr>
          <a:xfrm>
            <a:off x="3063620" y="2636520"/>
            <a:ext cx="1579245"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FFFF"/>
                </a:solidFill>
                <a:latin typeface="Rockwell"/>
                <a:cs typeface="Rockwell"/>
              </a:rPr>
              <a:t>$138 MM</a:t>
            </a:r>
            <a:r>
              <a:rPr sz="1800" b="1" spc="-130" dirty="0">
                <a:solidFill>
                  <a:srgbClr val="FFFFFF"/>
                </a:solidFill>
                <a:latin typeface="Rockwell"/>
                <a:cs typeface="Rockwell"/>
              </a:rPr>
              <a:t> </a:t>
            </a:r>
            <a:r>
              <a:rPr sz="1800" b="1" dirty="0">
                <a:solidFill>
                  <a:srgbClr val="FFFFFF"/>
                </a:solidFill>
                <a:latin typeface="Rockwell"/>
                <a:cs typeface="Rockwell"/>
              </a:rPr>
              <a:t>USD</a:t>
            </a:r>
            <a:endParaRPr sz="1800">
              <a:latin typeface="Rockwell"/>
              <a:cs typeface="Rockwell"/>
            </a:endParaRPr>
          </a:p>
        </p:txBody>
      </p:sp>
      <p:sp>
        <p:nvSpPr>
          <p:cNvPr id="17" name="object 17"/>
          <p:cNvSpPr txBox="1"/>
          <p:nvPr/>
        </p:nvSpPr>
        <p:spPr>
          <a:xfrm>
            <a:off x="5322951" y="2413317"/>
            <a:ext cx="1441450" cy="709295"/>
          </a:xfrm>
          <a:prstGeom prst="rect">
            <a:avLst/>
          </a:prstGeom>
        </p:spPr>
        <p:txBody>
          <a:bodyPr vert="horz" wrap="square" lIns="0" tIns="12700" rIns="0" bIns="0" rtlCol="0">
            <a:spAutoFit/>
          </a:bodyPr>
          <a:lstStyle/>
          <a:p>
            <a:pPr marL="2540" algn="ctr">
              <a:lnSpc>
                <a:spcPts val="1820"/>
              </a:lnSpc>
              <a:spcBef>
                <a:spcPts val="100"/>
              </a:spcBef>
            </a:pPr>
            <a:r>
              <a:rPr sz="1600" b="1" dirty="0">
                <a:solidFill>
                  <a:srgbClr val="FFFFFF"/>
                </a:solidFill>
                <a:latin typeface="Rockwell"/>
                <a:cs typeface="Rockwell"/>
              </a:rPr>
              <a:t>1</a:t>
            </a:r>
            <a:endParaRPr sz="1600">
              <a:latin typeface="Rockwell"/>
              <a:cs typeface="Rockwell"/>
            </a:endParaRPr>
          </a:p>
          <a:p>
            <a:pPr algn="ctr">
              <a:lnSpc>
                <a:spcPts val="1730"/>
              </a:lnSpc>
            </a:pPr>
            <a:r>
              <a:rPr sz="1600" b="1" dirty="0">
                <a:solidFill>
                  <a:srgbClr val="FFFFFF"/>
                </a:solidFill>
                <a:latin typeface="Rockwell"/>
                <a:cs typeface="Rockwell"/>
              </a:rPr>
              <a:t>Plataforma</a:t>
            </a:r>
            <a:r>
              <a:rPr sz="1600" b="1" spc="-55" dirty="0">
                <a:solidFill>
                  <a:srgbClr val="FFFFFF"/>
                </a:solidFill>
                <a:latin typeface="Rockwell"/>
                <a:cs typeface="Rockwell"/>
              </a:rPr>
              <a:t> </a:t>
            </a:r>
            <a:r>
              <a:rPr sz="1600" b="1" dirty="0">
                <a:solidFill>
                  <a:srgbClr val="FFFFFF"/>
                </a:solidFill>
                <a:latin typeface="Rockwell"/>
                <a:cs typeface="Rockwell"/>
              </a:rPr>
              <a:t>de</a:t>
            </a:r>
            <a:endParaRPr sz="1600">
              <a:latin typeface="Rockwell"/>
              <a:cs typeface="Rockwell"/>
            </a:endParaRPr>
          </a:p>
          <a:p>
            <a:pPr algn="ctr">
              <a:lnSpc>
                <a:spcPts val="1830"/>
              </a:lnSpc>
            </a:pPr>
            <a:r>
              <a:rPr sz="1600" b="1" i="1" spc="-10" dirty="0">
                <a:solidFill>
                  <a:srgbClr val="FFFFFF"/>
                </a:solidFill>
                <a:latin typeface="Rockwell"/>
                <a:cs typeface="Rockwell"/>
              </a:rPr>
              <a:t>crowdfunding</a:t>
            </a:r>
            <a:endParaRPr sz="1600">
              <a:latin typeface="Rockwell"/>
              <a:cs typeface="Rockwell"/>
            </a:endParaRPr>
          </a:p>
        </p:txBody>
      </p:sp>
      <p:sp>
        <p:nvSpPr>
          <p:cNvPr id="18" name="object 18"/>
          <p:cNvSpPr txBox="1"/>
          <p:nvPr/>
        </p:nvSpPr>
        <p:spPr>
          <a:xfrm>
            <a:off x="511492" y="3911917"/>
            <a:ext cx="2002155" cy="513715"/>
          </a:xfrm>
          <a:prstGeom prst="rect">
            <a:avLst/>
          </a:prstGeom>
        </p:spPr>
        <p:txBody>
          <a:bodyPr vert="horz" wrap="square" lIns="0" tIns="12700" rIns="0" bIns="0" rtlCol="0">
            <a:spAutoFit/>
          </a:bodyPr>
          <a:lstStyle/>
          <a:p>
            <a:pPr marL="12700">
              <a:lnSpc>
                <a:spcPct val="100000"/>
              </a:lnSpc>
              <a:spcBef>
                <a:spcPts val="100"/>
              </a:spcBef>
            </a:pPr>
            <a:r>
              <a:rPr sz="1600" spc="-5" dirty="0">
                <a:solidFill>
                  <a:srgbClr val="252525"/>
                </a:solidFill>
                <a:latin typeface="Segoe UI"/>
                <a:cs typeface="Segoe UI"/>
              </a:rPr>
              <a:t>Distribuyen fondos</a:t>
            </a:r>
            <a:r>
              <a:rPr sz="1600" spc="-70" dirty="0">
                <a:solidFill>
                  <a:srgbClr val="252525"/>
                </a:solidFill>
                <a:latin typeface="Segoe UI"/>
                <a:cs typeface="Segoe UI"/>
              </a:rPr>
              <a:t> </a:t>
            </a:r>
            <a:r>
              <a:rPr sz="1600" dirty="0">
                <a:solidFill>
                  <a:srgbClr val="252525"/>
                </a:solidFill>
                <a:latin typeface="Segoe UI"/>
                <a:cs typeface="Segoe UI"/>
              </a:rPr>
              <a:t>de</a:t>
            </a:r>
            <a:endParaRPr sz="1600">
              <a:latin typeface="Segoe UI"/>
              <a:cs typeface="Segoe UI"/>
            </a:endParaRPr>
          </a:p>
          <a:p>
            <a:pPr marL="45720">
              <a:lnSpc>
                <a:spcPct val="100000"/>
              </a:lnSpc>
              <a:spcBef>
                <a:spcPts val="5"/>
              </a:spcBef>
            </a:pPr>
            <a:r>
              <a:rPr sz="1600" spc="-5" dirty="0">
                <a:solidFill>
                  <a:srgbClr val="252525"/>
                </a:solidFill>
                <a:latin typeface="Segoe UI"/>
                <a:cs typeface="Segoe UI"/>
              </a:rPr>
              <a:t>inversión </a:t>
            </a:r>
            <a:r>
              <a:rPr sz="1600" dirty="0">
                <a:solidFill>
                  <a:srgbClr val="252525"/>
                </a:solidFill>
                <a:latin typeface="Segoe UI"/>
                <a:cs typeface="Segoe UI"/>
              </a:rPr>
              <a:t>de</a:t>
            </a:r>
            <a:r>
              <a:rPr sz="1600" spc="-60" dirty="0">
                <a:solidFill>
                  <a:srgbClr val="252525"/>
                </a:solidFill>
                <a:latin typeface="Segoe UI"/>
                <a:cs typeface="Segoe UI"/>
              </a:rPr>
              <a:t> </a:t>
            </a:r>
            <a:r>
              <a:rPr sz="1600" spc="-10" dirty="0">
                <a:solidFill>
                  <a:srgbClr val="252525"/>
                </a:solidFill>
                <a:latin typeface="Segoe UI"/>
                <a:cs typeface="Segoe UI"/>
              </a:rPr>
              <a:t>impacto.</a:t>
            </a:r>
            <a:endParaRPr sz="1600">
              <a:latin typeface="Segoe UI"/>
              <a:cs typeface="Segoe UI"/>
            </a:endParaRPr>
          </a:p>
        </p:txBody>
      </p:sp>
      <p:sp>
        <p:nvSpPr>
          <p:cNvPr id="19" name="object 19"/>
          <p:cNvSpPr txBox="1"/>
          <p:nvPr/>
        </p:nvSpPr>
        <p:spPr>
          <a:xfrm>
            <a:off x="2813050" y="3891216"/>
            <a:ext cx="1988185" cy="709930"/>
          </a:xfrm>
          <a:prstGeom prst="rect">
            <a:avLst/>
          </a:prstGeom>
        </p:spPr>
        <p:txBody>
          <a:bodyPr vert="horz" wrap="square" lIns="0" tIns="36830" rIns="0" bIns="0" rtlCol="0">
            <a:spAutoFit/>
          </a:bodyPr>
          <a:lstStyle/>
          <a:p>
            <a:pPr marL="12700" marR="5080" algn="ctr">
              <a:lnSpc>
                <a:spcPct val="90200"/>
              </a:lnSpc>
              <a:spcBef>
                <a:spcPts val="290"/>
              </a:spcBef>
            </a:pPr>
            <a:r>
              <a:rPr sz="1600" spc="-5" dirty="0">
                <a:solidFill>
                  <a:srgbClr val="252525"/>
                </a:solidFill>
                <a:latin typeface="Segoe UI"/>
                <a:cs typeface="Segoe UI"/>
              </a:rPr>
              <a:t>Activos</a:t>
            </a:r>
            <a:r>
              <a:rPr sz="1600" spc="-80" dirty="0">
                <a:solidFill>
                  <a:srgbClr val="252525"/>
                </a:solidFill>
                <a:latin typeface="Segoe UI"/>
                <a:cs typeface="Segoe UI"/>
              </a:rPr>
              <a:t> </a:t>
            </a:r>
            <a:r>
              <a:rPr sz="1600" spc="-5" dirty="0">
                <a:solidFill>
                  <a:srgbClr val="252525"/>
                </a:solidFill>
                <a:latin typeface="Segoe UI"/>
                <a:cs typeface="Segoe UI"/>
              </a:rPr>
              <a:t>administrados  </a:t>
            </a:r>
            <a:r>
              <a:rPr sz="1600" dirty="0">
                <a:solidFill>
                  <a:srgbClr val="252525"/>
                </a:solidFill>
                <a:latin typeface="Segoe UI"/>
                <a:cs typeface="Segoe UI"/>
              </a:rPr>
              <a:t>en </a:t>
            </a:r>
            <a:r>
              <a:rPr sz="1600" spc="-5" dirty="0">
                <a:solidFill>
                  <a:srgbClr val="252525"/>
                </a:solidFill>
                <a:latin typeface="Segoe UI"/>
                <a:cs typeface="Segoe UI"/>
              </a:rPr>
              <a:t>inversión </a:t>
            </a:r>
            <a:r>
              <a:rPr sz="1600" dirty="0">
                <a:solidFill>
                  <a:srgbClr val="252525"/>
                </a:solidFill>
                <a:latin typeface="Segoe UI"/>
                <a:cs typeface="Segoe UI"/>
              </a:rPr>
              <a:t>de  </a:t>
            </a:r>
            <a:r>
              <a:rPr sz="1600" spc="-10" dirty="0">
                <a:solidFill>
                  <a:srgbClr val="252525"/>
                </a:solidFill>
                <a:latin typeface="Segoe UI"/>
                <a:cs typeface="Segoe UI"/>
              </a:rPr>
              <a:t>impacto.</a:t>
            </a:r>
            <a:endParaRPr sz="1600">
              <a:latin typeface="Segoe UI"/>
              <a:cs typeface="Segoe UI"/>
            </a:endParaRPr>
          </a:p>
        </p:txBody>
      </p:sp>
      <p:sp>
        <p:nvSpPr>
          <p:cNvPr id="20" name="object 20"/>
          <p:cNvSpPr txBox="1"/>
          <p:nvPr/>
        </p:nvSpPr>
        <p:spPr>
          <a:xfrm>
            <a:off x="5133340" y="3916616"/>
            <a:ext cx="1936114" cy="514350"/>
          </a:xfrm>
          <a:prstGeom prst="rect">
            <a:avLst/>
          </a:prstGeom>
        </p:spPr>
        <p:txBody>
          <a:bodyPr vert="horz" wrap="square" lIns="0" tIns="12700" rIns="0" bIns="0" rtlCol="0">
            <a:spAutoFit/>
          </a:bodyPr>
          <a:lstStyle/>
          <a:p>
            <a:pPr marL="134620">
              <a:lnSpc>
                <a:spcPct val="100000"/>
              </a:lnSpc>
              <a:spcBef>
                <a:spcPts val="100"/>
              </a:spcBef>
            </a:pPr>
            <a:r>
              <a:rPr sz="1600" spc="-5" dirty="0">
                <a:solidFill>
                  <a:srgbClr val="252525"/>
                </a:solidFill>
                <a:latin typeface="Segoe UI"/>
                <a:cs typeface="Segoe UI"/>
              </a:rPr>
              <a:t>Relacionada </a:t>
            </a:r>
            <a:r>
              <a:rPr sz="1600" dirty="0">
                <a:solidFill>
                  <a:srgbClr val="252525"/>
                </a:solidFill>
                <a:latin typeface="Segoe UI"/>
                <a:cs typeface="Segoe UI"/>
              </a:rPr>
              <a:t>con</a:t>
            </a:r>
            <a:r>
              <a:rPr sz="1600" spc="-60" dirty="0">
                <a:solidFill>
                  <a:srgbClr val="252525"/>
                </a:solidFill>
                <a:latin typeface="Segoe UI"/>
                <a:cs typeface="Segoe UI"/>
              </a:rPr>
              <a:t> </a:t>
            </a:r>
            <a:r>
              <a:rPr sz="1600" spc="-5" dirty="0">
                <a:solidFill>
                  <a:srgbClr val="252525"/>
                </a:solidFill>
                <a:latin typeface="Segoe UI"/>
                <a:cs typeface="Segoe UI"/>
              </a:rPr>
              <a:t>la</a:t>
            </a:r>
            <a:endParaRPr sz="1600">
              <a:latin typeface="Segoe UI"/>
              <a:cs typeface="Segoe UI"/>
            </a:endParaRPr>
          </a:p>
          <a:p>
            <a:pPr marL="12700">
              <a:lnSpc>
                <a:spcPct val="100000"/>
              </a:lnSpc>
              <a:spcBef>
                <a:spcPts val="5"/>
              </a:spcBef>
            </a:pPr>
            <a:r>
              <a:rPr sz="1600" spc="-5" dirty="0">
                <a:solidFill>
                  <a:srgbClr val="252525"/>
                </a:solidFill>
                <a:latin typeface="Segoe UI"/>
                <a:cs typeface="Segoe UI"/>
              </a:rPr>
              <a:t>inversión </a:t>
            </a:r>
            <a:r>
              <a:rPr sz="1600" dirty="0">
                <a:solidFill>
                  <a:srgbClr val="252525"/>
                </a:solidFill>
                <a:latin typeface="Segoe UI"/>
                <a:cs typeface="Segoe UI"/>
              </a:rPr>
              <a:t>de</a:t>
            </a:r>
            <a:r>
              <a:rPr sz="1600" spc="-70" dirty="0">
                <a:solidFill>
                  <a:srgbClr val="252525"/>
                </a:solidFill>
                <a:latin typeface="Segoe UI"/>
                <a:cs typeface="Segoe UI"/>
              </a:rPr>
              <a:t> </a:t>
            </a:r>
            <a:r>
              <a:rPr sz="1600" spc="-10" dirty="0">
                <a:solidFill>
                  <a:srgbClr val="252525"/>
                </a:solidFill>
                <a:latin typeface="Segoe UI"/>
                <a:cs typeface="Segoe UI"/>
              </a:rPr>
              <a:t>impacto.</a:t>
            </a:r>
            <a:endParaRPr sz="1600">
              <a:latin typeface="Segoe UI"/>
              <a:cs typeface="Segoe UI"/>
            </a:endParaRPr>
          </a:p>
        </p:txBody>
      </p:sp>
      <p:sp>
        <p:nvSpPr>
          <p:cNvPr id="21" name="object 21"/>
          <p:cNvSpPr/>
          <p:nvPr/>
        </p:nvSpPr>
        <p:spPr>
          <a:xfrm>
            <a:off x="770890" y="4977129"/>
            <a:ext cx="6108700" cy="1059180"/>
          </a:xfrm>
          <a:custGeom>
            <a:avLst/>
            <a:gdLst/>
            <a:ahLst/>
            <a:cxnLst/>
            <a:rect l="l" t="t" r="r" b="b"/>
            <a:pathLst>
              <a:path w="6108700" h="1059179">
                <a:moveTo>
                  <a:pt x="0" y="176530"/>
                </a:moveTo>
                <a:lnTo>
                  <a:pt x="6305" y="129587"/>
                </a:lnTo>
                <a:lnTo>
                  <a:pt x="24100" y="87413"/>
                </a:lnTo>
                <a:lnTo>
                  <a:pt x="51703" y="51689"/>
                </a:lnTo>
                <a:lnTo>
                  <a:pt x="87430" y="24092"/>
                </a:lnTo>
                <a:lnTo>
                  <a:pt x="129600" y="6302"/>
                </a:lnTo>
                <a:lnTo>
                  <a:pt x="176529" y="0"/>
                </a:lnTo>
                <a:lnTo>
                  <a:pt x="5932170" y="0"/>
                </a:lnTo>
                <a:lnTo>
                  <a:pt x="5979112" y="6302"/>
                </a:lnTo>
                <a:lnTo>
                  <a:pt x="6021286" y="24092"/>
                </a:lnTo>
                <a:lnTo>
                  <a:pt x="6057011" y="51689"/>
                </a:lnTo>
                <a:lnTo>
                  <a:pt x="6084607" y="87413"/>
                </a:lnTo>
                <a:lnTo>
                  <a:pt x="6102397" y="129587"/>
                </a:lnTo>
                <a:lnTo>
                  <a:pt x="6108700" y="176530"/>
                </a:lnTo>
                <a:lnTo>
                  <a:pt x="6108700" y="882650"/>
                </a:lnTo>
                <a:lnTo>
                  <a:pt x="6102397" y="929579"/>
                </a:lnTo>
                <a:lnTo>
                  <a:pt x="6084607" y="971749"/>
                </a:lnTo>
                <a:lnTo>
                  <a:pt x="6057011" y="1007476"/>
                </a:lnTo>
                <a:lnTo>
                  <a:pt x="6021286" y="1035079"/>
                </a:lnTo>
                <a:lnTo>
                  <a:pt x="5979112" y="1052874"/>
                </a:lnTo>
                <a:lnTo>
                  <a:pt x="5932170" y="1059180"/>
                </a:lnTo>
                <a:lnTo>
                  <a:pt x="176529" y="1059180"/>
                </a:lnTo>
                <a:lnTo>
                  <a:pt x="129600" y="1052874"/>
                </a:lnTo>
                <a:lnTo>
                  <a:pt x="87430" y="1035079"/>
                </a:lnTo>
                <a:lnTo>
                  <a:pt x="51703" y="1007476"/>
                </a:lnTo>
                <a:lnTo>
                  <a:pt x="24100" y="971749"/>
                </a:lnTo>
                <a:lnTo>
                  <a:pt x="6305" y="929579"/>
                </a:lnTo>
                <a:lnTo>
                  <a:pt x="0" y="882650"/>
                </a:lnTo>
                <a:lnTo>
                  <a:pt x="0" y="176530"/>
                </a:lnTo>
                <a:close/>
              </a:path>
            </a:pathLst>
          </a:custGeom>
          <a:ln w="28575">
            <a:solidFill>
              <a:srgbClr val="FFC000"/>
            </a:solidFill>
          </a:ln>
        </p:spPr>
        <p:txBody>
          <a:bodyPr wrap="square" lIns="0" tIns="0" rIns="0" bIns="0" rtlCol="0"/>
          <a:lstStyle/>
          <a:p>
            <a:endParaRPr/>
          </a:p>
        </p:txBody>
      </p:sp>
      <p:sp>
        <p:nvSpPr>
          <p:cNvPr id="22" name="object 22"/>
          <p:cNvSpPr txBox="1"/>
          <p:nvPr/>
        </p:nvSpPr>
        <p:spPr>
          <a:xfrm>
            <a:off x="419417" y="5062537"/>
            <a:ext cx="6257290" cy="1405255"/>
          </a:xfrm>
          <a:prstGeom prst="rect">
            <a:avLst/>
          </a:prstGeom>
        </p:spPr>
        <p:txBody>
          <a:bodyPr vert="horz" wrap="square" lIns="0" tIns="12700" rIns="0" bIns="0" rtlCol="0">
            <a:spAutoFit/>
          </a:bodyPr>
          <a:lstStyle/>
          <a:p>
            <a:pPr marL="556895" marR="5080" algn="ctr">
              <a:lnSpc>
                <a:spcPct val="100000"/>
              </a:lnSpc>
              <a:spcBef>
                <a:spcPts val="100"/>
              </a:spcBef>
            </a:pPr>
            <a:r>
              <a:rPr sz="1400" dirty="0">
                <a:solidFill>
                  <a:srgbClr val="504F4E"/>
                </a:solidFill>
                <a:latin typeface="Segoe UI"/>
                <a:cs typeface="Segoe UI"/>
              </a:rPr>
              <a:t>Los </a:t>
            </a:r>
            <a:r>
              <a:rPr sz="1400" spc="-5" dirty="0">
                <a:solidFill>
                  <a:srgbClr val="504F4E"/>
                </a:solidFill>
                <a:latin typeface="Segoe UI"/>
                <a:cs typeface="Segoe UI"/>
              </a:rPr>
              <a:t>fondos de </a:t>
            </a:r>
            <a:r>
              <a:rPr sz="1400" spc="-10" dirty="0">
                <a:solidFill>
                  <a:srgbClr val="504F4E"/>
                </a:solidFill>
                <a:latin typeface="Segoe UI"/>
                <a:cs typeface="Segoe UI"/>
              </a:rPr>
              <a:t>impacto </a:t>
            </a:r>
            <a:r>
              <a:rPr sz="1400" spc="-5" dirty="0">
                <a:solidFill>
                  <a:srgbClr val="504F4E"/>
                </a:solidFill>
                <a:latin typeface="Segoe UI"/>
                <a:cs typeface="Segoe UI"/>
              </a:rPr>
              <a:t>siguen muchas </a:t>
            </a:r>
            <a:r>
              <a:rPr sz="1400" dirty="0">
                <a:solidFill>
                  <a:srgbClr val="504F4E"/>
                </a:solidFill>
                <a:latin typeface="Segoe UI"/>
                <a:cs typeface="Segoe UI"/>
              </a:rPr>
              <a:t>veces el </a:t>
            </a:r>
            <a:r>
              <a:rPr sz="1400" spc="-5" dirty="0">
                <a:solidFill>
                  <a:srgbClr val="504F4E"/>
                </a:solidFill>
                <a:latin typeface="Segoe UI"/>
                <a:cs typeface="Segoe UI"/>
              </a:rPr>
              <a:t>modelo de los fondos de  </a:t>
            </a:r>
            <a:r>
              <a:rPr sz="1400" dirty="0">
                <a:solidFill>
                  <a:srgbClr val="504F4E"/>
                </a:solidFill>
                <a:latin typeface="Segoe UI"/>
                <a:cs typeface="Segoe UI"/>
              </a:rPr>
              <a:t>capitales </a:t>
            </a:r>
            <a:r>
              <a:rPr sz="1400" spc="-5" dirty="0">
                <a:solidFill>
                  <a:srgbClr val="504F4E"/>
                </a:solidFill>
                <a:latin typeface="Segoe UI"/>
                <a:cs typeface="Segoe UI"/>
              </a:rPr>
              <a:t>de riesgo, </a:t>
            </a:r>
            <a:r>
              <a:rPr sz="1400" spc="-10" dirty="0">
                <a:solidFill>
                  <a:srgbClr val="504F4E"/>
                </a:solidFill>
                <a:latin typeface="Segoe UI"/>
                <a:cs typeface="Segoe UI"/>
              </a:rPr>
              <a:t>pero </a:t>
            </a:r>
            <a:r>
              <a:rPr sz="1400" spc="-5" dirty="0">
                <a:solidFill>
                  <a:srgbClr val="504F4E"/>
                </a:solidFill>
                <a:latin typeface="Segoe UI"/>
                <a:cs typeface="Segoe UI"/>
              </a:rPr>
              <a:t>incluyen diversos instrumentos, </a:t>
            </a:r>
            <a:r>
              <a:rPr sz="1400" dirty="0">
                <a:solidFill>
                  <a:srgbClr val="504F4E"/>
                </a:solidFill>
                <a:latin typeface="Segoe UI"/>
                <a:cs typeface="Segoe UI"/>
              </a:rPr>
              <a:t>tales </a:t>
            </a:r>
            <a:r>
              <a:rPr sz="1400" spc="-5" dirty="0">
                <a:solidFill>
                  <a:srgbClr val="504F4E"/>
                </a:solidFill>
                <a:latin typeface="Segoe UI"/>
                <a:cs typeface="Segoe UI"/>
              </a:rPr>
              <a:t>como:  </a:t>
            </a:r>
            <a:r>
              <a:rPr sz="1400" i="1" dirty="0">
                <a:solidFill>
                  <a:srgbClr val="504F4E"/>
                </a:solidFill>
                <a:latin typeface="Segoe UI"/>
                <a:cs typeface="Segoe UI"/>
              </a:rPr>
              <a:t>equity</a:t>
            </a:r>
            <a:r>
              <a:rPr sz="1400" dirty="0">
                <a:solidFill>
                  <a:srgbClr val="504F4E"/>
                </a:solidFill>
                <a:latin typeface="Segoe UI"/>
                <a:cs typeface="Segoe UI"/>
              </a:rPr>
              <a:t>, </a:t>
            </a:r>
            <a:r>
              <a:rPr sz="1400" spc="-5" dirty="0">
                <a:solidFill>
                  <a:srgbClr val="504F4E"/>
                </a:solidFill>
                <a:latin typeface="Segoe UI"/>
                <a:cs typeface="Segoe UI"/>
              </a:rPr>
              <a:t>préstamos </a:t>
            </a:r>
            <a:r>
              <a:rPr sz="1400" dirty="0">
                <a:solidFill>
                  <a:srgbClr val="504F4E"/>
                </a:solidFill>
                <a:latin typeface="Segoe UI"/>
                <a:cs typeface="Segoe UI"/>
              </a:rPr>
              <a:t>tipo deuda, deuda convertible, </a:t>
            </a:r>
            <a:r>
              <a:rPr sz="1400" spc="-5" dirty="0">
                <a:solidFill>
                  <a:srgbClr val="504F4E"/>
                </a:solidFill>
                <a:latin typeface="Segoe UI"/>
                <a:cs typeface="Segoe UI"/>
              </a:rPr>
              <a:t>opciones de compra,  entre</a:t>
            </a:r>
            <a:r>
              <a:rPr sz="1400" dirty="0">
                <a:solidFill>
                  <a:srgbClr val="504F4E"/>
                </a:solidFill>
                <a:latin typeface="Segoe UI"/>
                <a:cs typeface="Segoe UI"/>
              </a:rPr>
              <a:t> </a:t>
            </a:r>
            <a:r>
              <a:rPr sz="1400" spc="-5" dirty="0">
                <a:solidFill>
                  <a:srgbClr val="504F4E"/>
                </a:solidFill>
                <a:latin typeface="Segoe UI"/>
                <a:cs typeface="Segoe UI"/>
              </a:rPr>
              <a:t>otros.</a:t>
            </a:r>
            <a:endParaRPr sz="1400">
              <a:latin typeface="Segoe UI"/>
              <a:cs typeface="Segoe UI"/>
            </a:endParaRPr>
          </a:p>
          <a:p>
            <a:pPr>
              <a:lnSpc>
                <a:spcPct val="100000"/>
              </a:lnSpc>
              <a:spcBef>
                <a:spcPts val="40"/>
              </a:spcBef>
            </a:pPr>
            <a:endParaRPr sz="2000">
              <a:latin typeface="Segoe UI"/>
              <a:cs typeface="Segoe UI"/>
            </a:endParaRPr>
          </a:p>
          <a:p>
            <a:pPr marL="12700">
              <a:lnSpc>
                <a:spcPct val="100000"/>
              </a:lnSpc>
            </a:pPr>
            <a:r>
              <a:rPr sz="1200" b="0" spc="-5" dirty="0">
                <a:solidFill>
                  <a:srgbClr val="5C5C5C"/>
                </a:solidFill>
                <a:latin typeface="Calibri Light"/>
                <a:cs typeface="Calibri Light"/>
              </a:rPr>
              <a:t>Fuente: Guía </a:t>
            </a:r>
            <a:r>
              <a:rPr sz="1200" b="0" spc="-10" dirty="0">
                <a:solidFill>
                  <a:srgbClr val="5C5C5C"/>
                </a:solidFill>
                <a:latin typeface="Calibri Light"/>
                <a:cs typeface="Calibri Light"/>
              </a:rPr>
              <a:t>para </a:t>
            </a:r>
            <a:r>
              <a:rPr sz="1200" b="0" spc="-5" dirty="0">
                <a:solidFill>
                  <a:srgbClr val="5C5C5C"/>
                </a:solidFill>
                <a:latin typeface="Calibri Light"/>
                <a:cs typeface="Calibri Light"/>
              </a:rPr>
              <a:t>la </a:t>
            </a:r>
            <a:r>
              <a:rPr sz="1200" b="0" spc="-10" dirty="0">
                <a:solidFill>
                  <a:srgbClr val="5C5C5C"/>
                </a:solidFill>
                <a:latin typeface="Calibri Light"/>
                <a:cs typeface="Calibri Light"/>
              </a:rPr>
              <a:t>inversión </a:t>
            </a:r>
            <a:r>
              <a:rPr sz="1200" b="0" spc="-5" dirty="0">
                <a:solidFill>
                  <a:srgbClr val="5C5C5C"/>
                </a:solidFill>
                <a:latin typeface="Calibri Light"/>
                <a:cs typeface="Calibri Light"/>
              </a:rPr>
              <a:t>de impacto </a:t>
            </a:r>
            <a:r>
              <a:rPr sz="1200" b="0" dirty="0">
                <a:solidFill>
                  <a:srgbClr val="5C5C5C"/>
                </a:solidFill>
                <a:latin typeface="Calibri Light"/>
                <a:cs typeface="Calibri Light"/>
              </a:rPr>
              <a:t>en </a:t>
            </a:r>
            <a:r>
              <a:rPr sz="1200" b="0" spc="-5" dirty="0">
                <a:solidFill>
                  <a:srgbClr val="5C5C5C"/>
                </a:solidFill>
                <a:latin typeface="Calibri Light"/>
                <a:cs typeface="Calibri Light"/>
              </a:rPr>
              <a:t>Chile, </a:t>
            </a:r>
            <a:r>
              <a:rPr sz="1200" b="0" dirty="0">
                <a:solidFill>
                  <a:srgbClr val="5C5C5C"/>
                </a:solidFill>
                <a:latin typeface="Calibri Light"/>
                <a:cs typeface="Calibri Light"/>
              </a:rPr>
              <a:t>ACAFI-UC</a:t>
            </a:r>
            <a:r>
              <a:rPr sz="1200" b="0" spc="-20" dirty="0">
                <a:solidFill>
                  <a:srgbClr val="5C5C5C"/>
                </a:solidFill>
                <a:latin typeface="Calibri Light"/>
                <a:cs typeface="Calibri Light"/>
              </a:rPr>
              <a:t> </a:t>
            </a:r>
            <a:r>
              <a:rPr sz="1200" b="0" spc="-10" dirty="0">
                <a:solidFill>
                  <a:srgbClr val="5C5C5C"/>
                </a:solidFill>
                <a:latin typeface="Calibri Light"/>
                <a:cs typeface="Calibri Light"/>
              </a:rPr>
              <a:t>(2019).</a:t>
            </a:r>
            <a:endParaRPr sz="1200">
              <a:latin typeface="Calibri Light"/>
              <a:cs typeface="Calibri Light"/>
            </a:endParaRPr>
          </a:p>
        </p:txBody>
      </p:sp>
      <p:pic>
        <p:nvPicPr>
          <p:cNvPr id="23" name="object 23"/>
          <p:cNvPicPr/>
          <p:nvPr/>
        </p:nvPicPr>
        <p:blipFill>
          <a:blip r:embed="rId5" cstate="email">
            <a:extLst>
              <a:ext uri="{28A0092B-C50C-407E-A947-70E740481C1C}">
                <a14:useLocalDpi xmlns:a14="http://schemas.microsoft.com/office/drawing/2010/main"/>
              </a:ext>
            </a:extLst>
          </a:blip>
          <a:stretch>
            <a:fillRect/>
          </a:stretch>
        </p:blipFill>
        <p:spPr>
          <a:xfrm>
            <a:off x="7513319" y="0"/>
            <a:ext cx="4678680" cy="6858000"/>
          </a:xfrm>
          <a:prstGeom prst="rect">
            <a:avLst/>
          </a:prstGeom>
        </p:spPr>
      </p:pic>
      <p:sp>
        <p:nvSpPr>
          <p:cNvPr id="24" name="object 24"/>
          <p:cNvSpPr txBox="1"/>
          <p:nvPr/>
        </p:nvSpPr>
        <p:spPr>
          <a:xfrm>
            <a:off x="10677525" y="6638607"/>
            <a:ext cx="1486535"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FFFFFF"/>
                </a:solidFill>
                <a:latin typeface="Segoe UI"/>
                <a:cs typeface="Segoe UI"/>
              </a:rPr>
              <a:t>Workshop </a:t>
            </a:r>
            <a:r>
              <a:rPr sz="900" dirty="0">
                <a:solidFill>
                  <a:srgbClr val="FFFFFF"/>
                </a:solidFill>
                <a:latin typeface="Segoe UI"/>
                <a:cs typeface="Segoe UI"/>
              </a:rPr>
              <a:t>GSG </a:t>
            </a:r>
            <a:r>
              <a:rPr sz="900" spc="-5" dirty="0">
                <a:solidFill>
                  <a:srgbClr val="FFFFFF"/>
                </a:solidFill>
                <a:latin typeface="Segoe UI"/>
                <a:cs typeface="Segoe UI"/>
              </a:rPr>
              <a:t>Summit</a:t>
            </a:r>
            <a:r>
              <a:rPr sz="900" spc="-30" dirty="0">
                <a:solidFill>
                  <a:srgbClr val="FFFFFF"/>
                </a:solidFill>
                <a:latin typeface="Segoe UI"/>
                <a:cs typeface="Segoe UI"/>
              </a:rPr>
              <a:t> </a:t>
            </a:r>
            <a:r>
              <a:rPr sz="900" spc="-10" dirty="0">
                <a:solidFill>
                  <a:srgbClr val="FFFFFF"/>
                </a:solidFill>
                <a:latin typeface="Segoe UI"/>
                <a:cs typeface="Segoe UI"/>
              </a:rPr>
              <a:t>2019</a:t>
            </a:r>
            <a:endParaRPr sz="900">
              <a:latin typeface="Segoe UI"/>
              <a:cs typeface="Segoe UI"/>
            </a:endParaRPr>
          </a:p>
        </p:txBody>
      </p:sp>
    </p:spTree>
    <p:extLst>
      <p:ext uri="{BB962C8B-B14F-4D97-AF65-F5344CB8AC3E}">
        <p14:creationId xmlns:p14="http://schemas.microsoft.com/office/powerpoint/2010/main" val="10451421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40196" y="1671065"/>
            <a:ext cx="4954905" cy="1519555"/>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252525"/>
                </a:solidFill>
                <a:latin typeface="Segoe UI"/>
                <a:cs typeface="Segoe UI"/>
              </a:rPr>
              <a:t>A través</a:t>
            </a:r>
            <a:r>
              <a:rPr sz="1400" spc="-10" dirty="0">
                <a:solidFill>
                  <a:srgbClr val="252525"/>
                </a:solidFill>
                <a:latin typeface="Segoe UI"/>
                <a:cs typeface="Segoe UI"/>
              </a:rPr>
              <a:t> </a:t>
            </a:r>
            <a:r>
              <a:rPr sz="1400" spc="-5" dirty="0">
                <a:solidFill>
                  <a:srgbClr val="252525"/>
                </a:solidFill>
                <a:latin typeface="Segoe UI"/>
                <a:cs typeface="Segoe UI"/>
              </a:rPr>
              <a:t>de:</a:t>
            </a:r>
            <a:endParaRPr sz="1400">
              <a:latin typeface="Segoe UI"/>
              <a:cs typeface="Segoe UI"/>
            </a:endParaRPr>
          </a:p>
          <a:p>
            <a:pPr marL="185420" indent="-172720">
              <a:lnSpc>
                <a:spcPct val="100000"/>
              </a:lnSpc>
              <a:buFont typeface="Arial"/>
              <a:buChar char="•"/>
              <a:tabLst>
                <a:tab pos="185420" algn="l"/>
              </a:tabLst>
            </a:pPr>
            <a:r>
              <a:rPr sz="1400" spc="-10" dirty="0">
                <a:solidFill>
                  <a:srgbClr val="252525"/>
                </a:solidFill>
                <a:latin typeface="Segoe UI"/>
                <a:cs typeface="Segoe UI"/>
              </a:rPr>
              <a:t>Crear </a:t>
            </a:r>
            <a:r>
              <a:rPr sz="1400" dirty="0">
                <a:solidFill>
                  <a:srgbClr val="252525"/>
                </a:solidFill>
                <a:latin typeface="Segoe UI"/>
                <a:cs typeface="Segoe UI"/>
              </a:rPr>
              <a:t>y </a:t>
            </a:r>
            <a:r>
              <a:rPr sz="1400" spc="-5" dirty="0">
                <a:solidFill>
                  <a:srgbClr val="252525"/>
                </a:solidFill>
                <a:latin typeface="Segoe UI"/>
                <a:cs typeface="Segoe UI"/>
              </a:rPr>
              <a:t>administrar de manera exitosa fondos de</a:t>
            </a:r>
            <a:r>
              <a:rPr sz="1400" spc="75" dirty="0">
                <a:solidFill>
                  <a:srgbClr val="252525"/>
                </a:solidFill>
                <a:latin typeface="Segoe UI"/>
                <a:cs typeface="Segoe UI"/>
              </a:rPr>
              <a:t> </a:t>
            </a:r>
            <a:r>
              <a:rPr sz="1400" spc="-5" dirty="0">
                <a:solidFill>
                  <a:srgbClr val="252525"/>
                </a:solidFill>
                <a:latin typeface="Segoe UI"/>
                <a:cs typeface="Segoe UI"/>
              </a:rPr>
              <a:t>inversión</a:t>
            </a:r>
            <a:endParaRPr sz="1400">
              <a:latin typeface="Segoe UI"/>
              <a:cs typeface="Segoe UI"/>
            </a:endParaRPr>
          </a:p>
          <a:p>
            <a:pPr marL="184785">
              <a:lnSpc>
                <a:spcPct val="100000"/>
              </a:lnSpc>
            </a:pPr>
            <a:r>
              <a:rPr sz="1400" spc="-5" dirty="0">
                <a:solidFill>
                  <a:srgbClr val="252525"/>
                </a:solidFill>
                <a:latin typeface="Segoe UI"/>
                <a:cs typeface="Segoe UI"/>
              </a:rPr>
              <a:t>de</a:t>
            </a:r>
            <a:r>
              <a:rPr sz="1400" spc="15" dirty="0">
                <a:solidFill>
                  <a:srgbClr val="252525"/>
                </a:solidFill>
                <a:latin typeface="Segoe UI"/>
                <a:cs typeface="Segoe UI"/>
              </a:rPr>
              <a:t> </a:t>
            </a:r>
            <a:r>
              <a:rPr sz="1400" spc="-10" dirty="0">
                <a:solidFill>
                  <a:srgbClr val="252525"/>
                </a:solidFill>
                <a:latin typeface="Segoe UI"/>
                <a:cs typeface="Segoe UI"/>
              </a:rPr>
              <a:t>impacto.</a:t>
            </a:r>
            <a:endParaRPr sz="1400">
              <a:latin typeface="Segoe UI"/>
              <a:cs typeface="Segoe UI"/>
            </a:endParaRPr>
          </a:p>
          <a:p>
            <a:pPr marL="184785" marR="5080" indent="-172720">
              <a:lnSpc>
                <a:spcPct val="100000"/>
              </a:lnSpc>
              <a:buFont typeface="Arial"/>
              <a:buChar char="•"/>
              <a:tabLst>
                <a:tab pos="185420" algn="l"/>
              </a:tabLst>
            </a:pPr>
            <a:r>
              <a:rPr sz="1400" spc="-5" dirty="0">
                <a:solidFill>
                  <a:srgbClr val="252525"/>
                </a:solidFill>
                <a:latin typeface="Segoe UI"/>
                <a:cs typeface="Segoe UI"/>
              </a:rPr>
              <a:t>Incorporar </a:t>
            </a:r>
            <a:r>
              <a:rPr sz="1400" spc="-10" dirty="0">
                <a:solidFill>
                  <a:srgbClr val="252525"/>
                </a:solidFill>
                <a:latin typeface="Segoe UI"/>
                <a:cs typeface="Segoe UI"/>
              </a:rPr>
              <a:t>impacto </a:t>
            </a:r>
            <a:r>
              <a:rPr sz="1400" spc="-5" dirty="0">
                <a:solidFill>
                  <a:srgbClr val="252525"/>
                </a:solidFill>
                <a:latin typeface="Segoe UI"/>
                <a:cs typeface="Segoe UI"/>
              </a:rPr>
              <a:t>socio </a:t>
            </a:r>
            <a:r>
              <a:rPr sz="1400" dirty="0">
                <a:solidFill>
                  <a:srgbClr val="252525"/>
                </a:solidFill>
                <a:latin typeface="Segoe UI"/>
                <a:cs typeface="Segoe UI"/>
              </a:rPr>
              <a:t>ambiental en </a:t>
            </a:r>
            <a:r>
              <a:rPr sz="1400" spc="-5" dirty="0">
                <a:solidFill>
                  <a:srgbClr val="252525"/>
                </a:solidFill>
                <a:latin typeface="Segoe UI"/>
                <a:cs typeface="Segoe UI"/>
              </a:rPr>
              <a:t>la </a:t>
            </a:r>
            <a:r>
              <a:rPr sz="1400" dirty="0">
                <a:solidFill>
                  <a:srgbClr val="252525"/>
                </a:solidFill>
                <a:latin typeface="Segoe UI"/>
                <a:cs typeface="Segoe UI"/>
              </a:rPr>
              <a:t>oferta </a:t>
            </a:r>
            <a:r>
              <a:rPr sz="1400" spc="-5" dirty="0">
                <a:solidFill>
                  <a:srgbClr val="252525"/>
                </a:solidFill>
                <a:latin typeface="Segoe UI"/>
                <a:cs typeface="Segoe UI"/>
              </a:rPr>
              <a:t>de vehículos  financieros.</a:t>
            </a:r>
            <a:endParaRPr sz="1400">
              <a:latin typeface="Segoe UI"/>
              <a:cs typeface="Segoe UI"/>
            </a:endParaRPr>
          </a:p>
          <a:p>
            <a:pPr marL="185420" indent="-172720">
              <a:lnSpc>
                <a:spcPct val="100000"/>
              </a:lnSpc>
              <a:buFont typeface="Arial"/>
              <a:buChar char="•"/>
              <a:tabLst>
                <a:tab pos="185420" algn="l"/>
              </a:tabLst>
            </a:pPr>
            <a:r>
              <a:rPr sz="1400" spc="-5" dirty="0">
                <a:solidFill>
                  <a:srgbClr val="252525"/>
                </a:solidFill>
                <a:latin typeface="Segoe UI"/>
                <a:cs typeface="Segoe UI"/>
              </a:rPr>
              <a:t>Difundir la </a:t>
            </a:r>
            <a:r>
              <a:rPr sz="1400" dirty="0">
                <a:solidFill>
                  <a:srgbClr val="252525"/>
                </a:solidFill>
                <a:latin typeface="Segoe UI"/>
                <a:cs typeface="Segoe UI"/>
              </a:rPr>
              <a:t>inversión </a:t>
            </a:r>
            <a:r>
              <a:rPr sz="1400" spc="-5" dirty="0">
                <a:solidFill>
                  <a:srgbClr val="252525"/>
                </a:solidFill>
                <a:latin typeface="Segoe UI"/>
                <a:cs typeface="Segoe UI"/>
              </a:rPr>
              <a:t>de </a:t>
            </a:r>
            <a:r>
              <a:rPr sz="1400" spc="-10" dirty="0">
                <a:solidFill>
                  <a:srgbClr val="252525"/>
                </a:solidFill>
                <a:latin typeface="Segoe UI"/>
                <a:cs typeface="Segoe UI"/>
              </a:rPr>
              <a:t>impacto, </a:t>
            </a:r>
            <a:r>
              <a:rPr sz="1400" spc="-5" dirty="0">
                <a:solidFill>
                  <a:srgbClr val="252525"/>
                </a:solidFill>
                <a:latin typeface="Segoe UI"/>
                <a:cs typeface="Segoe UI"/>
              </a:rPr>
              <a:t>impulsar </a:t>
            </a:r>
            <a:r>
              <a:rPr sz="1400" dirty="0">
                <a:solidFill>
                  <a:srgbClr val="252525"/>
                </a:solidFill>
                <a:latin typeface="Segoe UI"/>
                <a:cs typeface="Segoe UI"/>
              </a:rPr>
              <a:t>y fortalecer</a:t>
            </a:r>
            <a:r>
              <a:rPr sz="1400" spc="-10" dirty="0">
                <a:solidFill>
                  <a:srgbClr val="252525"/>
                </a:solidFill>
                <a:latin typeface="Segoe UI"/>
                <a:cs typeface="Segoe UI"/>
              </a:rPr>
              <a:t> </a:t>
            </a:r>
            <a:r>
              <a:rPr sz="1400" dirty="0">
                <a:solidFill>
                  <a:srgbClr val="252525"/>
                </a:solidFill>
                <a:latin typeface="Segoe UI"/>
                <a:cs typeface="Segoe UI"/>
              </a:rPr>
              <a:t>el</a:t>
            </a:r>
            <a:endParaRPr sz="1400">
              <a:latin typeface="Segoe UI"/>
              <a:cs typeface="Segoe UI"/>
            </a:endParaRPr>
          </a:p>
          <a:p>
            <a:pPr marL="184785">
              <a:lnSpc>
                <a:spcPct val="100000"/>
              </a:lnSpc>
              <a:spcBef>
                <a:spcPts val="5"/>
              </a:spcBef>
            </a:pPr>
            <a:r>
              <a:rPr sz="1400" spc="-5" dirty="0">
                <a:solidFill>
                  <a:srgbClr val="252525"/>
                </a:solidFill>
                <a:latin typeface="Segoe UI"/>
                <a:cs typeface="Segoe UI"/>
              </a:rPr>
              <a:t>ecosistema </a:t>
            </a:r>
            <a:r>
              <a:rPr sz="1400" dirty="0">
                <a:solidFill>
                  <a:srgbClr val="252525"/>
                </a:solidFill>
                <a:latin typeface="Segoe UI"/>
                <a:cs typeface="Segoe UI"/>
              </a:rPr>
              <a:t>en </a:t>
            </a:r>
            <a:r>
              <a:rPr sz="1400" spc="-5" dirty="0">
                <a:solidFill>
                  <a:srgbClr val="252525"/>
                </a:solidFill>
                <a:latin typeface="Segoe UI"/>
                <a:cs typeface="Segoe UI"/>
              </a:rPr>
              <a:t>Chile </a:t>
            </a:r>
            <a:r>
              <a:rPr sz="1400" dirty="0">
                <a:solidFill>
                  <a:srgbClr val="252525"/>
                </a:solidFill>
                <a:latin typeface="Segoe UI"/>
                <a:cs typeface="Segoe UI"/>
              </a:rPr>
              <a:t>y </a:t>
            </a:r>
            <a:r>
              <a:rPr sz="1400" spc="-5" dirty="0">
                <a:solidFill>
                  <a:srgbClr val="252525"/>
                </a:solidFill>
                <a:latin typeface="Segoe UI"/>
                <a:cs typeface="Segoe UI"/>
              </a:rPr>
              <a:t>la</a:t>
            </a:r>
            <a:r>
              <a:rPr sz="1400" spc="10" dirty="0">
                <a:solidFill>
                  <a:srgbClr val="252525"/>
                </a:solidFill>
                <a:latin typeface="Segoe UI"/>
                <a:cs typeface="Segoe UI"/>
              </a:rPr>
              <a:t> </a:t>
            </a:r>
            <a:r>
              <a:rPr sz="1400" spc="-10" dirty="0">
                <a:solidFill>
                  <a:srgbClr val="252525"/>
                </a:solidFill>
                <a:latin typeface="Segoe UI"/>
                <a:cs typeface="Segoe UI"/>
              </a:rPr>
              <a:t>región.</a:t>
            </a:r>
            <a:endParaRPr sz="1400">
              <a:latin typeface="Segoe UI"/>
              <a:cs typeface="Segoe UI"/>
            </a:endParaRPr>
          </a:p>
        </p:txBody>
      </p:sp>
      <p:sp>
        <p:nvSpPr>
          <p:cNvPr id="3" name="object 3"/>
          <p:cNvSpPr txBox="1"/>
          <p:nvPr/>
        </p:nvSpPr>
        <p:spPr>
          <a:xfrm>
            <a:off x="858837" y="1671065"/>
            <a:ext cx="4937125" cy="1458595"/>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252525"/>
                </a:solidFill>
                <a:latin typeface="Segoe UI"/>
                <a:cs typeface="Segoe UI"/>
              </a:rPr>
              <a:t>FIS Ameris </a:t>
            </a:r>
            <a:r>
              <a:rPr sz="1400" dirty="0">
                <a:solidFill>
                  <a:srgbClr val="252525"/>
                </a:solidFill>
                <a:latin typeface="Segoe UI"/>
                <a:cs typeface="Segoe UI"/>
              </a:rPr>
              <a:t>es el </a:t>
            </a:r>
            <a:r>
              <a:rPr sz="1400" spc="-5" dirty="0">
                <a:solidFill>
                  <a:srgbClr val="252525"/>
                </a:solidFill>
                <a:latin typeface="Segoe UI"/>
                <a:cs typeface="Segoe UI"/>
              </a:rPr>
              <a:t>área de inversión de </a:t>
            </a:r>
            <a:r>
              <a:rPr sz="1400" spc="-10" dirty="0">
                <a:solidFill>
                  <a:srgbClr val="252525"/>
                </a:solidFill>
                <a:latin typeface="Segoe UI"/>
                <a:cs typeface="Segoe UI"/>
              </a:rPr>
              <a:t>impacto </a:t>
            </a:r>
            <a:r>
              <a:rPr sz="1400" spc="-5" dirty="0">
                <a:solidFill>
                  <a:srgbClr val="252525"/>
                </a:solidFill>
                <a:latin typeface="Segoe UI"/>
                <a:cs typeface="Segoe UI"/>
              </a:rPr>
              <a:t>de</a:t>
            </a:r>
            <a:r>
              <a:rPr sz="1400" spc="114" dirty="0">
                <a:solidFill>
                  <a:srgbClr val="252525"/>
                </a:solidFill>
                <a:latin typeface="Segoe UI"/>
                <a:cs typeface="Segoe UI"/>
              </a:rPr>
              <a:t> </a:t>
            </a:r>
            <a:r>
              <a:rPr sz="1400" spc="-5" dirty="0">
                <a:solidFill>
                  <a:srgbClr val="252525"/>
                </a:solidFill>
                <a:latin typeface="Segoe UI"/>
                <a:cs typeface="Segoe UI"/>
              </a:rPr>
              <a:t>la</a:t>
            </a:r>
            <a:endParaRPr sz="1400">
              <a:latin typeface="Segoe UI"/>
              <a:cs typeface="Segoe UI"/>
            </a:endParaRPr>
          </a:p>
          <a:p>
            <a:pPr marL="12700">
              <a:lnSpc>
                <a:spcPct val="100000"/>
              </a:lnSpc>
            </a:pPr>
            <a:r>
              <a:rPr sz="1400" spc="-5" dirty="0">
                <a:solidFill>
                  <a:srgbClr val="252525"/>
                </a:solidFill>
                <a:latin typeface="Segoe UI"/>
                <a:cs typeface="Segoe UI"/>
              </a:rPr>
              <a:t>administradora de fondos </a:t>
            </a:r>
            <a:r>
              <a:rPr sz="1400" b="1" spc="-5" dirty="0">
                <a:solidFill>
                  <a:srgbClr val="2C245A"/>
                </a:solidFill>
                <a:latin typeface="Segoe UI"/>
                <a:cs typeface="Segoe UI"/>
              </a:rPr>
              <a:t>Ameris</a:t>
            </a:r>
            <a:r>
              <a:rPr sz="1400" b="1" spc="60" dirty="0">
                <a:solidFill>
                  <a:srgbClr val="2C245A"/>
                </a:solidFill>
                <a:latin typeface="Segoe UI"/>
                <a:cs typeface="Segoe UI"/>
              </a:rPr>
              <a:t> </a:t>
            </a:r>
            <a:r>
              <a:rPr sz="1400" b="1" spc="-5" dirty="0">
                <a:solidFill>
                  <a:srgbClr val="2C245A"/>
                </a:solidFill>
                <a:latin typeface="Segoe UI"/>
                <a:cs typeface="Segoe UI"/>
              </a:rPr>
              <a:t>Capital</a:t>
            </a:r>
            <a:r>
              <a:rPr sz="1400" spc="-5" dirty="0">
                <a:solidFill>
                  <a:srgbClr val="252525"/>
                </a:solidFill>
                <a:latin typeface="Segoe UI"/>
                <a:cs typeface="Segoe UI"/>
              </a:rPr>
              <a:t>.</a:t>
            </a:r>
            <a:endParaRPr sz="1400">
              <a:latin typeface="Segoe UI"/>
              <a:cs typeface="Segoe UI"/>
            </a:endParaRPr>
          </a:p>
          <a:p>
            <a:pPr marL="12700" marR="5080">
              <a:lnSpc>
                <a:spcPct val="100000"/>
              </a:lnSpc>
              <a:spcBef>
                <a:spcPts val="1200"/>
              </a:spcBef>
            </a:pPr>
            <a:r>
              <a:rPr sz="1400" spc="-5" dirty="0">
                <a:solidFill>
                  <a:srgbClr val="252525"/>
                </a:solidFill>
                <a:latin typeface="Segoe UI"/>
                <a:cs typeface="Segoe UI"/>
              </a:rPr>
              <a:t>Busca desarrollar instrumentos de inversión </a:t>
            </a:r>
            <a:r>
              <a:rPr sz="1400" dirty="0">
                <a:solidFill>
                  <a:srgbClr val="252525"/>
                </a:solidFill>
                <a:latin typeface="Segoe UI"/>
                <a:cs typeface="Segoe UI"/>
              </a:rPr>
              <a:t>que </a:t>
            </a:r>
            <a:r>
              <a:rPr sz="1400" spc="-5" dirty="0">
                <a:solidFill>
                  <a:srgbClr val="252525"/>
                </a:solidFill>
                <a:latin typeface="Segoe UI"/>
                <a:cs typeface="Segoe UI"/>
              </a:rPr>
              <a:t>permitan </a:t>
            </a:r>
            <a:r>
              <a:rPr sz="1400" dirty="0">
                <a:solidFill>
                  <a:srgbClr val="252525"/>
                </a:solidFill>
                <a:latin typeface="Segoe UI"/>
                <a:cs typeface="Segoe UI"/>
              </a:rPr>
              <a:t>a  inversionistas apoyar </a:t>
            </a:r>
            <a:r>
              <a:rPr sz="1400" spc="-5" dirty="0">
                <a:solidFill>
                  <a:srgbClr val="252525"/>
                </a:solidFill>
                <a:latin typeface="Segoe UI"/>
                <a:cs typeface="Segoe UI"/>
              </a:rPr>
              <a:t>emprendimientos que </a:t>
            </a:r>
            <a:r>
              <a:rPr sz="1400" dirty="0">
                <a:solidFill>
                  <a:srgbClr val="252525"/>
                </a:solidFill>
                <a:latin typeface="Segoe UI"/>
                <a:cs typeface="Segoe UI"/>
              </a:rPr>
              <a:t>buscan </a:t>
            </a:r>
            <a:r>
              <a:rPr sz="1400" spc="-5" dirty="0">
                <a:solidFill>
                  <a:srgbClr val="252525"/>
                </a:solidFill>
                <a:latin typeface="Segoe UI"/>
                <a:cs typeface="Segoe UI"/>
              </a:rPr>
              <a:t>tanto  resultados financieros como socio ambientales, conectando de  manera activa </a:t>
            </a:r>
            <a:r>
              <a:rPr sz="1400" dirty="0">
                <a:solidFill>
                  <a:srgbClr val="252525"/>
                </a:solidFill>
                <a:latin typeface="Segoe UI"/>
                <a:cs typeface="Segoe UI"/>
              </a:rPr>
              <a:t>al </a:t>
            </a:r>
            <a:r>
              <a:rPr sz="1400" spc="-5" dirty="0">
                <a:solidFill>
                  <a:srgbClr val="252525"/>
                </a:solidFill>
                <a:latin typeface="Segoe UI"/>
                <a:cs typeface="Segoe UI"/>
              </a:rPr>
              <a:t>sector privado </a:t>
            </a:r>
            <a:r>
              <a:rPr sz="1400" dirty="0">
                <a:solidFill>
                  <a:srgbClr val="252525"/>
                </a:solidFill>
                <a:latin typeface="Segoe UI"/>
                <a:cs typeface="Segoe UI"/>
              </a:rPr>
              <a:t>y al </a:t>
            </a:r>
            <a:r>
              <a:rPr sz="1400" spc="-5" dirty="0">
                <a:solidFill>
                  <a:srgbClr val="252525"/>
                </a:solidFill>
                <a:latin typeface="Segoe UI"/>
                <a:cs typeface="Segoe UI"/>
              </a:rPr>
              <a:t>mundo</a:t>
            </a:r>
            <a:r>
              <a:rPr sz="1400" spc="-25" dirty="0">
                <a:solidFill>
                  <a:srgbClr val="252525"/>
                </a:solidFill>
                <a:latin typeface="Segoe UI"/>
                <a:cs typeface="Segoe UI"/>
              </a:rPr>
              <a:t> </a:t>
            </a:r>
            <a:r>
              <a:rPr sz="1400" spc="-5" dirty="0">
                <a:solidFill>
                  <a:srgbClr val="252525"/>
                </a:solidFill>
                <a:latin typeface="Segoe UI"/>
                <a:cs typeface="Segoe UI"/>
              </a:rPr>
              <a:t>social.</a:t>
            </a:r>
            <a:endParaRPr sz="1400">
              <a:latin typeface="Segoe UI"/>
              <a:cs typeface="Segoe UI"/>
            </a:endParaRPr>
          </a:p>
        </p:txBody>
      </p:sp>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0" y="3759200"/>
            <a:ext cx="4005579" cy="3098800"/>
          </a:xfrm>
          <a:prstGeom prst="rect">
            <a:avLst/>
          </a:prstGeom>
        </p:spPr>
      </p:pic>
      <p:pic>
        <p:nvPicPr>
          <p:cNvPr id="5" name="object 5"/>
          <p:cNvPicPr/>
          <p:nvPr/>
        </p:nvPicPr>
        <p:blipFill>
          <a:blip r:embed="rId3" cstate="email">
            <a:extLst>
              <a:ext uri="{28A0092B-C50C-407E-A947-70E740481C1C}">
                <a14:useLocalDpi xmlns:a14="http://schemas.microsoft.com/office/drawing/2010/main"/>
              </a:ext>
            </a:extLst>
          </a:blip>
          <a:stretch>
            <a:fillRect/>
          </a:stretch>
        </p:blipFill>
        <p:spPr>
          <a:xfrm>
            <a:off x="4097020" y="3759199"/>
            <a:ext cx="3992879" cy="3098800"/>
          </a:xfrm>
          <a:prstGeom prst="rect">
            <a:avLst/>
          </a:prstGeom>
        </p:spPr>
      </p:pic>
      <p:pic>
        <p:nvPicPr>
          <p:cNvPr id="6" name="object 6"/>
          <p:cNvPicPr/>
          <p:nvPr/>
        </p:nvPicPr>
        <p:blipFill>
          <a:blip r:embed="rId4" cstate="email">
            <a:extLst>
              <a:ext uri="{28A0092B-C50C-407E-A947-70E740481C1C}">
                <a14:useLocalDpi xmlns:a14="http://schemas.microsoft.com/office/drawing/2010/main"/>
              </a:ext>
            </a:extLst>
          </a:blip>
          <a:stretch>
            <a:fillRect/>
          </a:stretch>
        </p:blipFill>
        <p:spPr>
          <a:xfrm>
            <a:off x="8183880" y="3759200"/>
            <a:ext cx="4008120" cy="3098800"/>
          </a:xfrm>
          <a:prstGeom prst="rect">
            <a:avLst/>
          </a:prstGeom>
        </p:spPr>
      </p:pic>
      <p:sp>
        <p:nvSpPr>
          <p:cNvPr id="7" name="object 7"/>
          <p:cNvSpPr txBox="1">
            <a:spLocks noGrp="1"/>
          </p:cNvSpPr>
          <p:nvPr>
            <p:ph type="title"/>
          </p:nvPr>
        </p:nvSpPr>
        <p:spPr>
          <a:xfrm>
            <a:off x="4981955" y="530859"/>
            <a:ext cx="2240915" cy="513080"/>
          </a:xfrm>
          <a:prstGeom prst="rect">
            <a:avLst/>
          </a:prstGeom>
        </p:spPr>
        <p:txBody>
          <a:bodyPr vert="horz" wrap="square" lIns="0" tIns="12700" rIns="0" bIns="0" rtlCol="0">
            <a:spAutoFit/>
          </a:bodyPr>
          <a:lstStyle/>
          <a:p>
            <a:pPr marL="12700">
              <a:lnSpc>
                <a:spcPct val="100000"/>
              </a:lnSpc>
              <a:spcBef>
                <a:spcPts val="100"/>
              </a:spcBef>
            </a:pPr>
            <a:r>
              <a:rPr sz="3200" spc="-5" dirty="0">
                <a:solidFill>
                  <a:srgbClr val="2C245A"/>
                </a:solidFill>
                <a:latin typeface="Rockwell"/>
                <a:cs typeface="Rockwell"/>
              </a:rPr>
              <a:t>FIS</a:t>
            </a:r>
            <a:r>
              <a:rPr sz="3200" spc="-80" dirty="0">
                <a:solidFill>
                  <a:srgbClr val="2C245A"/>
                </a:solidFill>
                <a:latin typeface="Rockwell"/>
                <a:cs typeface="Rockwell"/>
              </a:rPr>
              <a:t> </a:t>
            </a:r>
            <a:r>
              <a:rPr sz="3200" spc="10" dirty="0">
                <a:solidFill>
                  <a:srgbClr val="2C245A"/>
                </a:solidFill>
                <a:latin typeface="Rockwell"/>
                <a:cs typeface="Rockwell"/>
              </a:rPr>
              <a:t>Ameris</a:t>
            </a:r>
            <a:endParaRPr sz="3200">
              <a:latin typeface="Rockwell"/>
              <a:cs typeface="Rockwell"/>
            </a:endParaRPr>
          </a:p>
        </p:txBody>
      </p:sp>
      <p:sp>
        <p:nvSpPr>
          <p:cNvPr id="8" name="object 8"/>
          <p:cNvSpPr txBox="1"/>
          <p:nvPr/>
        </p:nvSpPr>
        <p:spPr>
          <a:xfrm>
            <a:off x="1801495" y="6636384"/>
            <a:ext cx="214693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FFFFFF"/>
                </a:solidFill>
                <a:latin typeface="Segoe UI"/>
                <a:cs typeface="Segoe UI"/>
              </a:rPr>
              <a:t>Encuentro </a:t>
            </a:r>
            <a:r>
              <a:rPr sz="900" dirty="0">
                <a:solidFill>
                  <a:srgbClr val="FFFFFF"/>
                </a:solidFill>
                <a:latin typeface="Segoe UI"/>
                <a:cs typeface="Segoe UI"/>
              </a:rPr>
              <a:t>de </a:t>
            </a:r>
            <a:r>
              <a:rPr sz="900" spc="-5" dirty="0">
                <a:solidFill>
                  <a:srgbClr val="FFFFFF"/>
                </a:solidFill>
                <a:latin typeface="Segoe UI"/>
                <a:cs typeface="Segoe UI"/>
              </a:rPr>
              <a:t>Aportantes FIS </a:t>
            </a:r>
            <a:r>
              <a:rPr sz="900" dirty="0">
                <a:solidFill>
                  <a:srgbClr val="FFFFFF"/>
                </a:solidFill>
                <a:latin typeface="Segoe UI"/>
                <a:cs typeface="Segoe UI"/>
              </a:rPr>
              <a:t>Ameris</a:t>
            </a:r>
            <a:r>
              <a:rPr sz="900" spc="215" dirty="0">
                <a:solidFill>
                  <a:srgbClr val="FFFFFF"/>
                </a:solidFill>
                <a:latin typeface="Segoe UI"/>
                <a:cs typeface="Segoe UI"/>
              </a:rPr>
              <a:t> </a:t>
            </a:r>
            <a:r>
              <a:rPr sz="900" spc="-10" dirty="0">
                <a:solidFill>
                  <a:srgbClr val="FFFFFF"/>
                </a:solidFill>
                <a:latin typeface="Segoe UI"/>
                <a:cs typeface="Segoe UI"/>
              </a:rPr>
              <a:t>2018</a:t>
            </a:r>
            <a:endParaRPr sz="900">
              <a:latin typeface="Segoe UI"/>
              <a:cs typeface="Segoe UI"/>
            </a:endParaRPr>
          </a:p>
        </p:txBody>
      </p:sp>
      <p:sp>
        <p:nvSpPr>
          <p:cNvPr id="9" name="object 9"/>
          <p:cNvSpPr txBox="1"/>
          <p:nvPr/>
        </p:nvSpPr>
        <p:spPr>
          <a:xfrm>
            <a:off x="7039609" y="6636384"/>
            <a:ext cx="97536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FFFFFF"/>
                </a:solidFill>
                <a:latin typeface="Segoe UI"/>
                <a:cs typeface="Segoe UI"/>
              </a:rPr>
              <a:t>Cataliza Chile</a:t>
            </a:r>
            <a:r>
              <a:rPr sz="900" spc="-30" dirty="0">
                <a:solidFill>
                  <a:srgbClr val="FFFFFF"/>
                </a:solidFill>
                <a:latin typeface="Segoe UI"/>
                <a:cs typeface="Segoe UI"/>
              </a:rPr>
              <a:t> </a:t>
            </a:r>
            <a:r>
              <a:rPr sz="900" spc="-10" dirty="0">
                <a:solidFill>
                  <a:srgbClr val="FFFFFF"/>
                </a:solidFill>
                <a:latin typeface="Segoe UI"/>
                <a:cs typeface="Segoe UI"/>
              </a:rPr>
              <a:t>2019</a:t>
            </a:r>
            <a:endParaRPr sz="900">
              <a:latin typeface="Segoe UI"/>
              <a:cs typeface="Segoe UI"/>
            </a:endParaRPr>
          </a:p>
        </p:txBody>
      </p:sp>
      <p:sp>
        <p:nvSpPr>
          <p:cNvPr id="10" name="object 10"/>
          <p:cNvSpPr txBox="1"/>
          <p:nvPr/>
        </p:nvSpPr>
        <p:spPr>
          <a:xfrm>
            <a:off x="10651235" y="6636384"/>
            <a:ext cx="1486535"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FFFFFF"/>
                </a:solidFill>
                <a:latin typeface="Segoe UI"/>
                <a:cs typeface="Segoe UI"/>
              </a:rPr>
              <a:t>Workshop </a:t>
            </a:r>
            <a:r>
              <a:rPr sz="900" dirty="0">
                <a:solidFill>
                  <a:srgbClr val="FFFFFF"/>
                </a:solidFill>
                <a:latin typeface="Segoe UI"/>
                <a:cs typeface="Segoe UI"/>
              </a:rPr>
              <a:t>GSG </a:t>
            </a:r>
            <a:r>
              <a:rPr sz="900" spc="-5" dirty="0">
                <a:solidFill>
                  <a:srgbClr val="FFFFFF"/>
                </a:solidFill>
                <a:latin typeface="Segoe UI"/>
                <a:cs typeface="Segoe UI"/>
              </a:rPr>
              <a:t>Summit</a:t>
            </a:r>
            <a:r>
              <a:rPr sz="900" spc="-30" dirty="0">
                <a:solidFill>
                  <a:srgbClr val="FFFFFF"/>
                </a:solidFill>
                <a:latin typeface="Segoe UI"/>
                <a:cs typeface="Segoe UI"/>
              </a:rPr>
              <a:t> </a:t>
            </a:r>
            <a:r>
              <a:rPr sz="900" spc="-10" dirty="0">
                <a:solidFill>
                  <a:srgbClr val="FFFFFF"/>
                </a:solidFill>
                <a:latin typeface="Segoe UI"/>
                <a:cs typeface="Segoe UI"/>
              </a:rPr>
              <a:t>2019</a:t>
            </a:r>
            <a:endParaRPr sz="900">
              <a:latin typeface="Segoe UI"/>
              <a:cs typeface="Segoe UI"/>
            </a:endParaRPr>
          </a:p>
        </p:txBody>
      </p:sp>
    </p:spTree>
    <p:extLst>
      <p:ext uri="{BB962C8B-B14F-4D97-AF65-F5344CB8AC3E}">
        <p14:creationId xmlns:p14="http://schemas.microsoft.com/office/powerpoint/2010/main" val="2030153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pic>
        <p:nvPicPr>
          <p:cNvPr id="932" name="Google Shape;932;p211"/>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a:off x="1" y="-1"/>
            <a:ext cx="12191996" cy="6858001"/>
          </a:xfrm>
          <a:prstGeom prst="rect">
            <a:avLst/>
          </a:prstGeom>
          <a:noFill/>
          <a:ln>
            <a:noFill/>
          </a:ln>
        </p:spPr>
      </p:pic>
      <p:sp>
        <p:nvSpPr>
          <p:cNvPr id="933" name="Google Shape;933;p211"/>
          <p:cNvSpPr txBox="1"/>
          <p:nvPr/>
        </p:nvSpPr>
        <p:spPr>
          <a:xfrm>
            <a:off x="3203001" y="3146100"/>
            <a:ext cx="5940400" cy="699200"/>
          </a:xfrm>
          <a:prstGeom prst="rect">
            <a:avLst/>
          </a:prstGeom>
          <a:noFill/>
          <a:ln>
            <a:noFill/>
          </a:ln>
        </p:spPr>
        <p:txBody>
          <a:bodyPr spcFirstLastPara="1" wrap="square" lIns="121900" tIns="121900" rIns="121900" bIns="121900" anchor="ctr" anchorCtr="0">
            <a:noAutofit/>
          </a:bodyPr>
          <a:lstStyle/>
          <a:p>
            <a:pPr algn="ctr"/>
            <a:r>
              <a:rPr lang="es" sz="2400" b="1">
                <a:solidFill>
                  <a:srgbClr val="FFFFFF"/>
                </a:solidFill>
                <a:latin typeface="Montserrat"/>
                <a:ea typeface="Montserrat"/>
                <a:cs typeface="Montserrat"/>
                <a:sym typeface="Montserrat"/>
              </a:rPr>
              <a:t>EQUIPO</a:t>
            </a:r>
            <a:endParaRPr sz="1867" b="1">
              <a:solidFill>
                <a:srgbClr val="00B0BD"/>
              </a:solidFill>
              <a:latin typeface="Montserrat"/>
              <a:ea typeface="Montserrat"/>
              <a:cs typeface="Montserrat"/>
              <a:sym typeface="Montserrat"/>
            </a:endParaRPr>
          </a:p>
        </p:txBody>
      </p:sp>
      <p:sp>
        <p:nvSpPr>
          <p:cNvPr id="934" name="Google Shape;934;p211"/>
          <p:cNvSpPr/>
          <p:nvPr/>
        </p:nvSpPr>
        <p:spPr>
          <a:xfrm>
            <a:off x="698767" y="3433184"/>
            <a:ext cx="3171200" cy="102400"/>
          </a:xfrm>
          <a:prstGeom prst="rect">
            <a:avLst/>
          </a:prstGeom>
          <a:solidFill>
            <a:srgbClr val="DE1F26"/>
          </a:solidFill>
          <a:ln>
            <a:noFill/>
          </a:ln>
        </p:spPr>
        <p:txBody>
          <a:bodyPr spcFirstLastPara="1" wrap="square" lIns="121900" tIns="121900" rIns="121900" bIns="121900" anchor="ctr" anchorCtr="0">
            <a:noAutofit/>
          </a:bodyPr>
          <a:lstStyle/>
          <a:p>
            <a:endParaRPr sz="2400"/>
          </a:p>
        </p:txBody>
      </p:sp>
      <p:sp>
        <p:nvSpPr>
          <p:cNvPr id="935" name="Google Shape;935;p211"/>
          <p:cNvSpPr/>
          <p:nvPr/>
        </p:nvSpPr>
        <p:spPr>
          <a:xfrm>
            <a:off x="8408867" y="3449067"/>
            <a:ext cx="3171200" cy="102400"/>
          </a:xfrm>
          <a:prstGeom prst="rect">
            <a:avLst/>
          </a:prstGeom>
          <a:solidFill>
            <a:srgbClr val="DE1F26"/>
          </a:solidFill>
          <a:ln>
            <a:noFill/>
          </a:ln>
        </p:spPr>
        <p:txBody>
          <a:bodyPr spcFirstLastPara="1" wrap="square" lIns="121900" tIns="121900" rIns="121900" bIns="121900" anchor="ctr" anchorCtr="0">
            <a:noAutofit/>
          </a:bodyPr>
          <a:lstStyle/>
          <a:p>
            <a:endParaRPr sz="2400"/>
          </a:p>
        </p:txBody>
      </p:sp>
      <p:pic>
        <p:nvPicPr>
          <p:cNvPr id="936" name="Google Shape;936;p21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517142" y="3924627"/>
            <a:ext cx="1439997" cy="1439997"/>
          </a:xfrm>
          <a:prstGeom prst="rect">
            <a:avLst/>
          </a:prstGeom>
          <a:noFill/>
          <a:ln>
            <a:noFill/>
          </a:ln>
        </p:spPr>
      </p:pic>
      <p:sp>
        <p:nvSpPr>
          <p:cNvPr id="937" name="Google Shape;937;p211"/>
          <p:cNvSpPr txBox="1"/>
          <p:nvPr/>
        </p:nvSpPr>
        <p:spPr>
          <a:xfrm>
            <a:off x="3042357" y="5613639"/>
            <a:ext cx="4265600" cy="688000"/>
          </a:xfrm>
          <a:prstGeom prst="rect">
            <a:avLst/>
          </a:prstGeom>
          <a:noFill/>
          <a:ln>
            <a:noFill/>
          </a:ln>
        </p:spPr>
        <p:txBody>
          <a:bodyPr spcFirstLastPara="1" wrap="square" lIns="121900" tIns="121900" rIns="121900" bIns="121900" anchor="ctr" anchorCtr="0">
            <a:noAutofit/>
          </a:bodyPr>
          <a:lstStyle/>
          <a:p>
            <a:pPr algn="ctr"/>
            <a:r>
              <a:rPr lang="es" sz="1333" b="1">
                <a:solidFill>
                  <a:srgbClr val="FFFFFF"/>
                </a:solidFill>
                <a:latin typeface="Montserrat"/>
                <a:ea typeface="Montserrat"/>
                <a:cs typeface="Montserrat"/>
                <a:sym typeface="Montserrat"/>
              </a:rPr>
              <a:t>Alan Rybertt</a:t>
            </a:r>
            <a:endParaRPr sz="1067" b="1">
              <a:solidFill>
                <a:srgbClr val="FFFFFF"/>
              </a:solidFill>
              <a:latin typeface="Montserrat"/>
              <a:ea typeface="Montserrat"/>
              <a:cs typeface="Montserrat"/>
              <a:sym typeface="Montserrat"/>
            </a:endParaRPr>
          </a:p>
        </p:txBody>
      </p:sp>
      <p:pic>
        <p:nvPicPr>
          <p:cNvPr id="938" name="Google Shape;938;p211"/>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16407" y="3924625"/>
            <a:ext cx="1440000" cy="1440000"/>
          </a:xfrm>
          <a:prstGeom prst="rect">
            <a:avLst/>
          </a:prstGeom>
          <a:noFill/>
          <a:ln>
            <a:noFill/>
          </a:ln>
        </p:spPr>
      </p:pic>
      <p:sp>
        <p:nvSpPr>
          <p:cNvPr id="939" name="Google Shape;939;p211"/>
          <p:cNvSpPr txBox="1"/>
          <p:nvPr/>
        </p:nvSpPr>
        <p:spPr>
          <a:xfrm>
            <a:off x="-843193" y="5515439"/>
            <a:ext cx="3759200" cy="924800"/>
          </a:xfrm>
          <a:prstGeom prst="rect">
            <a:avLst/>
          </a:prstGeom>
          <a:noFill/>
          <a:ln>
            <a:noFill/>
          </a:ln>
        </p:spPr>
        <p:txBody>
          <a:bodyPr spcFirstLastPara="1" wrap="square" lIns="121900" tIns="121900" rIns="121900" bIns="121900" anchor="ctr" anchorCtr="0">
            <a:noAutofit/>
          </a:bodyPr>
          <a:lstStyle/>
          <a:p>
            <a:pPr algn="ctr"/>
            <a:r>
              <a:rPr lang="es" sz="1333" b="1">
                <a:solidFill>
                  <a:srgbClr val="FFFFFF"/>
                </a:solidFill>
                <a:latin typeface="Montserrat"/>
                <a:ea typeface="Montserrat"/>
                <a:cs typeface="Montserrat"/>
                <a:sym typeface="Montserrat"/>
              </a:rPr>
              <a:t>Sofía Celhay</a:t>
            </a:r>
            <a:endParaRPr sz="1333" b="1">
              <a:solidFill>
                <a:srgbClr val="FFFFFF"/>
              </a:solidFill>
              <a:latin typeface="Montserrat"/>
              <a:ea typeface="Montserrat"/>
              <a:cs typeface="Montserrat"/>
              <a:sym typeface="Montserrat"/>
            </a:endParaRPr>
          </a:p>
          <a:p>
            <a:endParaRPr sz="1067" b="1">
              <a:solidFill>
                <a:srgbClr val="FFFFFF"/>
              </a:solidFill>
              <a:latin typeface="Montserrat"/>
              <a:ea typeface="Montserrat"/>
              <a:cs typeface="Montserrat"/>
              <a:sym typeface="Montserrat"/>
            </a:endParaRPr>
          </a:p>
        </p:txBody>
      </p:sp>
      <p:pic>
        <p:nvPicPr>
          <p:cNvPr id="940" name="Google Shape;940;p211"/>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8470807" y="3924625"/>
            <a:ext cx="1440000" cy="1440000"/>
          </a:xfrm>
          <a:prstGeom prst="rect">
            <a:avLst/>
          </a:prstGeom>
          <a:noFill/>
          <a:ln>
            <a:noFill/>
          </a:ln>
        </p:spPr>
      </p:pic>
      <p:sp>
        <p:nvSpPr>
          <p:cNvPr id="941" name="Google Shape;941;p211"/>
          <p:cNvSpPr txBox="1"/>
          <p:nvPr/>
        </p:nvSpPr>
        <p:spPr>
          <a:xfrm>
            <a:off x="7190800" y="5443972"/>
            <a:ext cx="4000000" cy="1080800"/>
          </a:xfrm>
          <a:prstGeom prst="rect">
            <a:avLst/>
          </a:prstGeom>
          <a:noFill/>
          <a:ln>
            <a:noFill/>
          </a:ln>
        </p:spPr>
        <p:txBody>
          <a:bodyPr spcFirstLastPara="1" wrap="square" lIns="121900" tIns="121900" rIns="121900" bIns="121900" anchor="ctr" anchorCtr="0">
            <a:noAutofit/>
          </a:bodyPr>
          <a:lstStyle/>
          <a:p>
            <a:pPr algn="ctr"/>
            <a:r>
              <a:rPr lang="es" sz="1333" b="1">
                <a:solidFill>
                  <a:srgbClr val="FFFFFF"/>
                </a:solidFill>
                <a:latin typeface="Montserrat"/>
                <a:ea typeface="Montserrat"/>
                <a:cs typeface="Montserrat"/>
                <a:sym typeface="Montserrat"/>
              </a:rPr>
              <a:t>Laura Sabatini</a:t>
            </a:r>
            <a:endParaRPr sz="1067" b="1">
              <a:solidFill>
                <a:srgbClr val="FFFFFF"/>
              </a:solidFill>
              <a:latin typeface="Montserrat"/>
              <a:ea typeface="Montserrat"/>
              <a:cs typeface="Montserrat"/>
              <a:sym typeface="Montserrat"/>
            </a:endParaRPr>
          </a:p>
        </p:txBody>
      </p:sp>
      <p:pic>
        <p:nvPicPr>
          <p:cNvPr id="942" name="Google Shape;942;p211"/>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3571663" y="1080437"/>
            <a:ext cx="5048668" cy="2004000"/>
          </a:xfrm>
          <a:prstGeom prst="rect">
            <a:avLst/>
          </a:prstGeom>
          <a:noFill/>
          <a:ln>
            <a:noFill/>
          </a:ln>
        </p:spPr>
      </p:pic>
      <p:pic>
        <p:nvPicPr>
          <p:cNvPr id="943" name="Google Shape;943;p211"/>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2434340" y="3924625"/>
            <a:ext cx="1440000" cy="1440000"/>
          </a:xfrm>
          <a:prstGeom prst="rect">
            <a:avLst/>
          </a:prstGeom>
          <a:noFill/>
          <a:ln>
            <a:noFill/>
          </a:ln>
        </p:spPr>
      </p:pic>
      <p:sp>
        <p:nvSpPr>
          <p:cNvPr id="944" name="Google Shape;944;p211"/>
          <p:cNvSpPr txBox="1"/>
          <p:nvPr/>
        </p:nvSpPr>
        <p:spPr>
          <a:xfrm>
            <a:off x="1274740" y="5515439"/>
            <a:ext cx="3759200" cy="924800"/>
          </a:xfrm>
          <a:prstGeom prst="rect">
            <a:avLst/>
          </a:prstGeom>
          <a:noFill/>
          <a:ln>
            <a:noFill/>
          </a:ln>
        </p:spPr>
        <p:txBody>
          <a:bodyPr spcFirstLastPara="1" wrap="square" lIns="121900" tIns="121900" rIns="121900" bIns="121900" anchor="ctr" anchorCtr="0">
            <a:noAutofit/>
          </a:bodyPr>
          <a:lstStyle/>
          <a:p>
            <a:pPr algn="ctr"/>
            <a:r>
              <a:rPr lang="es" sz="1333" b="1">
                <a:solidFill>
                  <a:srgbClr val="FFFFFF"/>
                </a:solidFill>
                <a:latin typeface="Montserrat"/>
                <a:ea typeface="Montserrat"/>
                <a:cs typeface="Montserrat"/>
                <a:sym typeface="Montserrat"/>
              </a:rPr>
              <a:t>Cecilia Rojas</a:t>
            </a:r>
            <a:endParaRPr sz="1333" b="1">
              <a:solidFill>
                <a:srgbClr val="FFFFFF"/>
              </a:solidFill>
              <a:latin typeface="Montserrat"/>
              <a:ea typeface="Montserrat"/>
              <a:cs typeface="Montserrat"/>
              <a:sym typeface="Montserrat"/>
            </a:endParaRPr>
          </a:p>
          <a:p>
            <a:endParaRPr sz="1067" b="1">
              <a:solidFill>
                <a:srgbClr val="FFFFFF"/>
              </a:solidFill>
              <a:latin typeface="Montserrat"/>
              <a:ea typeface="Montserrat"/>
              <a:cs typeface="Montserrat"/>
              <a:sym typeface="Montserrat"/>
            </a:endParaRPr>
          </a:p>
        </p:txBody>
      </p:sp>
      <p:pic>
        <p:nvPicPr>
          <p:cNvPr id="945" name="Google Shape;945;p211"/>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6544773" y="3924625"/>
            <a:ext cx="1440000" cy="1440000"/>
          </a:xfrm>
          <a:prstGeom prst="ellipse">
            <a:avLst/>
          </a:prstGeom>
          <a:noFill/>
          <a:ln>
            <a:noFill/>
          </a:ln>
        </p:spPr>
      </p:pic>
      <p:sp>
        <p:nvSpPr>
          <p:cNvPr id="946" name="Google Shape;946;p211"/>
          <p:cNvSpPr txBox="1"/>
          <p:nvPr/>
        </p:nvSpPr>
        <p:spPr>
          <a:xfrm>
            <a:off x="5385173" y="5515439"/>
            <a:ext cx="3759200" cy="924800"/>
          </a:xfrm>
          <a:prstGeom prst="rect">
            <a:avLst/>
          </a:prstGeom>
          <a:noFill/>
          <a:ln>
            <a:noFill/>
          </a:ln>
        </p:spPr>
        <p:txBody>
          <a:bodyPr spcFirstLastPara="1" wrap="square" lIns="121900" tIns="121900" rIns="121900" bIns="121900" anchor="ctr" anchorCtr="0">
            <a:noAutofit/>
          </a:bodyPr>
          <a:lstStyle/>
          <a:p>
            <a:pPr algn="ctr"/>
            <a:r>
              <a:rPr lang="es" sz="1333" b="1">
                <a:solidFill>
                  <a:srgbClr val="FFFFFF"/>
                </a:solidFill>
                <a:latin typeface="Montserrat"/>
                <a:ea typeface="Montserrat"/>
                <a:cs typeface="Montserrat"/>
                <a:sym typeface="Montserrat"/>
              </a:rPr>
              <a:t>Mariale Soto</a:t>
            </a:r>
            <a:endParaRPr sz="1067" b="1">
              <a:solidFill>
                <a:srgbClr val="FFFFFF"/>
              </a:solidFill>
              <a:latin typeface="Montserrat"/>
              <a:ea typeface="Montserrat"/>
              <a:cs typeface="Montserrat"/>
              <a:sym typeface="Montserrat"/>
            </a:endParaRPr>
          </a:p>
        </p:txBody>
      </p:sp>
      <p:pic>
        <p:nvPicPr>
          <p:cNvPr id="947" name="Google Shape;947;p211"/>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10375993" y="3924629"/>
            <a:ext cx="1440000" cy="1440000"/>
          </a:xfrm>
          <a:prstGeom prst="ellipse">
            <a:avLst/>
          </a:prstGeom>
          <a:noFill/>
          <a:ln>
            <a:noFill/>
          </a:ln>
        </p:spPr>
      </p:pic>
      <p:sp>
        <p:nvSpPr>
          <p:cNvPr id="948" name="Google Shape;948;p211"/>
          <p:cNvSpPr txBox="1"/>
          <p:nvPr/>
        </p:nvSpPr>
        <p:spPr>
          <a:xfrm>
            <a:off x="10278600" y="5737803"/>
            <a:ext cx="1634800" cy="546800"/>
          </a:xfrm>
          <a:prstGeom prst="rect">
            <a:avLst/>
          </a:prstGeom>
          <a:noFill/>
          <a:ln>
            <a:noFill/>
          </a:ln>
        </p:spPr>
        <p:txBody>
          <a:bodyPr spcFirstLastPara="1" wrap="square" lIns="121900" tIns="121900" rIns="121900" bIns="121900" anchor="ctr" anchorCtr="0">
            <a:noAutofit/>
          </a:bodyPr>
          <a:lstStyle/>
          <a:p>
            <a:pPr algn="ctr"/>
            <a:r>
              <a:rPr lang="es" sz="1333" b="1">
                <a:solidFill>
                  <a:srgbClr val="FFFFFF"/>
                </a:solidFill>
                <a:latin typeface="Montserrat"/>
                <a:ea typeface="Montserrat"/>
                <a:cs typeface="Montserrat"/>
                <a:sym typeface="Montserrat"/>
              </a:rPr>
              <a:t>Andrea Borges</a:t>
            </a:r>
            <a:endParaRPr sz="1067" b="1">
              <a:solidFill>
                <a:srgbClr val="FFFFFF"/>
              </a:solidFill>
              <a:latin typeface="Montserrat"/>
              <a:ea typeface="Montserrat"/>
              <a:cs typeface="Montserrat"/>
              <a:sym typeface="Montserrat"/>
            </a:endParaRPr>
          </a:p>
        </p:txBody>
      </p:sp>
      <p:pic>
        <p:nvPicPr>
          <p:cNvPr id="949" name="Google Shape;949;p211"/>
          <p:cNvPicPr preferRelativeResize="0"/>
          <p:nvPr/>
        </p:nvPicPr>
        <p:blipFill>
          <a:blip r:embed="rId11" cstate="email">
            <a:alphaModFix amt="90000"/>
            <a:extLst>
              <a:ext uri="{28A0092B-C50C-407E-A947-70E740481C1C}">
                <a14:useLocalDpi xmlns:a14="http://schemas.microsoft.com/office/drawing/2010/main"/>
              </a:ext>
            </a:extLst>
          </a:blip>
          <a:stretch>
            <a:fillRect/>
          </a:stretch>
        </p:blipFill>
        <p:spPr>
          <a:xfrm>
            <a:off x="1408808" y="3820072"/>
            <a:ext cx="369133" cy="369168"/>
          </a:xfrm>
          <a:prstGeom prst="rect">
            <a:avLst/>
          </a:prstGeom>
          <a:noFill/>
          <a:ln>
            <a:noFill/>
          </a:ln>
        </p:spPr>
      </p:pic>
      <p:pic>
        <p:nvPicPr>
          <p:cNvPr id="950" name="Google Shape;950;p211"/>
          <p:cNvPicPr preferRelativeResize="0"/>
          <p:nvPr/>
        </p:nvPicPr>
        <p:blipFill>
          <a:blip r:embed="rId11" cstate="email">
            <a:alphaModFix amt="90000"/>
            <a:extLst>
              <a:ext uri="{28A0092B-C50C-407E-A947-70E740481C1C}">
                <a14:useLocalDpi xmlns:a14="http://schemas.microsoft.com/office/drawing/2010/main"/>
              </a:ext>
            </a:extLst>
          </a:blip>
          <a:stretch>
            <a:fillRect/>
          </a:stretch>
        </p:blipFill>
        <p:spPr>
          <a:xfrm>
            <a:off x="5625275" y="3820072"/>
            <a:ext cx="369133" cy="369168"/>
          </a:xfrm>
          <a:prstGeom prst="rect">
            <a:avLst/>
          </a:prstGeom>
          <a:noFill/>
          <a:ln>
            <a:noFill/>
          </a:ln>
        </p:spPr>
      </p:pic>
      <p:pic>
        <p:nvPicPr>
          <p:cNvPr id="951" name="Google Shape;951;p211"/>
          <p:cNvPicPr preferRelativeResize="0"/>
          <p:nvPr/>
        </p:nvPicPr>
        <p:blipFill>
          <a:blip r:embed="rId11" cstate="email">
            <a:alphaModFix amt="90000"/>
            <a:extLst>
              <a:ext uri="{28A0092B-C50C-407E-A947-70E740481C1C}">
                <a14:useLocalDpi xmlns:a14="http://schemas.microsoft.com/office/drawing/2010/main"/>
              </a:ext>
            </a:extLst>
          </a:blip>
          <a:stretch>
            <a:fillRect/>
          </a:stretch>
        </p:blipFill>
        <p:spPr>
          <a:xfrm>
            <a:off x="9562208" y="3820072"/>
            <a:ext cx="369133" cy="369168"/>
          </a:xfrm>
          <a:prstGeom prst="rect">
            <a:avLst/>
          </a:prstGeom>
          <a:noFill/>
          <a:ln>
            <a:noFill/>
          </a:ln>
        </p:spPr>
      </p:pic>
      <p:pic>
        <p:nvPicPr>
          <p:cNvPr id="952" name="Google Shape;952;p211"/>
          <p:cNvPicPr preferRelativeResize="0"/>
          <p:nvPr/>
        </p:nvPicPr>
        <p:blipFill>
          <a:blip r:embed="rId12" cstate="email">
            <a:alphaModFix amt="90000"/>
            <a:extLst>
              <a:ext uri="{28A0092B-C50C-407E-A947-70E740481C1C}">
                <a14:useLocalDpi xmlns:a14="http://schemas.microsoft.com/office/drawing/2010/main"/>
              </a:ext>
            </a:extLst>
          </a:blip>
          <a:stretch>
            <a:fillRect/>
          </a:stretch>
        </p:blipFill>
        <p:spPr>
          <a:xfrm>
            <a:off x="7602981" y="3819856"/>
            <a:ext cx="369600" cy="369600"/>
          </a:xfrm>
          <a:prstGeom prst="rect">
            <a:avLst/>
          </a:prstGeom>
          <a:noFill/>
          <a:ln>
            <a:noFill/>
          </a:ln>
        </p:spPr>
      </p:pic>
      <p:pic>
        <p:nvPicPr>
          <p:cNvPr id="953" name="Google Shape;953;p211"/>
          <p:cNvPicPr preferRelativeResize="0"/>
          <p:nvPr/>
        </p:nvPicPr>
        <p:blipFill>
          <a:blip r:embed="rId13" cstate="email">
            <a:alphaModFix amt="90000"/>
            <a:extLst>
              <a:ext uri="{28A0092B-C50C-407E-A947-70E740481C1C}">
                <a14:useLocalDpi xmlns:a14="http://schemas.microsoft.com/office/drawing/2010/main"/>
              </a:ext>
            </a:extLst>
          </a:blip>
          <a:stretch>
            <a:fillRect/>
          </a:stretch>
        </p:blipFill>
        <p:spPr>
          <a:xfrm>
            <a:off x="3447555" y="3819856"/>
            <a:ext cx="369600" cy="369600"/>
          </a:xfrm>
          <a:prstGeom prst="rect">
            <a:avLst/>
          </a:prstGeom>
          <a:noFill/>
          <a:ln>
            <a:noFill/>
          </a:ln>
        </p:spPr>
      </p:pic>
      <p:pic>
        <p:nvPicPr>
          <p:cNvPr id="954" name="Google Shape;954;p211"/>
          <p:cNvPicPr preferRelativeResize="0"/>
          <p:nvPr/>
        </p:nvPicPr>
        <p:blipFill>
          <a:blip r:embed="rId14" cstate="email">
            <a:alphaModFix amt="90000"/>
            <a:extLst>
              <a:ext uri="{28A0092B-C50C-407E-A947-70E740481C1C}">
                <a14:useLocalDpi xmlns:a14="http://schemas.microsoft.com/office/drawing/2010/main"/>
              </a:ext>
            </a:extLst>
          </a:blip>
          <a:stretch>
            <a:fillRect/>
          </a:stretch>
        </p:blipFill>
        <p:spPr>
          <a:xfrm>
            <a:off x="11476288" y="3822487"/>
            <a:ext cx="364333" cy="364339"/>
          </a:xfrm>
          <a:prstGeom prst="rect">
            <a:avLst/>
          </a:prstGeom>
          <a:noFill/>
          <a:ln>
            <a:noFill/>
          </a:ln>
        </p:spPr>
      </p:pic>
    </p:spTree>
    <p:extLst>
      <p:ext uri="{BB962C8B-B14F-4D97-AF65-F5344CB8AC3E}">
        <p14:creationId xmlns:p14="http://schemas.microsoft.com/office/powerpoint/2010/main" val="42907427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40" y="0"/>
            <a:ext cx="12189460" cy="6858000"/>
          </a:xfrm>
          <a:custGeom>
            <a:avLst/>
            <a:gdLst/>
            <a:ahLst/>
            <a:cxnLst/>
            <a:rect l="l" t="t" r="r" b="b"/>
            <a:pathLst>
              <a:path w="12189460" h="6858000">
                <a:moveTo>
                  <a:pt x="0" y="6857996"/>
                </a:moveTo>
                <a:lnTo>
                  <a:pt x="12189460" y="6857996"/>
                </a:lnTo>
                <a:lnTo>
                  <a:pt x="12189460" y="0"/>
                </a:lnTo>
                <a:lnTo>
                  <a:pt x="0" y="0"/>
                </a:lnTo>
                <a:lnTo>
                  <a:pt x="0" y="6857996"/>
                </a:lnTo>
                <a:close/>
              </a:path>
            </a:pathLst>
          </a:custGeom>
          <a:solidFill>
            <a:srgbClr val="2C245A">
              <a:alpha val="79998"/>
            </a:srgbClr>
          </a:solidFill>
        </p:spPr>
        <p:txBody>
          <a:bodyPr wrap="square" lIns="0" tIns="0" rIns="0" bIns="0" rtlCol="0"/>
          <a:lstStyle/>
          <a:p>
            <a:endParaRPr/>
          </a:p>
        </p:txBody>
      </p:sp>
      <p:sp>
        <p:nvSpPr>
          <p:cNvPr id="3" name="object 3"/>
          <p:cNvSpPr/>
          <p:nvPr/>
        </p:nvSpPr>
        <p:spPr>
          <a:xfrm>
            <a:off x="4876800" y="1018539"/>
            <a:ext cx="2410460" cy="58419"/>
          </a:xfrm>
          <a:custGeom>
            <a:avLst/>
            <a:gdLst/>
            <a:ahLst/>
            <a:cxnLst/>
            <a:rect l="l" t="t" r="r" b="b"/>
            <a:pathLst>
              <a:path w="2410459" h="58419">
                <a:moveTo>
                  <a:pt x="2410459" y="0"/>
                </a:moveTo>
                <a:lnTo>
                  <a:pt x="0" y="0"/>
                </a:lnTo>
                <a:lnTo>
                  <a:pt x="0" y="58420"/>
                </a:lnTo>
                <a:lnTo>
                  <a:pt x="2410459" y="58420"/>
                </a:lnTo>
                <a:lnTo>
                  <a:pt x="2410459" y="0"/>
                </a:lnTo>
                <a:close/>
              </a:path>
            </a:pathLst>
          </a:custGeom>
          <a:solidFill>
            <a:srgbClr val="00A194"/>
          </a:solid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NUESTROS</a:t>
            </a:r>
            <a:r>
              <a:rPr spc="-60" dirty="0"/>
              <a:t> RESULTADOS</a:t>
            </a:r>
          </a:p>
        </p:txBody>
      </p:sp>
      <p:sp>
        <p:nvSpPr>
          <p:cNvPr id="5" name="object 5"/>
          <p:cNvSpPr txBox="1"/>
          <p:nvPr/>
        </p:nvSpPr>
        <p:spPr>
          <a:xfrm>
            <a:off x="1158239" y="2872891"/>
            <a:ext cx="2461260" cy="1255395"/>
          </a:xfrm>
          <a:prstGeom prst="rect">
            <a:avLst/>
          </a:prstGeom>
        </p:spPr>
        <p:txBody>
          <a:bodyPr vert="horz" wrap="square" lIns="0" tIns="167640" rIns="0" bIns="0" rtlCol="0">
            <a:spAutoFit/>
          </a:bodyPr>
          <a:lstStyle/>
          <a:p>
            <a:pPr marL="12700">
              <a:lnSpc>
                <a:spcPct val="100000"/>
              </a:lnSpc>
              <a:spcBef>
                <a:spcPts val="1320"/>
              </a:spcBef>
            </a:pPr>
            <a:r>
              <a:rPr sz="2800" spc="-5" dirty="0">
                <a:solidFill>
                  <a:srgbClr val="FFFFFF"/>
                </a:solidFill>
                <a:latin typeface="Arial Black"/>
                <a:cs typeface="Arial Black"/>
              </a:rPr>
              <a:t>+18.700</a:t>
            </a:r>
            <a:endParaRPr sz="2800">
              <a:latin typeface="Arial Black"/>
              <a:cs typeface="Arial Black"/>
            </a:endParaRPr>
          </a:p>
          <a:p>
            <a:pPr marL="12700" marR="5080">
              <a:lnSpc>
                <a:spcPct val="100000"/>
              </a:lnSpc>
              <a:spcBef>
                <a:spcPts val="780"/>
              </a:spcBef>
            </a:pPr>
            <a:r>
              <a:rPr sz="1800" b="1" spc="-10" dirty="0">
                <a:solidFill>
                  <a:srgbClr val="FFFFFF"/>
                </a:solidFill>
                <a:latin typeface="Segoe UI"/>
                <a:cs typeface="Segoe UI"/>
              </a:rPr>
              <a:t>Personas</a:t>
            </a:r>
            <a:r>
              <a:rPr sz="1800" b="1" spc="-95" dirty="0">
                <a:solidFill>
                  <a:srgbClr val="FFFFFF"/>
                </a:solidFill>
                <a:latin typeface="Segoe UI"/>
                <a:cs typeface="Segoe UI"/>
              </a:rPr>
              <a:t> </a:t>
            </a:r>
            <a:r>
              <a:rPr sz="1800" b="1" spc="-5" dirty="0">
                <a:solidFill>
                  <a:srgbClr val="FFFFFF"/>
                </a:solidFill>
                <a:latin typeface="Segoe UI"/>
                <a:cs typeface="Segoe UI"/>
              </a:rPr>
              <a:t>directamente  beneficiadas</a:t>
            </a:r>
            <a:endParaRPr sz="1800">
              <a:latin typeface="Segoe UI"/>
              <a:cs typeface="Segoe UI"/>
            </a:endParaRPr>
          </a:p>
        </p:txBody>
      </p:sp>
      <p:sp>
        <p:nvSpPr>
          <p:cNvPr id="6" name="object 6"/>
          <p:cNvSpPr txBox="1"/>
          <p:nvPr/>
        </p:nvSpPr>
        <p:spPr>
          <a:xfrm>
            <a:off x="4687951" y="3031807"/>
            <a:ext cx="1561465" cy="452755"/>
          </a:xfrm>
          <a:prstGeom prst="rect">
            <a:avLst/>
          </a:prstGeom>
        </p:spPr>
        <p:txBody>
          <a:bodyPr vert="horz" wrap="square" lIns="0" tIns="12700" rIns="0" bIns="0" rtlCol="0">
            <a:spAutoFit/>
          </a:bodyPr>
          <a:lstStyle/>
          <a:p>
            <a:pPr marL="12700">
              <a:lnSpc>
                <a:spcPct val="100000"/>
              </a:lnSpc>
              <a:spcBef>
                <a:spcPts val="100"/>
              </a:spcBef>
            </a:pPr>
            <a:r>
              <a:rPr sz="2800" spc="-10" dirty="0">
                <a:solidFill>
                  <a:srgbClr val="FFFFFF"/>
                </a:solidFill>
                <a:latin typeface="Arial Black"/>
                <a:cs typeface="Arial Black"/>
              </a:rPr>
              <a:t>+18</a:t>
            </a:r>
            <a:r>
              <a:rPr sz="2800" dirty="0">
                <a:solidFill>
                  <a:srgbClr val="FFFFFF"/>
                </a:solidFill>
                <a:latin typeface="Arial Black"/>
                <a:cs typeface="Arial Black"/>
              </a:rPr>
              <a:t>.4</a:t>
            </a:r>
            <a:r>
              <a:rPr sz="2800" spc="-15" dirty="0">
                <a:solidFill>
                  <a:srgbClr val="FFFFFF"/>
                </a:solidFill>
                <a:latin typeface="Arial Black"/>
                <a:cs typeface="Arial Black"/>
              </a:rPr>
              <a:t>0</a:t>
            </a:r>
            <a:r>
              <a:rPr sz="2800" dirty="0">
                <a:solidFill>
                  <a:srgbClr val="FFFFFF"/>
                </a:solidFill>
                <a:latin typeface="Arial Black"/>
                <a:cs typeface="Arial Black"/>
              </a:rPr>
              <a:t>0</a:t>
            </a:r>
            <a:endParaRPr sz="2800">
              <a:latin typeface="Arial Black"/>
              <a:cs typeface="Arial Black"/>
            </a:endParaRPr>
          </a:p>
        </p:txBody>
      </p:sp>
      <p:sp>
        <p:nvSpPr>
          <p:cNvPr id="7" name="object 7"/>
          <p:cNvSpPr txBox="1"/>
          <p:nvPr/>
        </p:nvSpPr>
        <p:spPr>
          <a:xfrm>
            <a:off x="4687951" y="3558158"/>
            <a:ext cx="2383790" cy="574040"/>
          </a:xfrm>
          <a:prstGeom prst="rect">
            <a:avLst/>
          </a:prstGeom>
        </p:spPr>
        <p:txBody>
          <a:bodyPr vert="horz" wrap="square" lIns="0" tIns="12700" rIns="0" bIns="0" rtlCol="0">
            <a:spAutoFit/>
          </a:bodyPr>
          <a:lstStyle/>
          <a:p>
            <a:pPr marL="12700" marR="5080">
              <a:lnSpc>
                <a:spcPct val="100000"/>
              </a:lnSpc>
              <a:spcBef>
                <a:spcPts val="100"/>
              </a:spcBef>
            </a:pPr>
            <a:r>
              <a:rPr sz="1800" b="1" spc="-25" dirty="0">
                <a:solidFill>
                  <a:srgbClr val="FFFFFF"/>
                </a:solidFill>
                <a:latin typeface="Segoe UI"/>
                <a:cs typeface="Segoe UI"/>
              </a:rPr>
              <a:t>Toneladas </a:t>
            </a:r>
            <a:r>
              <a:rPr sz="1800" b="1" dirty="0">
                <a:solidFill>
                  <a:srgbClr val="FFFFFF"/>
                </a:solidFill>
                <a:latin typeface="Segoe UI"/>
                <a:cs typeface="Segoe UI"/>
              </a:rPr>
              <a:t>de </a:t>
            </a:r>
            <a:r>
              <a:rPr sz="1800" b="1" spc="-5" dirty="0">
                <a:solidFill>
                  <a:srgbClr val="FFFFFF"/>
                </a:solidFill>
                <a:latin typeface="Segoe UI"/>
                <a:cs typeface="Segoe UI"/>
              </a:rPr>
              <a:t>residuos  recuperadas</a:t>
            </a:r>
            <a:endParaRPr sz="1800">
              <a:latin typeface="Segoe UI"/>
              <a:cs typeface="Segoe UI"/>
            </a:endParaRPr>
          </a:p>
        </p:txBody>
      </p:sp>
      <p:sp>
        <p:nvSpPr>
          <p:cNvPr id="8" name="object 8"/>
          <p:cNvSpPr txBox="1"/>
          <p:nvPr/>
        </p:nvSpPr>
        <p:spPr>
          <a:xfrm>
            <a:off x="4687951" y="4539263"/>
            <a:ext cx="2751455" cy="1254125"/>
          </a:xfrm>
          <a:prstGeom prst="rect">
            <a:avLst/>
          </a:prstGeom>
        </p:spPr>
        <p:txBody>
          <a:bodyPr vert="horz" wrap="square" lIns="0" tIns="165735" rIns="0" bIns="0" rtlCol="0">
            <a:spAutoFit/>
          </a:bodyPr>
          <a:lstStyle/>
          <a:p>
            <a:pPr marL="12700">
              <a:lnSpc>
                <a:spcPct val="100000"/>
              </a:lnSpc>
              <a:spcBef>
                <a:spcPts val="1305"/>
              </a:spcBef>
            </a:pPr>
            <a:r>
              <a:rPr sz="2800" spc="-10" dirty="0">
                <a:solidFill>
                  <a:srgbClr val="FFFFFF"/>
                </a:solidFill>
                <a:latin typeface="Arial Black"/>
                <a:cs typeface="Arial Black"/>
              </a:rPr>
              <a:t>+900</a:t>
            </a:r>
            <a:endParaRPr sz="2800">
              <a:latin typeface="Arial Black"/>
              <a:cs typeface="Arial Black"/>
            </a:endParaRPr>
          </a:p>
          <a:p>
            <a:pPr marL="12700">
              <a:lnSpc>
                <a:spcPct val="100000"/>
              </a:lnSpc>
              <a:spcBef>
                <a:spcPts val="780"/>
              </a:spcBef>
            </a:pPr>
            <a:r>
              <a:rPr sz="1800" b="1" spc="-5" dirty="0">
                <a:solidFill>
                  <a:srgbClr val="FFFFFF"/>
                </a:solidFill>
                <a:latin typeface="Segoe UI"/>
                <a:cs typeface="Segoe UI"/>
              </a:rPr>
              <a:t>Contratos </a:t>
            </a:r>
            <a:r>
              <a:rPr sz="1800" b="1" dirty="0">
                <a:solidFill>
                  <a:srgbClr val="FFFFFF"/>
                </a:solidFill>
                <a:latin typeface="Segoe UI"/>
                <a:cs typeface="Segoe UI"/>
              </a:rPr>
              <a:t>a </a:t>
            </a:r>
            <a:r>
              <a:rPr sz="1800" b="1" spc="-5" dirty="0">
                <a:solidFill>
                  <a:srgbClr val="FFFFFF"/>
                </a:solidFill>
                <a:latin typeface="Segoe UI"/>
                <a:cs typeface="Segoe UI"/>
              </a:rPr>
              <a:t>mujeres </a:t>
            </a:r>
            <a:r>
              <a:rPr sz="1800" b="1" dirty="0">
                <a:solidFill>
                  <a:srgbClr val="FFFFFF"/>
                </a:solidFill>
                <a:latin typeface="Segoe UI"/>
                <a:cs typeface="Segoe UI"/>
              </a:rPr>
              <a:t>en</a:t>
            </a:r>
            <a:r>
              <a:rPr sz="1800" b="1" spc="-90" dirty="0">
                <a:solidFill>
                  <a:srgbClr val="FFFFFF"/>
                </a:solidFill>
                <a:latin typeface="Segoe UI"/>
                <a:cs typeface="Segoe UI"/>
              </a:rPr>
              <a:t> </a:t>
            </a:r>
            <a:r>
              <a:rPr sz="1800" b="1" dirty="0">
                <a:solidFill>
                  <a:srgbClr val="FFFFFF"/>
                </a:solidFill>
                <a:latin typeface="Segoe UI"/>
                <a:cs typeface="Segoe UI"/>
              </a:rPr>
              <a:t>el</a:t>
            </a:r>
            <a:endParaRPr sz="1800">
              <a:latin typeface="Segoe UI"/>
              <a:cs typeface="Segoe UI"/>
            </a:endParaRPr>
          </a:p>
          <a:p>
            <a:pPr marL="12700">
              <a:lnSpc>
                <a:spcPct val="100000"/>
              </a:lnSpc>
              <a:spcBef>
                <a:spcPts val="5"/>
              </a:spcBef>
            </a:pPr>
            <a:r>
              <a:rPr sz="1800" b="1" dirty="0">
                <a:solidFill>
                  <a:srgbClr val="FFFFFF"/>
                </a:solidFill>
                <a:latin typeface="Segoe UI"/>
                <a:cs typeface="Segoe UI"/>
              </a:rPr>
              <a:t>portafolio</a:t>
            </a:r>
            <a:endParaRPr sz="1800">
              <a:latin typeface="Segoe UI"/>
              <a:cs typeface="Segoe UI"/>
            </a:endParaRPr>
          </a:p>
        </p:txBody>
      </p:sp>
      <p:sp>
        <p:nvSpPr>
          <p:cNvPr id="9" name="object 9"/>
          <p:cNvSpPr txBox="1"/>
          <p:nvPr/>
        </p:nvSpPr>
        <p:spPr>
          <a:xfrm>
            <a:off x="1158239" y="4539263"/>
            <a:ext cx="2690495" cy="1528445"/>
          </a:xfrm>
          <a:prstGeom prst="rect">
            <a:avLst/>
          </a:prstGeom>
        </p:spPr>
        <p:txBody>
          <a:bodyPr vert="horz" wrap="square" lIns="0" tIns="165735" rIns="0" bIns="0" rtlCol="0">
            <a:spAutoFit/>
          </a:bodyPr>
          <a:lstStyle/>
          <a:p>
            <a:pPr marL="12700">
              <a:lnSpc>
                <a:spcPct val="100000"/>
              </a:lnSpc>
              <a:spcBef>
                <a:spcPts val="1305"/>
              </a:spcBef>
            </a:pPr>
            <a:r>
              <a:rPr sz="2800" spc="-5" dirty="0">
                <a:solidFill>
                  <a:srgbClr val="FFFFFF"/>
                </a:solidFill>
                <a:latin typeface="Arial Black"/>
                <a:cs typeface="Arial Black"/>
              </a:rPr>
              <a:t>+1.300</a:t>
            </a:r>
            <a:endParaRPr sz="2800">
              <a:latin typeface="Arial Black"/>
              <a:cs typeface="Arial Black"/>
            </a:endParaRPr>
          </a:p>
          <a:p>
            <a:pPr marL="12700" marR="5080">
              <a:lnSpc>
                <a:spcPct val="100000"/>
              </a:lnSpc>
              <a:spcBef>
                <a:spcPts val="780"/>
              </a:spcBef>
            </a:pPr>
            <a:r>
              <a:rPr sz="1800" b="1" spc="-5" dirty="0">
                <a:solidFill>
                  <a:srgbClr val="FFFFFF"/>
                </a:solidFill>
                <a:latin typeface="Segoe UI"/>
                <a:cs typeface="Segoe UI"/>
              </a:rPr>
              <a:t>Puestos de </a:t>
            </a:r>
            <a:r>
              <a:rPr sz="1800" b="1" spc="-10" dirty="0">
                <a:solidFill>
                  <a:srgbClr val="FFFFFF"/>
                </a:solidFill>
                <a:latin typeface="Segoe UI"/>
                <a:cs typeface="Segoe UI"/>
              </a:rPr>
              <a:t>trabajo </a:t>
            </a:r>
            <a:r>
              <a:rPr sz="1800" b="1" dirty="0">
                <a:solidFill>
                  <a:srgbClr val="FFFFFF"/>
                </a:solidFill>
                <a:latin typeface="Segoe UI"/>
                <a:cs typeface="Segoe UI"/>
              </a:rPr>
              <a:t>en</a:t>
            </a:r>
            <a:r>
              <a:rPr sz="1800" b="1" spc="-60" dirty="0">
                <a:solidFill>
                  <a:srgbClr val="FFFFFF"/>
                </a:solidFill>
                <a:latin typeface="Segoe UI"/>
                <a:cs typeface="Segoe UI"/>
              </a:rPr>
              <a:t> </a:t>
            </a:r>
            <a:r>
              <a:rPr sz="1800" b="1" spc="-5" dirty="0">
                <a:solidFill>
                  <a:srgbClr val="FFFFFF"/>
                </a:solidFill>
                <a:latin typeface="Segoe UI"/>
                <a:cs typeface="Segoe UI"/>
              </a:rPr>
              <a:t>las  organizaciones </a:t>
            </a:r>
            <a:r>
              <a:rPr sz="1800" b="1" dirty="0">
                <a:solidFill>
                  <a:srgbClr val="FFFFFF"/>
                </a:solidFill>
                <a:latin typeface="Segoe UI"/>
                <a:cs typeface="Segoe UI"/>
              </a:rPr>
              <a:t>del  portafolio</a:t>
            </a:r>
            <a:endParaRPr sz="1800">
              <a:latin typeface="Segoe UI"/>
              <a:cs typeface="Segoe UI"/>
            </a:endParaRPr>
          </a:p>
        </p:txBody>
      </p:sp>
      <p:sp>
        <p:nvSpPr>
          <p:cNvPr id="10" name="object 10"/>
          <p:cNvSpPr txBox="1"/>
          <p:nvPr/>
        </p:nvSpPr>
        <p:spPr>
          <a:xfrm>
            <a:off x="8217789" y="4542052"/>
            <a:ext cx="2753360" cy="1529715"/>
          </a:xfrm>
          <a:prstGeom prst="rect">
            <a:avLst/>
          </a:prstGeom>
        </p:spPr>
        <p:txBody>
          <a:bodyPr vert="horz" wrap="square" lIns="0" tIns="167640" rIns="0" bIns="0" rtlCol="0">
            <a:spAutoFit/>
          </a:bodyPr>
          <a:lstStyle/>
          <a:p>
            <a:pPr marL="12700">
              <a:lnSpc>
                <a:spcPct val="100000"/>
              </a:lnSpc>
              <a:spcBef>
                <a:spcPts val="1320"/>
              </a:spcBef>
            </a:pPr>
            <a:r>
              <a:rPr sz="2800" dirty="0">
                <a:solidFill>
                  <a:srgbClr val="FFFFFF"/>
                </a:solidFill>
                <a:latin typeface="Arial Black"/>
                <a:cs typeface="Arial Black"/>
              </a:rPr>
              <a:t>3</a:t>
            </a:r>
            <a:r>
              <a:rPr sz="2800" spc="-20" dirty="0">
                <a:solidFill>
                  <a:srgbClr val="FFFFFF"/>
                </a:solidFill>
                <a:latin typeface="Arial Black"/>
                <a:cs typeface="Arial Black"/>
              </a:rPr>
              <a:t> </a:t>
            </a:r>
            <a:r>
              <a:rPr sz="2800" spc="-5" dirty="0">
                <a:solidFill>
                  <a:srgbClr val="FFFFFF"/>
                </a:solidFill>
                <a:latin typeface="Arial Black"/>
                <a:cs typeface="Arial Black"/>
              </a:rPr>
              <a:t>países</a:t>
            </a:r>
            <a:endParaRPr sz="2800">
              <a:latin typeface="Arial Black"/>
              <a:cs typeface="Arial Black"/>
            </a:endParaRPr>
          </a:p>
          <a:p>
            <a:pPr marL="12700" marR="5080">
              <a:lnSpc>
                <a:spcPct val="100000"/>
              </a:lnSpc>
              <a:spcBef>
                <a:spcPts val="780"/>
              </a:spcBef>
            </a:pPr>
            <a:r>
              <a:rPr sz="1800" b="1" spc="-5" dirty="0">
                <a:solidFill>
                  <a:srgbClr val="FFFFFF"/>
                </a:solidFill>
                <a:latin typeface="Segoe UI"/>
                <a:cs typeface="Segoe UI"/>
              </a:rPr>
              <a:t>Presencia </a:t>
            </a:r>
            <a:r>
              <a:rPr sz="1800" b="1" dirty="0">
                <a:solidFill>
                  <a:srgbClr val="FFFFFF"/>
                </a:solidFill>
                <a:latin typeface="Segoe UI"/>
                <a:cs typeface="Segoe UI"/>
              </a:rPr>
              <a:t>a </a:t>
            </a:r>
            <a:r>
              <a:rPr sz="1800" b="1" spc="-10" dirty="0">
                <a:solidFill>
                  <a:srgbClr val="FFFFFF"/>
                </a:solidFill>
                <a:latin typeface="Segoe UI"/>
                <a:cs typeface="Segoe UI"/>
              </a:rPr>
              <a:t>través </a:t>
            </a:r>
            <a:r>
              <a:rPr sz="1800" b="1" dirty="0">
                <a:solidFill>
                  <a:srgbClr val="FFFFFF"/>
                </a:solidFill>
                <a:latin typeface="Segoe UI"/>
                <a:cs typeface="Segoe UI"/>
              </a:rPr>
              <a:t>del  portafolio en Chile,</a:t>
            </a:r>
            <a:r>
              <a:rPr sz="1800" b="1" spc="-80" dirty="0">
                <a:solidFill>
                  <a:srgbClr val="FFFFFF"/>
                </a:solidFill>
                <a:latin typeface="Segoe UI"/>
                <a:cs typeface="Segoe UI"/>
              </a:rPr>
              <a:t> </a:t>
            </a:r>
            <a:r>
              <a:rPr sz="1800" b="1" dirty="0">
                <a:solidFill>
                  <a:srgbClr val="FFFFFF"/>
                </a:solidFill>
                <a:latin typeface="Segoe UI"/>
                <a:cs typeface="Segoe UI"/>
              </a:rPr>
              <a:t>Brasil  y</a:t>
            </a:r>
            <a:r>
              <a:rPr sz="1800" b="1" spc="-15" dirty="0">
                <a:solidFill>
                  <a:srgbClr val="FFFFFF"/>
                </a:solidFill>
                <a:latin typeface="Segoe UI"/>
                <a:cs typeface="Segoe UI"/>
              </a:rPr>
              <a:t> </a:t>
            </a:r>
            <a:r>
              <a:rPr sz="1800" b="1" spc="-5" dirty="0">
                <a:solidFill>
                  <a:srgbClr val="FFFFFF"/>
                </a:solidFill>
                <a:latin typeface="Segoe UI"/>
                <a:cs typeface="Segoe UI"/>
              </a:rPr>
              <a:t>Colombia.</a:t>
            </a:r>
            <a:endParaRPr sz="1800">
              <a:latin typeface="Segoe UI"/>
              <a:cs typeface="Segoe UI"/>
            </a:endParaRPr>
          </a:p>
        </p:txBody>
      </p:sp>
      <p:sp>
        <p:nvSpPr>
          <p:cNvPr id="11" name="object 11"/>
          <p:cNvSpPr txBox="1"/>
          <p:nvPr/>
        </p:nvSpPr>
        <p:spPr>
          <a:xfrm>
            <a:off x="8217789" y="3558158"/>
            <a:ext cx="2529205" cy="848994"/>
          </a:xfrm>
          <a:prstGeom prst="rect">
            <a:avLst/>
          </a:prstGeom>
        </p:spPr>
        <p:txBody>
          <a:bodyPr vert="horz" wrap="square" lIns="0" tIns="12700" rIns="0" bIns="0" rtlCol="0">
            <a:spAutoFit/>
          </a:bodyPr>
          <a:lstStyle/>
          <a:p>
            <a:pPr marL="12700" marR="5080">
              <a:lnSpc>
                <a:spcPct val="100000"/>
              </a:lnSpc>
              <a:spcBef>
                <a:spcPts val="100"/>
              </a:spcBef>
            </a:pPr>
            <a:r>
              <a:rPr sz="1800" b="1" dirty="0">
                <a:solidFill>
                  <a:srgbClr val="FFFFFF"/>
                </a:solidFill>
                <a:latin typeface="Segoe UI"/>
                <a:cs typeface="Segoe UI"/>
              </a:rPr>
              <a:t>Colegios </a:t>
            </a:r>
            <a:r>
              <a:rPr sz="1800" b="1" spc="-5" dirty="0">
                <a:solidFill>
                  <a:srgbClr val="FFFFFF"/>
                </a:solidFill>
                <a:latin typeface="Segoe UI"/>
                <a:cs typeface="Segoe UI"/>
              </a:rPr>
              <a:t>acceden </a:t>
            </a:r>
            <a:r>
              <a:rPr sz="1800" b="1" dirty="0">
                <a:solidFill>
                  <a:srgbClr val="FFFFFF"/>
                </a:solidFill>
                <a:latin typeface="Segoe UI"/>
                <a:cs typeface="Segoe UI"/>
              </a:rPr>
              <a:t>a  </a:t>
            </a:r>
            <a:r>
              <a:rPr sz="1800" b="1" spc="-5" dirty="0">
                <a:solidFill>
                  <a:srgbClr val="FFFFFF"/>
                </a:solidFill>
                <a:latin typeface="Segoe UI"/>
                <a:cs typeface="Segoe UI"/>
              </a:rPr>
              <a:t>material </a:t>
            </a:r>
            <a:r>
              <a:rPr sz="1800" b="1" dirty="0">
                <a:solidFill>
                  <a:srgbClr val="FFFFFF"/>
                </a:solidFill>
                <a:latin typeface="Segoe UI"/>
                <a:cs typeface="Segoe UI"/>
              </a:rPr>
              <a:t>de estudio</a:t>
            </a:r>
            <a:r>
              <a:rPr sz="1800" b="1" spc="-80" dirty="0">
                <a:solidFill>
                  <a:srgbClr val="FFFFFF"/>
                </a:solidFill>
                <a:latin typeface="Segoe UI"/>
                <a:cs typeface="Segoe UI"/>
              </a:rPr>
              <a:t> </a:t>
            </a:r>
            <a:r>
              <a:rPr sz="1800" b="1" i="1" dirty="0">
                <a:solidFill>
                  <a:srgbClr val="FFFFFF"/>
                </a:solidFill>
                <a:latin typeface="Segoe UI"/>
                <a:cs typeface="Segoe UI"/>
              </a:rPr>
              <a:t>on-  line</a:t>
            </a:r>
            <a:endParaRPr sz="1800">
              <a:latin typeface="Segoe UI"/>
              <a:cs typeface="Segoe UI"/>
            </a:endParaRPr>
          </a:p>
        </p:txBody>
      </p:sp>
      <p:sp>
        <p:nvSpPr>
          <p:cNvPr id="12" name="object 12"/>
          <p:cNvSpPr txBox="1"/>
          <p:nvPr/>
        </p:nvSpPr>
        <p:spPr>
          <a:xfrm>
            <a:off x="2476119" y="1328068"/>
            <a:ext cx="2779395" cy="1528445"/>
          </a:xfrm>
          <a:prstGeom prst="rect">
            <a:avLst/>
          </a:prstGeom>
        </p:spPr>
        <p:txBody>
          <a:bodyPr vert="horz" wrap="square" lIns="0" tIns="165735" rIns="0" bIns="0" rtlCol="0">
            <a:spAutoFit/>
          </a:bodyPr>
          <a:lstStyle/>
          <a:p>
            <a:pPr marL="12700">
              <a:lnSpc>
                <a:spcPct val="100000"/>
              </a:lnSpc>
              <a:spcBef>
                <a:spcPts val="1305"/>
              </a:spcBef>
            </a:pPr>
            <a:r>
              <a:rPr sz="2800" spc="-5" dirty="0">
                <a:solidFill>
                  <a:srgbClr val="FFFFFF"/>
                </a:solidFill>
                <a:latin typeface="Arial Black"/>
                <a:cs typeface="Arial Black"/>
              </a:rPr>
              <a:t>$14 </a:t>
            </a:r>
            <a:r>
              <a:rPr sz="2800" dirty="0">
                <a:solidFill>
                  <a:srgbClr val="FFFFFF"/>
                </a:solidFill>
                <a:latin typeface="Arial Black"/>
                <a:cs typeface="Arial Black"/>
              </a:rPr>
              <a:t>MM</a:t>
            </a:r>
            <a:r>
              <a:rPr sz="2800" spc="-45" dirty="0">
                <a:solidFill>
                  <a:srgbClr val="FFFFFF"/>
                </a:solidFill>
                <a:latin typeface="Arial Black"/>
                <a:cs typeface="Arial Black"/>
              </a:rPr>
              <a:t> </a:t>
            </a:r>
            <a:r>
              <a:rPr sz="2800" spc="-5" dirty="0">
                <a:solidFill>
                  <a:srgbClr val="FFFFFF"/>
                </a:solidFill>
                <a:latin typeface="Arial Black"/>
                <a:cs typeface="Arial Black"/>
              </a:rPr>
              <a:t>USD</a:t>
            </a:r>
            <a:endParaRPr sz="2800">
              <a:latin typeface="Arial Black"/>
              <a:cs typeface="Arial Black"/>
            </a:endParaRPr>
          </a:p>
          <a:p>
            <a:pPr marL="12700" marR="5080">
              <a:lnSpc>
                <a:spcPct val="100000"/>
              </a:lnSpc>
              <a:spcBef>
                <a:spcPts val="780"/>
              </a:spcBef>
            </a:pPr>
            <a:r>
              <a:rPr sz="1800" b="1" spc="-5" dirty="0">
                <a:solidFill>
                  <a:srgbClr val="FFFFFF"/>
                </a:solidFill>
                <a:latin typeface="Segoe UI"/>
                <a:cs typeface="Segoe UI"/>
              </a:rPr>
              <a:t>Capital administrado </a:t>
            </a:r>
            <a:r>
              <a:rPr sz="1800" b="1" dirty="0">
                <a:solidFill>
                  <a:srgbClr val="FFFFFF"/>
                </a:solidFill>
                <a:latin typeface="Segoe UI"/>
                <a:cs typeface="Segoe UI"/>
              </a:rPr>
              <a:t>en</a:t>
            </a:r>
            <a:r>
              <a:rPr sz="1800" b="1" spc="-85" dirty="0">
                <a:solidFill>
                  <a:srgbClr val="FFFFFF"/>
                </a:solidFill>
                <a:latin typeface="Segoe UI"/>
                <a:cs typeface="Segoe UI"/>
              </a:rPr>
              <a:t> </a:t>
            </a:r>
            <a:r>
              <a:rPr sz="1800" b="1" dirty="0">
                <a:solidFill>
                  <a:srgbClr val="FFFFFF"/>
                </a:solidFill>
                <a:latin typeface="Segoe UI"/>
                <a:cs typeface="Segoe UI"/>
              </a:rPr>
              <a:t>2  </a:t>
            </a:r>
            <a:r>
              <a:rPr sz="1800" b="1" spc="-5" dirty="0">
                <a:solidFill>
                  <a:srgbClr val="FFFFFF"/>
                </a:solidFill>
                <a:latin typeface="Segoe UI"/>
                <a:cs typeface="Segoe UI"/>
              </a:rPr>
              <a:t>fondos </a:t>
            </a:r>
            <a:r>
              <a:rPr sz="1800" b="1" dirty="0">
                <a:solidFill>
                  <a:srgbClr val="FFFFFF"/>
                </a:solidFill>
                <a:latin typeface="Segoe UI"/>
                <a:cs typeface="Segoe UI"/>
              </a:rPr>
              <a:t>de inversión de  </a:t>
            </a:r>
            <a:r>
              <a:rPr sz="1800" b="1" spc="-5" dirty="0">
                <a:solidFill>
                  <a:srgbClr val="FFFFFF"/>
                </a:solidFill>
                <a:latin typeface="Segoe UI"/>
                <a:cs typeface="Segoe UI"/>
              </a:rPr>
              <a:t>impacto</a:t>
            </a:r>
            <a:endParaRPr sz="1800">
              <a:latin typeface="Segoe UI"/>
              <a:cs typeface="Segoe UI"/>
            </a:endParaRPr>
          </a:p>
        </p:txBody>
      </p:sp>
      <p:sp>
        <p:nvSpPr>
          <p:cNvPr id="13" name="object 13"/>
          <p:cNvSpPr txBox="1"/>
          <p:nvPr/>
        </p:nvSpPr>
        <p:spPr>
          <a:xfrm>
            <a:off x="7001509" y="1460288"/>
            <a:ext cx="2183765" cy="2024380"/>
          </a:xfrm>
          <a:prstGeom prst="rect">
            <a:avLst/>
          </a:prstGeom>
        </p:spPr>
        <p:txBody>
          <a:bodyPr vert="horz" wrap="square" lIns="0" tIns="20955" rIns="0" bIns="0" rtlCol="0">
            <a:spAutoFit/>
          </a:bodyPr>
          <a:lstStyle/>
          <a:p>
            <a:pPr marL="12700" marR="309245">
              <a:lnSpc>
                <a:spcPct val="103600"/>
              </a:lnSpc>
              <a:spcBef>
                <a:spcPts val="165"/>
              </a:spcBef>
            </a:pPr>
            <a:r>
              <a:rPr sz="2800" spc="-5" dirty="0">
                <a:solidFill>
                  <a:srgbClr val="FFFFFF"/>
                </a:solidFill>
                <a:latin typeface="Arial Black"/>
                <a:cs typeface="Arial Black"/>
              </a:rPr>
              <a:t>19 </a:t>
            </a:r>
            <a:r>
              <a:rPr sz="1800" b="1" spc="-5" dirty="0">
                <a:solidFill>
                  <a:srgbClr val="FFFFFF"/>
                </a:solidFill>
                <a:latin typeface="Segoe UI"/>
                <a:cs typeface="Segoe UI"/>
              </a:rPr>
              <a:t>proyectos  </a:t>
            </a:r>
            <a:r>
              <a:rPr sz="1800" b="1" spc="5" dirty="0">
                <a:solidFill>
                  <a:srgbClr val="FFFFFF"/>
                </a:solidFill>
                <a:latin typeface="Segoe UI"/>
                <a:cs typeface="Segoe UI"/>
              </a:rPr>
              <a:t>s</a:t>
            </a:r>
            <a:r>
              <a:rPr sz="1800" b="1" spc="-5" dirty="0">
                <a:solidFill>
                  <a:srgbClr val="FFFFFF"/>
                </a:solidFill>
                <a:latin typeface="Segoe UI"/>
                <a:cs typeface="Segoe UI"/>
              </a:rPr>
              <a:t>oci</a:t>
            </a:r>
            <a:r>
              <a:rPr sz="1800" b="1" spc="-15" dirty="0">
                <a:solidFill>
                  <a:srgbClr val="FFFFFF"/>
                </a:solidFill>
                <a:latin typeface="Segoe UI"/>
                <a:cs typeface="Segoe UI"/>
              </a:rPr>
              <a:t>o</a:t>
            </a:r>
            <a:r>
              <a:rPr sz="1800" b="1" spc="-10" dirty="0">
                <a:solidFill>
                  <a:srgbClr val="FFFFFF"/>
                </a:solidFill>
                <a:latin typeface="Segoe UI"/>
                <a:cs typeface="Segoe UI"/>
              </a:rPr>
              <a:t>am</a:t>
            </a:r>
            <a:r>
              <a:rPr sz="1800" b="1" spc="-5" dirty="0">
                <a:solidFill>
                  <a:srgbClr val="FFFFFF"/>
                </a:solidFill>
                <a:latin typeface="Segoe UI"/>
                <a:cs typeface="Segoe UI"/>
              </a:rPr>
              <a:t>b</a:t>
            </a:r>
            <a:r>
              <a:rPr sz="1800" b="1" spc="10" dirty="0">
                <a:solidFill>
                  <a:srgbClr val="FFFFFF"/>
                </a:solidFill>
                <a:latin typeface="Segoe UI"/>
                <a:cs typeface="Segoe UI"/>
              </a:rPr>
              <a:t>i</a:t>
            </a:r>
            <a:r>
              <a:rPr sz="1800" b="1" dirty="0">
                <a:solidFill>
                  <a:srgbClr val="FFFFFF"/>
                </a:solidFill>
                <a:latin typeface="Segoe UI"/>
                <a:cs typeface="Segoe UI"/>
              </a:rPr>
              <a:t>e</a:t>
            </a:r>
            <a:r>
              <a:rPr sz="1800" b="1" spc="-10" dirty="0">
                <a:solidFill>
                  <a:srgbClr val="FFFFFF"/>
                </a:solidFill>
                <a:latin typeface="Segoe UI"/>
                <a:cs typeface="Segoe UI"/>
              </a:rPr>
              <a:t>n</a:t>
            </a:r>
            <a:r>
              <a:rPr sz="1800" b="1" spc="-5" dirty="0">
                <a:solidFill>
                  <a:srgbClr val="FFFFFF"/>
                </a:solidFill>
                <a:latin typeface="Segoe UI"/>
                <a:cs typeface="Segoe UI"/>
              </a:rPr>
              <a:t>t</a:t>
            </a:r>
            <a:r>
              <a:rPr sz="1800" b="1" spc="-10" dirty="0">
                <a:solidFill>
                  <a:srgbClr val="FFFFFF"/>
                </a:solidFill>
                <a:latin typeface="Segoe UI"/>
                <a:cs typeface="Segoe UI"/>
              </a:rPr>
              <a:t>a</a:t>
            </a:r>
            <a:r>
              <a:rPr sz="1800" b="1" spc="5" dirty="0">
                <a:solidFill>
                  <a:srgbClr val="FFFFFF"/>
                </a:solidFill>
                <a:latin typeface="Segoe UI"/>
                <a:cs typeface="Segoe UI"/>
              </a:rPr>
              <a:t>l</a:t>
            </a:r>
            <a:r>
              <a:rPr sz="1800" b="1" dirty="0">
                <a:solidFill>
                  <a:srgbClr val="FFFFFF"/>
                </a:solidFill>
                <a:latin typeface="Segoe UI"/>
                <a:cs typeface="Segoe UI"/>
              </a:rPr>
              <a:t>es</a:t>
            </a:r>
            <a:endParaRPr sz="1800">
              <a:latin typeface="Segoe UI"/>
              <a:cs typeface="Segoe UI"/>
            </a:endParaRPr>
          </a:p>
          <a:p>
            <a:pPr marL="12700">
              <a:lnSpc>
                <a:spcPct val="100000"/>
              </a:lnSpc>
              <a:spcBef>
                <a:spcPts val="880"/>
              </a:spcBef>
            </a:pPr>
            <a:r>
              <a:rPr sz="2800" spc="-5" dirty="0">
                <a:solidFill>
                  <a:srgbClr val="FFFFFF"/>
                </a:solidFill>
                <a:latin typeface="Arial Black"/>
                <a:cs typeface="Arial Black"/>
              </a:rPr>
              <a:t>37</a:t>
            </a:r>
            <a:r>
              <a:rPr sz="2800" spc="-455" dirty="0">
                <a:solidFill>
                  <a:srgbClr val="FFFFFF"/>
                </a:solidFill>
                <a:latin typeface="Arial Black"/>
                <a:cs typeface="Arial Black"/>
              </a:rPr>
              <a:t> </a:t>
            </a:r>
            <a:r>
              <a:rPr sz="1800" b="1" dirty="0">
                <a:solidFill>
                  <a:srgbClr val="FFFFFF"/>
                </a:solidFill>
                <a:latin typeface="Segoe UI"/>
                <a:cs typeface="Segoe UI"/>
              </a:rPr>
              <a:t>aportantes</a:t>
            </a:r>
            <a:endParaRPr sz="1800">
              <a:latin typeface="Segoe UI"/>
              <a:cs typeface="Segoe UI"/>
            </a:endParaRPr>
          </a:p>
          <a:p>
            <a:pPr marL="1228725">
              <a:lnSpc>
                <a:spcPct val="100000"/>
              </a:lnSpc>
              <a:spcBef>
                <a:spcPts val="2310"/>
              </a:spcBef>
            </a:pPr>
            <a:r>
              <a:rPr sz="2800" spc="-15" dirty="0">
                <a:solidFill>
                  <a:srgbClr val="FFFFFF"/>
                </a:solidFill>
                <a:latin typeface="Arial Black"/>
                <a:cs typeface="Arial Black"/>
              </a:rPr>
              <a:t>+740</a:t>
            </a:r>
            <a:endParaRPr sz="2800">
              <a:latin typeface="Arial Black"/>
              <a:cs typeface="Arial Black"/>
            </a:endParaRPr>
          </a:p>
        </p:txBody>
      </p:sp>
      <p:sp>
        <p:nvSpPr>
          <p:cNvPr id="14" name="object 14"/>
          <p:cNvSpPr txBox="1"/>
          <p:nvPr/>
        </p:nvSpPr>
        <p:spPr>
          <a:xfrm>
            <a:off x="430212" y="6265545"/>
            <a:ext cx="5176520" cy="208279"/>
          </a:xfrm>
          <a:prstGeom prst="rect">
            <a:avLst/>
          </a:prstGeom>
        </p:spPr>
        <p:txBody>
          <a:bodyPr vert="horz" wrap="square" lIns="0" tIns="12700" rIns="0" bIns="0" rtlCol="0">
            <a:spAutoFit/>
          </a:bodyPr>
          <a:lstStyle/>
          <a:p>
            <a:pPr marL="12700">
              <a:lnSpc>
                <a:spcPct val="100000"/>
              </a:lnSpc>
              <a:spcBef>
                <a:spcPts val="100"/>
              </a:spcBef>
            </a:pPr>
            <a:r>
              <a:rPr sz="1200" b="0" spc="-5" dirty="0">
                <a:solidFill>
                  <a:srgbClr val="FFFFFF"/>
                </a:solidFill>
                <a:latin typeface="Calibri Light"/>
                <a:cs typeface="Calibri Light"/>
              </a:rPr>
              <a:t>Fuente: </a:t>
            </a:r>
            <a:r>
              <a:rPr sz="1200" b="0" spc="-10" dirty="0">
                <a:solidFill>
                  <a:srgbClr val="FFFFFF"/>
                </a:solidFill>
                <a:latin typeface="Calibri Light"/>
                <a:cs typeface="Calibri Light"/>
              </a:rPr>
              <a:t>Resultados </a:t>
            </a:r>
            <a:r>
              <a:rPr sz="1200" b="0" spc="-5" dirty="0">
                <a:solidFill>
                  <a:srgbClr val="FFFFFF"/>
                </a:solidFill>
                <a:latin typeface="Calibri Light"/>
                <a:cs typeface="Calibri Light"/>
              </a:rPr>
              <a:t>acumulados de la </a:t>
            </a:r>
            <a:r>
              <a:rPr sz="1200" b="0" spc="-10" dirty="0">
                <a:solidFill>
                  <a:srgbClr val="FFFFFF"/>
                </a:solidFill>
                <a:latin typeface="Calibri Light"/>
                <a:cs typeface="Calibri Light"/>
              </a:rPr>
              <a:t>inversión total </a:t>
            </a:r>
            <a:r>
              <a:rPr sz="1200" b="0" spc="-5" dirty="0">
                <a:solidFill>
                  <a:srgbClr val="FFFFFF"/>
                </a:solidFill>
                <a:latin typeface="Calibri Light"/>
                <a:cs typeface="Calibri Light"/>
              </a:rPr>
              <a:t>de </a:t>
            </a:r>
            <a:r>
              <a:rPr sz="1200" b="0" dirty="0">
                <a:solidFill>
                  <a:srgbClr val="FFFFFF"/>
                </a:solidFill>
                <a:latin typeface="Calibri Light"/>
                <a:cs typeface="Calibri Light"/>
              </a:rPr>
              <a:t>FIS </a:t>
            </a:r>
            <a:r>
              <a:rPr sz="1200" b="0" spc="-5" dirty="0">
                <a:solidFill>
                  <a:srgbClr val="FFFFFF"/>
                </a:solidFill>
                <a:latin typeface="Calibri Light"/>
                <a:cs typeface="Calibri Light"/>
              </a:rPr>
              <a:t>Ameris </a:t>
            </a:r>
            <a:r>
              <a:rPr sz="1200" b="0" dirty="0">
                <a:solidFill>
                  <a:srgbClr val="FFFFFF"/>
                </a:solidFill>
                <a:latin typeface="Calibri Light"/>
                <a:cs typeface="Calibri Light"/>
              </a:rPr>
              <a:t>a </a:t>
            </a:r>
            <a:r>
              <a:rPr sz="1200" b="0" spc="-5" dirty="0">
                <a:solidFill>
                  <a:srgbClr val="FFFFFF"/>
                </a:solidFill>
                <a:latin typeface="Calibri Light"/>
                <a:cs typeface="Calibri Light"/>
              </a:rPr>
              <a:t>diciembre</a:t>
            </a:r>
            <a:r>
              <a:rPr sz="1200" b="0" spc="60" dirty="0">
                <a:solidFill>
                  <a:srgbClr val="FFFFFF"/>
                </a:solidFill>
                <a:latin typeface="Calibri Light"/>
                <a:cs typeface="Calibri Light"/>
              </a:rPr>
              <a:t> </a:t>
            </a:r>
            <a:r>
              <a:rPr sz="1200" b="0" spc="-10" dirty="0">
                <a:solidFill>
                  <a:srgbClr val="FFFFFF"/>
                </a:solidFill>
                <a:latin typeface="Calibri Light"/>
                <a:cs typeface="Calibri Light"/>
              </a:rPr>
              <a:t>2019.</a:t>
            </a:r>
            <a:endParaRPr sz="1200">
              <a:latin typeface="Calibri Light"/>
              <a:cs typeface="Calibri Light"/>
            </a:endParaRPr>
          </a:p>
        </p:txBody>
      </p:sp>
      <p:sp>
        <p:nvSpPr>
          <p:cNvPr id="15" name="object 15"/>
          <p:cNvSpPr txBox="1"/>
          <p:nvPr/>
        </p:nvSpPr>
        <p:spPr>
          <a:xfrm>
            <a:off x="10216515" y="6636384"/>
            <a:ext cx="1918335"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FFFFFF"/>
                </a:solidFill>
                <a:latin typeface="Segoe UI"/>
                <a:cs typeface="Segoe UI"/>
              </a:rPr>
              <a:t>Foto: </a:t>
            </a:r>
            <a:r>
              <a:rPr sz="900" spc="-5" dirty="0">
                <a:solidFill>
                  <a:srgbClr val="FFFFFF"/>
                </a:solidFill>
                <a:latin typeface="Segoe UI"/>
                <a:cs typeface="Segoe UI"/>
              </a:rPr>
              <a:t>Colegio Luis </a:t>
            </a:r>
            <a:r>
              <a:rPr sz="900" dirty="0">
                <a:solidFill>
                  <a:srgbClr val="FFFFFF"/>
                </a:solidFill>
                <a:latin typeface="Segoe UI"/>
                <a:cs typeface="Segoe UI"/>
              </a:rPr>
              <a:t>García de </a:t>
            </a:r>
            <a:r>
              <a:rPr sz="900" spc="-5" dirty="0">
                <a:solidFill>
                  <a:srgbClr val="FFFFFF"/>
                </a:solidFill>
                <a:latin typeface="Segoe UI"/>
                <a:cs typeface="Segoe UI"/>
              </a:rPr>
              <a:t>la</a:t>
            </a:r>
            <a:r>
              <a:rPr sz="900" spc="-25" dirty="0">
                <a:solidFill>
                  <a:srgbClr val="FFFFFF"/>
                </a:solidFill>
                <a:latin typeface="Segoe UI"/>
                <a:cs typeface="Segoe UI"/>
              </a:rPr>
              <a:t> </a:t>
            </a:r>
            <a:r>
              <a:rPr sz="900" spc="-5" dirty="0">
                <a:solidFill>
                  <a:srgbClr val="FFFFFF"/>
                </a:solidFill>
                <a:latin typeface="Segoe UI"/>
                <a:cs typeface="Segoe UI"/>
              </a:rPr>
              <a:t>Huerta</a:t>
            </a:r>
            <a:endParaRPr sz="900">
              <a:latin typeface="Segoe UI"/>
              <a:cs typeface="Segoe UI"/>
            </a:endParaRPr>
          </a:p>
        </p:txBody>
      </p:sp>
    </p:spTree>
    <p:extLst>
      <p:ext uri="{BB962C8B-B14F-4D97-AF65-F5344CB8AC3E}">
        <p14:creationId xmlns:p14="http://schemas.microsoft.com/office/powerpoint/2010/main" val="30270927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11407140" y="172720"/>
            <a:ext cx="609524" cy="604519"/>
          </a:xfrm>
          <a:prstGeom prst="rect">
            <a:avLst/>
          </a:prstGeom>
        </p:spPr>
      </p:pic>
      <p:sp>
        <p:nvSpPr>
          <p:cNvPr id="3" name="object 3"/>
          <p:cNvSpPr txBox="1">
            <a:spLocks noGrp="1"/>
          </p:cNvSpPr>
          <p:nvPr>
            <p:ph type="title"/>
          </p:nvPr>
        </p:nvSpPr>
        <p:spPr>
          <a:xfrm>
            <a:off x="3686175" y="280670"/>
            <a:ext cx="4788535" cy="436880"/>
          </a:xfrm>
          <a:prstGeom prst="rect">
            <a:avLst/>
          </a:prstGeom>
        </p:spPr>
        <p:txBody>
          <a:bodyPr vert="horz" wrap="square" lIns="0" tIns="12700" rIns="0" bIns="0" rtlCol="0">
            <a:spAutoFit/>
          </a:bodyPr>
          <a:lstStyle/>
          <a:p>
            <a:pPr marL="12700">
              <a:lnSpc>
                <a:spcPct val="100000"/>
              </a:lnSpc>
              <a:spcBef>
                <a:spcPts val="100"/>
              </a:spcBef>
              <a:tabLst>
                <a:tab pos="2594610" algn="l"/>
                <a:tab pos="3336925" algn="l"/>
              </a:tabLst>
            </a:pPr>
            <a:r>
              <a:rPr sz="2700" dirty="0">
                <a:solidFill>
                  <a:srgbClr val="F39200"/>
                </a:solidFill>
                <a:latin typeface="Calibri"/>
                <a:cs typeface="Calibri"/>
              </a:rPr>
              <a:t>P</a:t>
            </a:r>
            <a:r>
              <a:rPr sz="2700" spc="-110" dirty="0">
                <a:solidFill>
                  <a:srgbClr val="F39200"/>
                </a:solidFill>
                <a:latin typeface="Calibri"/>
                <a:cs typeface="Calibri"/>
              </a:rPr>
              <a:t> </a:t>
            </a:r>
            <a:r>
              <a:rPr sz="2700" dirty="0">
                <a:solidFill>
                  <a:srgbClr val="F39200"/>
                </a:solidFill>
                <a:latin typeface="Calibri"/>
                <a:cs typeface="Calibri"/>
              </a:rPr>
              <a:t>O</a:t>
            </a:r>
            <a:r>
              <a:rPr sz="2700" spc="-120" dirty="0">
                <a:solidFill>
                  <a:srgbClr val="F39200"/>
                </a:solidFill>
                <a:latin typeface="Calibri"/>
                <a:cs typeface="Calibri"/>
              </a:rPr>
              <a:t> </a:t>
            </a:r>
            <a:r>
              <a:rPr sz="2700" dirty="0">
                <a:solidFill>
                  <a:srgbClr val="F39200"/>
                </a:solidFill>
                <a:latin typeface="Calibri"/>
                <a:cs typeface="Calibri"/>
              </a:rPr>
              <a:t>R</a:t>
            </a:r>
            <a:r>
              <a:rPr sz="2700" spc="-135" dirty="0">
                <a:solidFill>
                  <a:srgbClr val="F39200"/>
                </a:solidFill>
                <a:latin typeface="Calibri"/>
                <a:cs typeface="Calibri"/>
              </a:rPr>
              <a:t> </a:t>
            </a:r>
            <a:r>
              <a:rPr sz="2700" spc="140" dirty="0">
                <a:solidFill>
                  <a:srgbClr val="F39200"/>
                </a:solidFill>
                <a:latin typeface="Calibri"/>
                <a:cs typeface="Calibri"/>
              </a:rPr>
              <a:t>TA</a:t>
            </a:r>
            <a:r>
              <a:rPr sz="2700" spc="-110" dirty="0">
                <a:solidFill>
                  <a:srgbClr val="F39200"/>
                </a:solidFill>
                <a:latin typeface="Calibri"/>
                <a:cs typeface="Calibri"/>
              </a:rPr>
              <a:t> </a:t>
            </a:r>
            <a:r>
              <a:rPr sz="2700" dirty="0">
                <a:solidFill>
                  <a:srgbClr val="F39200"/>
                </a:solidFill>
                <a:latin typeface="Calibri"/>
                <a:cs typeface="Calibri"/>
              </a:rPr>
              <a:t>F</a:t>
            </a:r>
            <a:r>
              <a:rPr sz="2700" spc="-135" dirty="0">
                <a:solidFill>
                  <a:srgbClr val="F39200"/>
                </a:solidFill>
                <a:latin typeface="Calibri"/>
                <a:cs typeface="Calibri"/>
              </a:rPr>
              <a:t> </a:t>
            </a:r>
            <a:r>
              <a:rPr sz="2700" dirty="0">
                <a:solidFill>
                  <a:srgbClr val="F39200"/>
                </a:solidFill>
                <a:latin typeface="Calibri"/>
                <a:cs typeface="Calibri"/>
              </a:rPr>
              <a:t>O</a:t>
            </a:r>
            <a:r>
              <a:rPr sz="2700" spc="-120" dirty="0">
                <a:solidFill>
                  <a:srgbClr val="F39200"/>
                </a:solidFill>
                <a:latin typeface="Calibri"/>
                <a:cs typeface="Calibri"/>
              </a:rPr>
              <a:t> </a:t>
            </a:r>
            <a:r>
              <a:rPr sz="2700" dirty="0">
                <a:solidFill>
                  <a:srgbClr val="F39200"/>
                </a:solidFill>
                <a:latin typeface="Calibri"/>
                <a:cs typeface="Calibri"/>
              </a:rPr>
              <a:t>L</a:t>
            </a:r>
            <a:r>
              <a:rPr sz="2700" spc="-120" dirty="0">
                <a:solidFill>
                  <a:srgbClr val="F39200"/>
                </a:solidFill>
                <a:latin typeface="Calibri"/>
                <a:cs typeface="Calibri"/>
              </a:rPr>
              <a:t> </a:t>
            </a:r>
            <a:r>
              <a:rPr sz="2700" dirty="0">
                <a:solidFill>
                  <a:srgbClr val="F39200"/>
                </a:solidFill>
                <a:latin typeface="Calibri"/>
                <a:cs typeface="Calibri"/>
              </a:rPr>
              <a:t>I</a:t>
            </a:r>
            <a:r>
              <a:rPr sz="2700" spc="-114" dirty="0">
                <a:solidFill>
                  <a:srgbClr val="F39200"/>
                </a:solidFill>
                <a:latin typeface="Calibri"/>
                <a:cs typeface="Calibri"/>
              </a:rPr>
              <a:t> </a:t>
            </a:r>
            <a:r>
              <a:rPr sz="2700" dirty="0">
                <a:solidFill>
                  <a:srgbClr val="F39200"/>
                </a:solidFill>
                <a:latin typeface="Calibri"/>
                <a:cs typeface="Calibri"/>
              </a:rPr>
              <a:t>O	F</a:t>
            </a:r>
            <a:r>
              <a:rPr sz="2700" spc="-114" dirty="0">
                <a:solidFill>
                  <a:srgbClr val="F39200"/>
                </a:solidFill>
                <a:latin typeface="Calibri"/>
                <a:cs typeface="Calibri"/>
              </a:rPr>
              <a:t> </a:t>
            </a:r>
            <a:r>
              <a:rPr sz="2700" dirty="0">
                <a:solidFill>
                  <a:srgbClr val="F39200"/>
                </a:solidFill>
                <a:latin typeface="Calibri"/>
                <a:cs typeface="Calibri"/>
              </a:rPr>
              <a:t>I</a:t>
            </a:r>
            <a:r>
              <a:rPr sz="2700" spc="-114" dirty="0">
                <a:solidFill>
                  <a:srgbClr val="F39200"/>
                </a:solidFill>
                <a:latin typeface="Calibri"/>
                <a:cs typeface="Calibri"/>
              </a:rPr>
              <a:t> </a:t>
            </a:r>
            <a:r>
              <a:rPr sz="2700" dirty="0">
                <a:solidFill>
                  <a:srgbClr val="F39200"/>
                </a:solidFill>
                <a:latin typeface="Calibri"/>
                <a:cs typeface="Calibri"/>
              </a:rPr>
              <a:t>S	A</a:t>
            </a:r>
            <a:r>
              <a:rPr sz="2700" spc="-130" dirty="0">
                <a:solidFill>
                  <a:srgbClr val="F39200"/>
                </a:solidFill>
                <a:latin typeface="Calibri"/>
                <a:cs typeface="Calibri"/>
              </a:rPr>
              <a:t> </a:t>
            </a:r>
            <a:r>
              <a:rPr sz="2700" dirty="0">
                <a:solidFill>
                  <a:srgbClr val="F39200"/>
                </a:solidFill>
                <a:latin typeface="Calibri"/>
                <a:cs typeface="Calibri"/>
              </a:rPr>
              <a:t>M</a:t>
            </a:r>
            <a:r>
              <a:rPr sz="2700" spc="-135" dirty="0">
                <a:solidFill>
                  <a:srgbClr val="F39200"/>
                </a:solidFill>
                <a:latin typeface="Calibri"/>
                <a:cs typeface="Calibri"/>
              </a:rPr>
              <a:t> </a:t>
            </a:r>
            <a:r>
              <a:rPr sz="2700" dirty="0">
                <a:solidFill>
                  <a:srgbClr val="F39200"/>
                </a:solidFill>
                <a:latin typeface="Calibri"/>
                <a:cs typeface="Calibri"/>
              </a:rPr>
              <a:t>E</a:t>
            </a:r>
            <a:r>
              <a:rPr sz="2700" spc="-135" dirty="0">
                <a:solidFill>
                  <a:srgbClr val="F39200"/>
                </a:solidFill>
                <a:latin typeface="Calibri"/>
                <a:cs typeface="Calibri"/>
              </a:rPr>
              <a:t> </a:t>
            </a:r>
            <a:r>
              <a:rPr sz="2700" dirty="0">
                <a:solidFill>
                  <a:srgbClr val="F39200"/>
                </a:solidFill>
                <a:latin typeface="Calibri"/>
                <a:cs typeface="Calibri"/>
              </a:rPr>
              <a:t>R</a:t>
            </a:r>
            <a:r>
              <a:rPr sz="2700" spc="-135" dirty="0">
                <a:solidFill>
                  <a:srgbClr val="F39200"/>
                </a:solidFill>
                <a:latin typeface="Calibri"/>
                <a:cs typeface="Calibri"/>
              </a:rPr>
              <a:t> </a:t>
            </a:r>
            <a:r>
              <a:rPr sz="2700" dirty="0">
                <a:solidFill>
                  <a:srgbClr val="F39200"/>
                </a:solidFill>
                <a:latin typeface="Calibri"/>
                <a:cs typeface="Calibri"/>
              </a:rPr>
              <a:t>I</a:t>
            </a:r>
            <a:r>
              <a:rPr sz="2700" spc="-135" dirty="0">
                <a:solidFill>
                  <a:srgbClr val="F39200"/>
                </a:solidFill>
                <a:latin typeface="Calibri"/>
                <a:cs typeface="Calibri"/>
              </a:rPr>
              <a:t> </a:t>
            </a:r>
            <a:r>
              <a:rPr sz="2700" dirty="0">
                <a:solidFill>
                  <a:srgbClr val="F39200"/>
                </a:solidFill>
                <a:latin typeface="Calibri"/>
                <a:cs typeface="Calibri"/>
              </a:rPr>
              <a:t>S</a:t>
            </a:r>
            <a:endParaRPr sz="2700">
              <a:latin typeface="Calibri"/>
              <a:cs typeface="Calibri"/>
            </a:endParaRPr>
          </a:p>
        </p:txBody>
      </p:sp>
      <p:grpSp>
        <p:nvGrpSpPr>
          <p:cNvPr id="4" name="object 4"/>
          <p:cNvGrpSpPr/>
          <p:nvPr/>
        </p:nvGrpSpPr>
        <p:grpSpPr>
          <a:xfrm>
            <a:off x="103069" y="697991"/>
            <a:ext cx="5838190" cy="1956435"/>
            <a:chOff x="103069" y="697991"/>
            <a:chExt cx="5838190" cy="1956435"/>
          </a:xfrm>
        </p:grpSpPr>
        <p:pic>
          <p:nvPicPr>
            <p:cNvPr id="5" name="object 5"/>
            <p:cNvPicPr/>
            <p:nvPr/>
          </p:nvPicPr>
          <p:blipFill>
            <a:blip r:embed="rId3" cstate="email">
              <a:extLst>
                <a:ext uri="{28A0092B-C50C-407E-A947-70E740481C1C}">
                  <a14:useLocalDpi xmlns:a14="http://schemas.microsoft.com/office/drawing/2010/main"/>
                </a:ext>
              </a:extLst>
            </a:blip>
            <a:stretch>
              <a:fillRect/>
            </a:stretch>
          </p:blipFill>
          <p:spPr>
            <a:xfrm>
              <a:off x="302260" y="845819"/>
              <a:ext cx="1785620" cy="1795779"/>
            </a:xfrm>
            <a:prstGeom prst="rect">
              <a:avLst/>
            </a:prstGeom>
          </p:spPr>
        </p:pic>
        <p:pic>
          <p:nvPicPr>
            <p:cNvPr id="6" name="object 6"/>
            <p:cNvPicPr/>
            <p:nvPr/>
          </p:nvPicPr>
          <p:blipFill>
            <a:blip r:embed="rId4" cstate="email">
              <a:extLst>
                <a:ext uri="{28A0092B-C50C-407E-A947-70E740481C1C}">
                  <a14:useLocalDpi xmlns:a14="http://schemas.microsoft.com/office/drawing/2010/main"/>
                </a:ext>
              </a:extLst>
            </a:blip>
            <a:stretch>
              <a:fillRect/>
            </a:stretch>
          </p:blipFill>
          <p:spPr>
            <a:xfrm>
              <a:off x="2255519" y="858519"/>
              <a:ext cx="1785620" cy="1795779"/>
            </a:xfrm>
            <a:prstGeom prst="rect">
              <a:avLst/>
            </a:prstGeom>
          </p:spPr>
        </p:pic>
        <p:sp>
          <p:nvSpPr>
            <p:cNvPr id="7" name="object 7"/>
            <p:cNvSpPr/>
            <p:nvPr/>
          </p:nvSpPr>
          <p:spPr>
            <a:xfrm>
              <a:off x="2092578" y="726693"/>
              <a:ext cx="1056005" cy="844550"/>
            </a:xfrm>
            <a:custGeom>
              <a:avLst/>
              <a:gdLst/>
              <a:ahLst/>
              <a:cxnLst/>
              <a:rect l="l" t="t" r="r" b="b"/>
              <a:pathLst>
                <a:path w="1056005" h="844550">
                  <a:moveTo>
                    <a:pt x="786510" y="0"/>
                  </a:moveTo>
                  <a:lnTo>
                    <a:pt x="0" y="556767"/>
                  </a:lnTo>
                  <a:lnTo>
                    <a:pt x="268985" y="844041"/>
                  </a:lnTo>
                  <a:lnTo>
                    <a:pt x="1055496" y="287146"/>
                  </a:lnTo>
                  <a:lnTo>
                    <a:pt x="786510" y="0"/>
                  </a:lnTo>
                  <a:close/>
                </a:path>
              </a:pathLst>
            </a:custGeom>
            <a:solidFill>
              <a:srgbClr val="FFC000"/>
            </a:solidFill>
          </p:spPr>
          <p:txBody>
            <a:bodyPr wrap="square" lIns="0" tIns="0" rIns="0" bIns="0" rtlCol="0"/>
            <a:lstStyle/>
            <a:p>
              <a:endParaRPr/>
            </a:p>
          </p:txBody>
        </p:sp>
        <p:sp>
          <p:nvSpPr>
            <p:cNvPr id="8" name="object 8"/>
            <p:cNvSpPr/>
            <p:nvPr/>
          </p:nvSpPr>
          <p:spPr>
            <a:xfrm>
              <a:off x="2383409" y="947927"/>
              <a:ext cx="458470" cy="410845"/>
            </a:xfrm>
            <a:custGeom>
              <a:avLst/>
              <a:gdLst/>
              <a:ahLst/>
              <a:cxnLst/>
              <a:rect l="l" t="t" r="r" b="b"/>
              <a:pathLst>
                <a:path w="458469" h="410844">
                  <a:moveTo>
                    <a:pt x="72467" y="309118"/>
                  </a:moveTo>
                  <a:lnTo>
                    <a:pt x="27305" y="309118"/>
                  </a:lnTo>
                  <a:lnTo>
                    <a:pt x="82804" y="381762"/>
                  </a:lnTo>
                  <a:lnTo>
                    <a:pt x="69596" y="391795"/>
                  </a:lnTo>
                  <a:lnTo>
                    <a:pt x="83693" y="410337"/>
                  </a:lnTo>
                  <a:lnTo>
                    <a:pt x="149652" y="360045"/>
                  </a:lnTo>
                  <a:lnTo>
                    <a:pt x="111252" y="360045"/>
                  </a:lnTo>
                  <a:lnTo>
                    <a:pt x="89281" y="331216"/>
                  </a:lnTo>
                  <a:lnTo>
                    <a:pt x="113666" y="312674"/>
                  </a:lnTo>
                  <a:lnTo>
                    <a:pt x="75184" y="312674"/>
                  </a:lnTo>
                  <a:lnTo>
                    <a:pt x="72467" y="309118"/>
                  </a:lnTo>
                  <a:close/>
                </a:path>
                <a:path w="458469" h="410844">
                  <a:moveTo>
                    <a:pt x="153797" y="301625"/>
                  </a:moveTo>
                  <a:lnTo>
                    <a:pt x="132842" y="317626"/>
                  </a:lnTo>
                  <a:lnTo>
                    <a:pt x="145288" y="334010"/>
                  </a:lnTo>
                  <a:lnTo>
                    <a:pt x="111252" y="360045"/>
                  </a:lnTo>
                  <a:lnTo>
                    <a:pt x="149652" y="360045"/>
                  </a:lnTo>
                  <a:lnTo>
                    <a:pt x="180467" y="336550"/>
                  </a:lnTo>
                  <a:lnTo>
                    <a:pt x="153797" y="301625"/>
                  </a:lnTo>
                  <a:close/>
                </a:path>
                <a:path w="458469" h="410844">
                  <a:moveTo>
                    <a:pt x="254827" y="229488"/>
                  </a:moveTo>
                  <a:lnTo>
                    <a:pt x="131699" y="229488"/>
                  </a:lnTo>
                  <a:lnTo>
                    <a:pt x="185039" y="243967"/>
                  </a:lnTo>
                  <a:lnTo>
                    <a:pt x="187198" y="302133"/>
                  </a:lnTo>
                  <a:lnTo>
                    <a:pt x="170942" y="314451"/>
                  </a:lnTo>
                  <a:lnTo>
                    <a:pt x="185166" y="332994"/>
                  </a:lnTo>
                  <a:lnTo>
                    <a:pt x="236220" y="294005"/>
                  </a:lnTo>
                  <a:lnTo>
                    <a:pt x="228688" y="284099"/>
                  </a:lnTo>
                  <a:lnTo>
                    <a:pt x="210820" y="284099"/>
                  </a:lnTo>
                  <a:lnTo>
                    <a:pt x="210058" y="250444"/>
                  </a:lnTo>
                  <a:lnTo>
                    <a:pt x="293296" y="250444"/>
                  </a:lnTo>
                  <a:lnTo>
                    <a:pt x="305308" y="241300"/>
                  </a:lnTo>
                  <a:lnTo>
                    <a:pt x="300339" y="234823"/>
                  </a:lnTo>
                  <a:lnTo>
                    <a:pt x="275336" y="234823"/>
                  </a:lnTo>
                  <a:lnTo>
                    <a:pt x="254827" y="229488"/>
                  </a:lnTo>
                  <a:close/>
                </a:path>
                <a:path w="458469" h="410844">
                  <a:moveTo>
                    <a:pt x="96647" y="226822"/>
                  </a:moveTo>
                  <a:lnTo>
                    <a:pt x="0" y="300736"/>
                  </a:lnTo>
                  <a:lnTo>
                    <a:pt x="14097" y="319277"/>
                  </a:lnTo>
                  <a:lnTo>
                    <a:pt x="27305" y="309118"/>
                  </a:lnTo>
                  <a:lnTo>
                    <a:pt x="72467" y="309118"/>
                  </a:lnTo>
                  <a:lnTo>
                    <a:pt x="55880" y="287400"/>
                  </a:lnTo>
                  <a:lnTo>
                    <a:pt x="89916" y="261366"/>
                  </a:lnTo>
                  <a:lnTo>
                    <a:pt x="122996" y="261366"/>
                  </a:lnTo>
                  <a:lnTo>
                    <a:pt x="96647" y="226822"/>
                  </a:lnTo>
                  <a:close/>
                </a:path>
                <a:path w="458469" h="410844">
                  <a:moveTo>
                    <a:pt x="102616" y="291719"/>
                  </a:moveTo>
                  <a:lnTo>
                    <a:pt x="75184" y="312674"/>
                  </a:lnTo>
                  <a:lnTo>
                    <a:pt x="113666" y="312674"/>
                  </a:lnTo>
                  <a:lnTo>
                    <a:pt x="116840" y="310261"/>
                  </a:lnTo>
                  <a:lnTo>
                    <a:pt x="102616" y="291719"/>
                  </a:lnTo>
                  <a:close/>
                </a:path>
                <a:path w="458469" h="410844">
                  <a:moveTo>
                    <a:pt x="293296" y="250444"/>
                  </a:moveTo>
                  <a:lnTo>
                    <a:pt x="210058" y="250444"/>
                  </a:lnTo>
                  <a:lnTo>
                    <a:pt x="243078" y="259461"/>
                  </a:lnTo>
                  <a:lnTo>
                    <a:pt x="232156" y="267843"/>
                  </a:lnTo>
                  <a:lnTo>
                    <a:pt x="246253" y="286258"/>
                  </a:lnTo>
                  <a:lnTo>
                    <a:pt x="293296" y="250444"/>
                  </a:lnTo>
                  <a:close/>
                </a:path>
                <a:path w="458469" h="410844">
                  <a:moveTo>
                    <a:pt x="222123" y="275463"/>
                  </a:moveTo>
                  <a:lnTo>
                    <a:pt x="210820" y="284099"/>
                  </a:lnTo>
                  <a:lnTo>
                    <a:pt x="228688" y="284099"/>
                  </a:lnTo>
                  <a:lnTo>
                    <a:pt x="222123" y="275463"/>
                  </a:lnTo>
                  <a:close/>
                </a:path>
                <a:path w="458469" h="410844">
                  <a:moveTo>
                    <a:pt x="122996" y="261366"/>
                  </a:moveTo>
                  <a:lnTo>
                    <a:pt x="89916" y="261366"/>
                  </a:lnTo>
                  <a:lnTo>
                    <a:pt x="102235" y="277622"/>
                  </a:lnTo>
                  <a:lnTo>
                    <a:pt x="123190" y="261620"/>
                  </a:lnTo>
                  <a:lnTo>
                    <a:pt x="122996" y="261366"/>
                  </a:lnTo>
                  <a:close/>
                </a:path>
                <a:path w="458469" h="410844">
                  <a:moveTo>
                    <a:pt x="159893" y="178562"/>
                  </a:moveTo>
                  <a:lnTo>
                    <a:pt x="102489" y="222376"/>
                  </a:lnTo>
                  <a:lnTo>
                    <a:pt x="116713" y="240919"/>
                  </a:lnTo>
                  <a:lnTo>
                    <a:pt x="131699" y="229488"/>
                  </a:lnTo>
                  <a:lnTo>
                    <a:pt x="254827" y="229488"/>
                  </a:lnTo>
                  <a:lnTo>
                    <a:pt x="218694" y="220091"/>
                  </a:lnTo>
                  <a:lnTo>
                    <a:pt x="218493" y="212725"/>
                  </a:lnTo>
                  <a:lnTo>
                    <a:pt x="193675" y="212725"/>
                  </a:lnTo>
                  <a:lnTo>
                    <a:pt x="163576" y="205105"/>
                  </a:lnTo>
                  <a:lnTo>
                    <a:pt x="174117" y="197104"/>
                  </a:lnTo>
                  <a:lnTo>
                    <a:pt x="159893" y="178562"/>
                  </a:lnTo>
                  <a:close/>
                </a:path>
                <a:path w="458469" h="410844">
                  <a:moveTo>
                    <a:pt x="300182" y="135255"/>
                  </a:moveTo>
                  <a:lnTo>
                    <a:pt x="255143" y="135255"/>
                  </a:lnTo>
                  <a:lnTo>
                    <a:pt x="310515" y="207899"/>
                  </a:lnTo>
                  <a:lnTo>
                    <a:pt x="293878" y="220599"/>
                  </a:lnTo>
                  <a:lnTo>
                    <a:pt x="308102" y="239141"/>
                  </a:lnTo>
                  <a:lnTo>
                    <a:pt x="370078" y="191770"/>
                  </a:lnTo>
                  <a:lnTo>
                    <a:pt x="365761" y="186182"/>
                  </a:lnTo>
                  <a:lnTo>
                    <a:pt x="339090" y="186182"/>
                  </a:lnTo>
                  <a:lnTo>
                    <a:pt x="300182" y="135255"/>
                  </a:lnTo>
                  <a:close/>
                </a:path>
                <a:path w="458469" h="410844">
                  <a:moveTo>
                    <a:pt x="291084" y="222758"/>
                  </a:moveTo>
                  <a:lnTo>
                    <a:pt x="275336" y="234823"/>
                  </a:lnTo>
                  <a:lnTo>
                    <a:pt x="300339" y="234823"/>
                  </a:lnTo>
                  <a:lnTo>
                    <a:pt x="291084" y="222758"/>
                  </a:lnTo>
                  <a:close/>
                </a:path>
                <a:path w="458469" h="410844">
                  <a:moveTo>
                    <a:pt x="217675" y="182752"/>
                  </a:moveTo>
                  <a:lnTo>
                    <a:pt x="192913" y="182752"/>
                  </a:lnTo>
                  <a:lnTo>
                    <a:pt x="193675" y="212725"/>
                  </a:lnTo>
                  <a:lnTo>
                    <a:pt x="218493" y="212725"/>
                  </a:lnTo>
                  <a:lnTo>
                    <a:pt x="217675" y="182752"/>
                  </a:lnTo>
                  <a:close/>
                </a:path>
                <a:path w="458469" h="410844">
                  <a:moveTo>
                    <a:pt x="218313" y="134112"/>
                  </a:moveTo>
                  <a:lnTo>
                    <a:pt x="168783" y="171831"/>
                  </a:lnTo>
                  <a:lnTo>
                    <a:pt x="183007" y="190373"/>
                  </a:lnTo>
                  <a:lnTo>
                    <a:pt x="192913" y="182752"/>
                  </a:lnTo>
                  <a:lnTo>
                    <a:pt x="217675" y="182752"/>
                  </a:lnTo>
                  <a:lnTo>
                    <a:pt x="217170" y="164211"/>
                  </a:lnTo>
                  <a:lnTo>
                    <a:pt x="232410" y="152526"/>
                  </a:lnTo>
                  <a:lnTo>
                    <a:pt x="218313" y="134112"/>
                  </a:lnTo>
                  <a:close/>
                </a:path>
                <a:path w="458469" h="410844">
                  <a:moveTo>
                    <a:pt x="355854" y="173355"/>
                  </a:moveTo>
                  <a:lnTo>
                    <a:pt x="339090" y="186182"/>
                  </a:lnTo>
                  <a:lnTo>
                    <a:pt x="365761" y="186182"/>
                  </a:lnTo>
                  <a:lnTo>
                    <a:pt x="355854" y="173355"/>
                  </a:lnTo>
                  <a:close/>
                </a:path>
                <a:path w="458469" h="410844">
                  <a:moveTo>
                    <a:pt x="389052" y="67563"/>
                  </a:moveTo>
                  <a:lnTo>
                    <a:pt x="343789" y="67563"/>
                  </a:lnTo>
                  <a:lnTo>
                    <a:pt x="399288" y="140208"/>
                  </a:lnTo>
                  <a:lnTo>
                    <a:pt x="382778" y="152781"/>
                  </a:lnTo>
                  <a:lnTo>
                    <a:pt x="397002" y="171323"/>
                  </a:lnTo>
                  <a:lnTo>
                    <a:pt x="458470" y="124333"/>
                  </a:lnTo>
                  <a:lnTo>
                    <a:pt x="453931" y="118363"/>
                  </a:lnTo>
                  <a:lnTo>
                    <a:pt x="427863" y="118363"/>
                  </a:lnTo>
                  <a:lnTo>
                    <a:pt x="389052" y="67563"/>
                  </a:lnTo>
                  <a:close/>
                </a:path>
                <a:path w="458469" h="410844">
                  <a:moveTo>
                    <a:pt x="286258" y="82169"/>
                  </a:moveTo>
                  <a:lnTo>
                    <a:pt x="224282" y="129412"/>
                  </a:lnTo>
                  <a:lnTo>
                    <a:pt x="238506" y="147955"/>
                  </a:lnTo>
                  <a:lnTo>
                    <a:pt x="255143" y="135255"/>
                  </a:lnTo>
                  <a:lnTo>
                    <a:pt x="300182" y="135255"/>
                  </a:lnTo>
                  <a:lnTo>
                    <a:pt x="283591" y="113537"/>
                  </a:lnTo>
                  <a:lnTo>
                    <a:pt x="300482" y="100711"/>
                  </a:lnTo>
                  <a:lnTo>
                    <a:pt x="286258" y="82169"/>
                  </a:lnTo>
                  <a:close/>
                </a:path>
                <a:path w="458469" h="410844">
                  <a:moveTo>
                    <a:pt x="393827" y="0"/>
                  </a:moveTo>
                  <a:lnTo>
                    <a:pt x="294386" y="75946"/>
                  </a:lnTo>
                  <a:lnTo>
                    <a:pt x="328041" y="120014"/>
                  </a:lnTo>
                  <a:lnTo>
                    <a:pt x="346837" y="105663"/>
                  </a:lnTo>
                  <a:lnTo>
                    <a:pt x="327406" y="80137"/>
                  </a:lnTo>
                  <a:lnTo>
                    <a:pt x="343789" y="67563"/>
                  </a:lnTo>
                  <a:lnTo>
                    <a:pt x="389052" y="67563"/>
                  </a:lnTo>
                  <a:lnTo>
                    <a:pt x="372364" y="45720"/>
                  </a:lnTo>
                  <a:lnTo>
                    <a:pt x="389382" y="32766"/>
                  </a:lnTo>
                  <a:lnTo>
                    <a:pt x="418778" y="32766"/>
                  </a:lnTo>
                  <a:lnTo>
                    <a:pt x="393827" y="0"/>
                  </a:lnTo>
                  <a:close/>
                </a:path>
                <a:path w="458469" h="410844">
                  <a:moveTo>
                    <a:pt x="444373" y="105791"/>
                  </a:moveTo>
                  <a:lnTo>
                    <a:pt x="427863" y="118363"/>
                  </a:lnTo>
                  <a:lnTo>
                    <a:pt x="453931" y="118363"/>
                  </a:lnTo>
                  <a:lnTo>
                    <a:pt x="444373" y="105791"/>
                  </a:lnTo>
                  <a:close/>
                </a:path>
                <a:path w="458469" h="410844">
                  <a:moveTo>
                    <a:pt x="418778" y="32766"/>
                  </a:moveTo>
                  <a:lnTo>
                    <a:pt x="389382" y="32766"/>
                  </a:lnTo>
                  <a:lnTo>
                    <a:pt x="408813" y="58293"/>
                  </a:lnTo>
                  <a:lnTo>
                    <a:pt x="427482" y="44196"/>
                  </a:lnTo>
                  <a:lnTo>
                    <a:pt x="418778" y="32766"/>
                  </a:lnTo>
                  <a:close/>
                </a:path>
              </a:pathLst>
            </a:custGeom>
            <a:solidFill>
              <a:srgbClr val="FFFFFF"/>
            </a:solidFill>
          </p:spPr>
          <p:txBody>
            <a:bodyPr wrap="square" lIns="0" tIns="0" rIns="0" bIns="0" rtlCol="0"/>
            <a:lstStyle/>
            <a:p>
              <a:endParaRPr/>
            </a:p>
          </p:txBody>
        </p:sp>
        <p:pic>
          <p:nvPicPr>
            <p:cNvPr id="9" name="object 9"/>
            <p:cNvPicPr/>
            <p:nvPr/>
          </p:nvPicPr>
          <p:blipFill>
            <a:blip r:embed="rId5" cstate="email">
              <a:extLst>
                <a:ext uri="{28A0092B-C50C-407E-A947-70E740481C1C}">
                  <a14:useLocalDpi xmlns:a14="http://schemas.microsoft.com/office/drawing/2010/main"/>
                </a:ext>
              </a:extLst>
            </a:blip>
            <a:stretch>
              <a:fillRect/>
            </a:stretch>
          </p:blipFill>
          <p:spPr>
            <a:xfrm>
              <a:off x="4198620" y="858519"/>
              <a:ext cx="1742439" cy="1795779"/>
            </a:xfrm>
            <a:prstGeom prst="rect">
              <a:avLst/>
            </a:prstGeom>
          </p:spPr>
        </p:pic>
        <p:sp>
          <p:nvSpPr>
            <p:cNvPr id="10" name="object 10"/>
            <p:cNvSpPr/>
            <p:nvPr/>
          </p:nvSpPr>
          <p:spPr>
            <a:xfrm>
              <a:off x="4038472" y="730376"/>
              <a:ext cx="1055370" cy="844550"/>
            </a:xfrm>
            <a:custGeom>
              <a:avLst/>
              <a:gdLst/>
              <a:ahLst/>
              <a:cxnLst/>
              <a:rect l="l" t="t" r="r" b="b"/>
              <a:pathLst>
                <a:path w="1055370" h="844550">
                  <a:moveTo>
                    <a:pt x="786511" y="0"/>
                  </a:moveTo>
                  <a:lnTo>
                    <a:pt x="0" y="556895"/>
                  </a:lnTo>
                  <a:lnTo>
                    <a:pt x="268859" y="844042"/>
                  </a:lnTo>
                  <a:lnTo>
                    <a:pt x="1055369" y="287147"/>
                  </a:lnTo>
                  <a:lnTo>
                    <a:pt x="786511" y="0"/>
                  </a:lnTo>
                  <a:close/>
                </a:path>
              </a:pathLst>
            </a:custGeom>
            <a:solidFill>
              <a:srgbClr val="FFC000"/>
            </a:solidFill>
          </p:spPr>
          <p:txBody>
            <a:bodyPr wrap="square" lIns="0" tIns="0" rIns="0" bIns="0" rtlCol="0"/>
            <a:lstStyle/>
            <a:p>
              <a:endParaRPr/>
            </a:p>
          </p:txBody>
        </p:sp>
        <p:sp>
          <p:nvSpPr>
            <p:cNvPr id="11" name="object 11"/>
            <p:cNvSpPr/>
            <p:nvPr/>
          </p:nvSpPr>
          <p:spPr>
            <a:xfrm>
              <a:off x="4329176" y="951737"/>
              <a:ext cx="458470" cy="410845"/>
            </a:xfrm>
            <a:custGeom>
              <a:avLst/>
              <a:gdLst/>
              <a:ahLst/>
              <a:cxnLst/>
              <a:rect l="l" t="t" r="r" b="b"/>
              <a:pathLst>
                <a:path w="458470" h="410844">
                  <a:moveTo>
                    <a:pt x="72564" y="309117"/>
                  </a:moveTo>
                  <a:lnTo>
                    <a:pt x="27304" y="309117"/>
                  </a:lnTo>
                  <a:lnTo>
                    <a:pt x="82803" y="381635"/>
                  </a:lnTo>
                  <a:lnTo>
                    <a:pt x="69596" y="391795"/>
                  </a:lnTo>
                  <a:lnTo>
                    <a:pt x="83820" y="410337"/>
                  </a:lnTo>
                  <a:lnTo>
                    <a:pt x="149745" y="359917"/>
                  </a:lnTo>
                  <a:lnTo>
                    <a:pt x="111378" y="359917"/>
                  </a:lnTo>
                  <a:lnTo>
                    <a:pt x="89408" y="331088"/>
                  </a:lnTo>
                  <a:lnTo>
                    <a:pt x="113681" y="312547"/>
                  </a:lnTo>
                  <a:lnTo>
                    <a:pt x="75184" y="312547"/>
                  </a:lnTo>
                  <a:lnTo>
                    <a:pt x="72564" y="309117"/>
                  </a:lnTo>
                  <a:close/>
                </a:path>
                <a:path w="458470" h="410844">
                  <a:moveTo>
                    <a:pt x="153797" y="301498"/>
                  </a:moveTo>
                  <a:lnTo>
                    <a:pt x="132841" y="317500"/>
                  </a:lnTo>
                  <a:lnTo>
                    <a:pt x="145287" y="334010"/>
                  </a:lnTo>
                  <a:lnTo>
                    <a:pt x="111378" y="359917"/>
                  </a:lnTo>
                  <a:lnTo>
                    <a:pt x="149745" y="359917"/>
                  </a:lnTo>
                  <a:lnTo>
                    <a:pt x="180466" y="336423"/>
                  </a:lnTo>
                  <a:lnTo>
                    <a:pt x="153797" y="301498"/>
                  </a:lnTo>
                  <a:close/>
                </a:path>
                <a:path w="458470" h="410844">
                  <a:moveTo>
                    <a:pt x="254827" y="229362"/>
                  </a:moveTo>
                  <a:lnTo>
                    <a:pt x="131699" y="229362"/>
                  </a:lnTo>
                  <a:lnTo>
                    <a:pt x="185165" y="243966"/>
                  </a:lnTo>
                  <a:lnTo>
                    <a:pt x="187198" y="302006"/>
                  </a:lnTo>
                  <a:lnTo>
                    <a:pt x="171069" y="314325"/>
                  </a:lnTo>
                  <a:lnTo>
                    <a:pt x="185165" y="332866"/>
                  </a:lnTo>
                  <a:lnTo>
                    <a:pt x="236347" y="293877"/>
                  </a:lnTo>
                  <a:lnTo>
                    <a:pt x="228747" y="283972"/>
                  </a:lnTo>
                  <a:lnTo>
                    <a:pt x="210820" y="283972"/>
                  </a:lnTo>
                  <a:lnTo>
                    <a:pt x="210058" y="250316"/>
                  </a:lnTo>
                  <a:lnTo>
                    <a:pt x="293330" y="250316"/>
                  </a:lnTo>
                  <a:lnTo>
                    <a:pt x="305308" y="241173"/>
                  </a:lnTo>
                  <a:lnTo>
                    <a:pt x="300383" y="234696"/>
                  </a:lnTo>
                  <a:lnTo>
                    <a:pt x="275336" y="234696"/>
                  </a:lnTo>
                  <a:lnTo>
                    <a:pt x="254827" y="229362"/>
                  </a:lnTo>
                  <a:close/>
                </a:path>
                <a:path w="458470" h="410844">
                  <a:moveTo>
                    <a:pt x="96774" y="226822"/>
                  </a:moveTo>
                  <a:lnTo>
                    <a:pt x="0" y="300609"/>
                  </a:lnTo>
                  <a:lnTo>
                    <a:pt x="14224" y="319150"/>
                  </a:lnTo>
                  <a:lnTo>
                    <a:pt x="27304" y="309117"/>
                  </a:lnTo>
                  <a:lnTo>
                    <a:pt x="72564" y="309117"/>
                  </a:lnTo>
                  <a:lnTo>
                    <a:pt x="55879" y="287274"/>
                  </a:lnTo>
                  <a:lnTo>
                    <a:pt x="89915" y="261365"/>
                  </a:lnTo>
                  <a:lnTo>
                    <a:pt x="123219" y="261365"/>
                  </a:lnTo>
                  <a:lnTo>
                    <a:pt x="96774" y="226822"/>
                  </a:lnTo>
                  <a:close/>
                </a:path>
                <a:path w="458470" h="410844">
                  <a:moveTo>
                    <a:pt x="102615" y="291591"/>
                  </a:moveTo>
                  <a:lnTo>
                    <a:pt x="75184" y="312547"/>
                  </a:lnTo>
                  <a:lnTo>
                    <a:pt x="113681" y="312547"/>
                  </a:lnTo>
                  <a:lnTo>
                    <a:pt x="116839" y="310134"/>
                  </a:lnTo>
                  <a:lnTo>
                    <a:pt x="102615" y="291591"/>
                  </a:lnTo>
                  <a:close/>
                </a:path>
                <a:path w="458470" h="410844">
                  <a:moveTo>
                    <a:pt x="293330" y="250316"/>
                  </a:moveTo>
                  <a:lnTo>
                    <a:pt x="210058" y="250316"/>
                  </a:lnTo>
                  <a:lnTo>
                    <a:pt x="243204" y="259334"/>
                  </a:lnTo>
                  <a:lnTo>
                    <a:pt x="232156" y="267715"/>
                  </a:lnTo>
                  <a:lnTo>
                    <a:pt x="246252" y="286258"/>
                  </a:lnTo>
                  <a:lnTo>
                    <a:pt x="293330" y="250316"/>
                  </a:lnTo>
                  <a:close/>
                </a:path>
                <a:path w="458470" h="410844">
                  <a:moveTo>
                    <a:pt x="222123" y="275336"/>
                  </a:moveTo>
                  <a:lnTo>
                    <a:pt x="210820" y="283972"/>
                  </a:lnTo>
                  <a:lnTo>
                    <a:pt x="228747" y="283972"/>
                  </a:lnTo>
                  <a:lnTo>
                    <a:pt x="222123" y="275336"/>
                  </a:lnTo>
                  <a:close/>
                </a:path>
                <a:path w="458470" h="410844">
                  <a:moveTo>
                    <a:pt x="123219" y="261365"/>
                  </a:moveTo>
                  <a:lnTo>
                    <a:pt x="89915" y="261365"/>
                  </a:lnTo>
                  <a:lnTo>
                    <a:pt x="102362" y="277622"/>
                  </a:lnTo>
                  <a:lnTo>
                    <a:pt x="123316" y="261492"/>
                  </a:lnTo>
                  <a:close/>
                </a:path>
                <a:path w="458470" h="410844">
                  <a:moveTo>
                    <a:pt x="160020" y="178435"/>
                  </a:moveTo>
                  <a:lnTo>
                    <a:pt x="102488" y="222376"/>
                  </a:lnTo>
                  <a:lnTo>
                    <a:pt x="116712" y="240919"/>
                  </a:lnTo>
                  <a:lnTo>
                    <a:pt x="131699" y="229362"/>
                  </a:lnTo>
                  <a:lnTo>
                    <a:pt x="254827" y="229362"/>
                  </a:lnTo>
                  <a:lnTo>
                    <a:pt x="218694" y="219963"/>
                  </a:lnTo>
                  <a:lnTo>
                    <a:pt x="218509" y="212598"/>
                  </a:lnTo>
                  <a:lnTo>
                    <a:pt x="193675" y="212598"/>
                  </a:lnTo>
                  <a:lnTo>
                    <a:pt x="163575" y="204977"/>
                  </a:lnTo>
                  <a:lnTo>
                    <a:pt x="174116" y="196976"/>
                  </a:lnTo>
                  <a:lnTo>
                    <a:pt x="160020" y="178435"/>
                  </a:lnTo>
                  <a:close/>
                </a:path>
                <a:path w="458470" h="410844">
                  <a:moveTo>
                    <a:pt x="300271" y="135127"/>
                  </a:moveTo>
                  <a:lnTo>
                    <a:pt x="255143" y="135127"/>
                  </a:lnTo>
                  <a:lnTo>
                    <a:pt x="310641" y="207772"/>
                  </a:lnTo>
                  <a:lnTo>
                    <a:pt x="294004" y="220472"/>
                  </a:lnTo>
                  <a:lnTo>
                    <a:pt x="308101" y="239013"/>
                  </a:lnTo>
                  <a:lnTo>
                    <a:pt x="370077" y="191770"/>
                  </a:lnTo>
                  <a:lnTo>
                    <a:pt x="365733" y="186054"/>
                  </a:lnTo>
                  <a:lnTo>
                    <a:pt x="339089" y="186054"/>
                  </a:lnTo>
                  <a:lnTo>
                    <a:pt x="300271" y="135127"/>
                  </a:lnTo>
                  <a:close/>
                </a:path>
                <a:path w="458470" h="410844">
                  <a:moveTo>
                    <a:pt x="291211" y="222631"/>
                  </a:moveTo>
                  <a:lnTo>
                    <a:pt x="275336" y="234696"/>
                  </a:lnTo>
                  <a:lnTo>
                    <a:pt x="300383" y="234696"/>
                  </a:lnTo>
                  <a:lnTo>
                    <a:pt x="291211" y="222631"/>
                  </a:lnTo>
                  <a:close/>
                </a:path>
                <a:path w="458470" h="410844">
                  <a:moveTo>
                    <a:pt x="217760" y="182625"/>
                  </a:moveTo>
                  <a:lnTo>
                    <a:pt x="192912" y="182625"/>
                  </a:lnTo>
                  <a:lnTo>
                    <a:pt x="193675" y="212598"/>
                  </a:lnTo>
                  <a:lnTo>
                    <a:pt x="218509" y="212598"/>
                  </a:lnTo>
                  <a:lnTo>
                    <a:pt x="217760" y="182625"/>
                  </a:lnTo>
                  <a:close/>
                </a:path>
                <a:path w="458470" h="410844">
                  <a:moveTo>
                    <a:pt x="218312" y="133985"/>
                  </a:moveTo>
                  <a:lnTo>
                    <a:pt x="168910" y="171703"/>
                  </a:lnTo>
                  <a:lnTo>
                    <a:pt x="183007" y="190246"/>
                  </a:lnTo>
                  <a:lnTo>
                    <a:pt x="192912" y="182625"/>
                  </a:lnTo>
                  <a:lnTo>
                    <a:pt x="217760" y="182625"/>
                  </a:lnTo>
                  <a:lnTo>
                    <a:pt x="217297" y="164084"/>
                  </a:lnTo>
                  <a:lnTo>
                    <a:pt x="232410" y="152526"/>
                  </a:lnTo>
                  <a:lnTo>
                    <a:pt x="218312" y="133985"/>
                  </a:lnTo>
                  <a:close/>
                </a:path>
                <a:path w="458470" h="410844">
                  <a:moveTo>
                    <a:pt x="355981" y="173227"/>
                  </a:moveTo>
                  <a:lnTo>
                    <a:pt x="339089" y="186054"/>
                  </a:lnTo>
                  <a:lnTo>
                    <a:pt x="365733" y="186054"/>
                  </a:lnTo>
                  <a:lnTo>
                    <a:pt x="355981" y="173227"/>
                  </a:lnTo>
                  <a:close/>
                </a:path>
                <a:path w="458470" h="410844">
                  <a:moveTo>
                    <a:pt x="389141" y="67437"/>
                  </a:moveTo>
                  <a:lnTo>
                    <a:pt x="343915" y="67437"/>
                  </a:lnTo>
                  <a:lnTo>
                    <a:pt x="399288" y="140081"/>
                  </a:lnTo>
                  <a:lnTo>
                    <a:pt x="382904" y="152653"/>
                  </a:lnTo>
                  <a:lnTo>
                    <a:pt x="397001" y="171196"/>
                  </a:lnTo>
                  <a:lnTo>
                    <a:pt x="458470" y="124206"/>
                  </a:lnTo>
                  <a:lnTo>
                    <a:pt x="453931" y="118237"/>
                  </a:lnTo>
                  <a:lnTo>
                    <a:pt x="427863" y="118237"/>
                  </a:lnTo>
                  <a:lnTo>
                    <a:pt x="389141" y="67437"/>
                  </a:lnTo>
                  <a:close/>
                </a:path>
                <a:path w="458470" h="410844">
                  <a:moveTo>
                    <a:pt x="286385" y="82041"/>
                  </a:moveTo>
                  <a:lnTo>
                    <a:pt x="224409" y="129286"/>
                  </a:lnTo>
                  <a:lnTo>
                    <a:pt x="238506" y="147827"/>
                  </a:lnTo>
                  <a:lnTo>
                    <a:pt x="255143" y="135127"/>
                  </a:lnTo>
                  <a:lnTo>
                    <a:pt x="300271" y="135127"/>
                  </a:lnTo>
                  <a:lnTo>
                    <a:pt x="283718" y="113411"/>
                  </a:lnTo>
                  <a:lnTo>
                    <a:pt x="300482" y="100584"/>
                  </a:lnTo>
                  <a:lnTo>
                    <a:pt x="286385" y="82041"/>
                  </a:lnTo>
                  <a:close/>
                </a:path>
                <a:path w="458470" h="410844">
                  <a:moveTo>
                    <a:pt x="393826" y="0"/>
                  </a:moveTo>
                  <a:lnTo>
                    <a:pt x="294386" y="75819"/>
                  </a:lnTo>
                  <a:lnTo>
                    <a:pt x="328040" y="119887"/>
                  </a:lnTo>
                  <a:lnTo>
                    <a:pt x="346963" y="105537"/>
                  </a:lnTo>
                  <a:lnTo>
                    <a:pt x="327406" y="80010"/>
                  </a:lnTo>
                  <a:lnTo>
                    <a:pt x="343915" y="67437"/>
                  </a:lnTo>
                  <a:lnTo>
                    <a:pt x="389141" y="67437"/>
                  </a:lnTo>
                  <a:lnTo>
                    <a:pt x="372490" y="45592"/>
                  </a:lnTo>
                  <a:lnTo>
                    <a:pt x="389382" y="32638"/>
                  </a:lnTo>
                  <a:lnTo>
                    <a:pt x="418753" y="32638"/>
                  </a:lnTo>
                  <a:lnTo>
                    <a:pt x="393826" y="0"/>
                  </a:lnTo>
                  <a:close/>
                </a:path>
                <a:path w="458470" h="410844">
                  <a:moveTo>
                    <a:pt x="444373" y="105663"/>
                  </a:moveTo>
                  <a:lnTo>
                    <a:pt x="427863" y="118237"/>
                  </a:lnTo>
                  <a:lnTo>
                    <a:pt x="453931" y="118237"/>
                  </a:lnTo>
                  <a:lnTo>
                    <a:pt x="444373" y="105663"/>
                  </a:lnTo>
                  <a:close/>
                </a:path>
                <a:path w="458470" h="410844">
                  <a:moveTo>
                    <a:pt x="418753" y="32638"/>
                  </a:moveTo>
                  <a:lnTo>
                    <a:pt x="389382" y="32638"/>
                  </a:lnTo>
                  <a:lnTo>
                    <a:pt x="408939" y="58292"/>
                  </a:lnTo>
                  <a:lnTo>
                    <a:pt x="427482" y="44069"/>
                  </a:lnTo>
                  <a:lnTo>
                    <a:pt x="418753" y="32638"/>
                  </a:lnTo>
                  <a:close/>
                </a:path>
              </a:pathLst>
            </a:custGeom>
            <a:solidFill>
              <a:srgbClr val="FFFFFF"/>
            </a:solidFill>
          </p:spPr>
          <p:txBody>
            <a:bodyPr wrap="square" lIns="0" tIns="0" rIns="0" bIns="0" rtlCol="0"/>
            <a:lstStyle/>
            <a:p>
              <a:endParaRPr/>
            </a:p>
          </p:txBody>
        </p:sp>
        <p:sp>
          <p:nvSpPr>
            <p:cNvPr id="12" name="object 12"/>
            <p:cNvSpPr/>
            <p:nvPr/>
          </p:nvSpPr>
          <p:spPr>
            <a:xfrm>
              <a:off x="103069" y="697991"/>
              <a:ext cx="1056005" cy="844550"/>
            </a:xfrm>
            <a:custGeom>
              <a:avLst/>
              <a:gdLst/>
              <a:ahLst/>
              <a:cxnLst/>
              <a:rect l="l" t="t" r="r" b="b"/>
              <a:pathLst>
                <a:path w="1056005" h="844550">
                  <a:moveTo>
                    <a:pt x="786540" y="0"/>
                  </a:moveTo>
                  <a:lnTo>
                    <a:pt x="0" y="556895"/>
                  </a:lnTo>
                  <a:lnTo>
                    <a:pt x="268939" y="844042"/>
                  </a:lnTo>
                  <a:lnTo>
                    <a:pt x="1055488" y="287147"/>
                  </a:lnTo>
                  <a:lnTo>
                    <a:pt x="786540" y="0"/>
                  </a:lnTo>
                  <a:close/>
                </a:path>
              </a:pathLst>
            </a:custGeom>
            <a:solidFill>
              <a:srgbClr val="FFC000"/>
            </a:solidFill>
          </p:spPr>
          <p:txBody>
            <a:bodyPr wrap="square" lIns="0" tIns="0" rIns="0" bIns="0" rtlCol="0"/>
            <a:lstStyle/>
            <a:p>
              <a:endParaRPr/>
            </a:p>
          </p:txBody>
        </p:sp>
        <p:sp>
          <p:nvSpPr>
            <p:cNvPr id="13" name="object 13"/>
            <p:cNvSpPr/>
            <p:nvPr/>
          </p:nvSpPr>
          <p:spPr>
            <a:xfrm>
              <a:off x="393865" y="919352"/>
              <a:ext cx="459105" cy="410845"/>
            </a:xfrm>
            <a:custGeom>
              <a:avLst/>
              <a:gdLst/>
              <a:ahLst/>
              <a:cxnLst/>
              <a:rect l="l" t="t" r="r" b="b"/>
              <a:pathLst>
                <a:path w="459105" h="410844">
                  <a:moveTo>
                    <a:pt x="72574" y="309118"/>
                  </a:moveTo>
                  <a:lnTo>
                    <a:pt x="27317" y="309118"/>
                  </a:lnTo>
                  <a:lnTo>
                    <a:pt x="82765" y="381762"/>
                  </a:lnTo>
                  <a:lnTo>
                    <a:pt x="69596" y="391795"/>
                  </a:lnTo>
                  <a:lnTo>
                    <a:pt x="83743" y="410337"/>
                  </a:lnTo>
                  <a:lnTo>
                    <a:pt x="149704" y="359918"/>
                  </a:lnTo>
                  <a:lnTo>
                    <a:pt x="111315" y="359918"/>
                  </a:lnTo>
                  <a:lnTo>
                    <a:pt x="89344" y="331088"/>
                  </a:lnTo>
                  <a:lnTo>
                    <a:pt x="113628" y="312547"/>
                  </a:lnTo>
                  <a:lnTo>
                    <a:pt x="75196" y="312547"/>
                  </a:lnTo>
                  <a:lnTo>
                    <a:pt x="72574" y="309118"/>
                  </a:lnTo>
                  <a:close/>
                </a:path>
                <a:path w="459105" h="410844">
                  <a:moveTo>
                    <a:pt x="153771" y="301498"/>
                  </a:moveTo>
                  <a:lnTo>
                    <a:pt x="132791" y="317500"/>
                  </a:lnTo>
                  <a:lnTo>
                    <a:pt x="145313" y="334010"/>
                  </a:lnTo>
                  <a:lnTo>
                    <a:pt x="111315" y="359918"/>
                  </a:lnTo>
                  <a:lnTo>
                    <a:pt x="149704" y="359918"/>
                  </a:lnTo>
                  <a:lnTo>
                    <a:pt x="180441" y="336423"/>
                  </a:lnTo>
                  <a:lnTo>
                    <a:pt x="153771" y="301498"/>
                  </a:lnTo>
                  <a:close/>
                </a:path>
                <a:path w="459105" h="410844">
                  <a:moveTo>
                    <a:pt x="254835" y="229362"/>
                  </a:moveTo>
                  <a:lnTo>
                    <a:pt x="131724" y="229362"/>
                  </a:lnTo>
                  <a:lnTo>
                    <a:pt x="185077" y="243967"/>
                  </a:lnTo>
                  <a:lnTo>
                    <a:pt x="187172" y="302006"/>
                  </a:lnTo>
                  <a:lnTo>
                    <a:pt x="171005" y="314325"/>
                  </a:lnTo>
                  <a:lnTo>
                    <a:pt x="185153" y="332867"/>
                  </a:lnTo>
                  <a:lnTo>
                    <a:pt x="236258" y="293877"/>
                  </a:lnTo>
                  <a:lnTo>
                    <a:pt x="228706" y="283972"/>
                  </a:lnTo>
                  <a:lnTo>
                    <a:pt x="210845" y="283972"/>
                  </a:lnTo>
                  <a:lnTo>
                    <a:pt x="210019" y="250317"/>
                  </a:lnTo>
                  <a:lnTo>
                    <a:pt x="293305" y="250317"/>
                  </a:lnTo>
                  <a:lnTo>
                    <a:pt x="305269" y="241173"/>
                  </a:lnTo>
                  <a:lnTo>
                    <a:pt x="300327" y="234696"/>
                  </a:lnTo>
                  <a:lnTo>
                    <a:pt x="275348" y="234696"/>
                  </a:lnTo>
                  <a:lnTo>
                    <a:pt x="254835" y="229362"/>
                  </a:lnTo>
                  <a:close/>
                </a:path>
                <a:path w="459105" h="410844">
                  <a:moveTo>
                    <a:pt x="96697" y="226822"/>
                  </a:moveTo>
                  <a:lnTo>
                    <a:pt x="0" y="300609"/>
                  </a:lnTo>
                  <a:lnTo>
                    <a:pt x="14147" y="319150"/>
                  </a:lnTo>
                  <a:lnTo>
                    <a:pt x="27317" y="309118"/>
                  </a:lnTo>
                  <a:lnTo>
                    <a:pt x="72574" y="309118"/>
                  </a:lnTo>
                  <a:lnTo>
                    <a:pt x="55867" y="287274"/>
                  </a:lnTo>
                  <a:lnTo>
                    <a:pt x="89865" y="261366"/>
                  </a:lnTo>
                  <a:lnTo>
                    <a:pt x="123047" y="261366"/>
                  </a:lnTo>
                  <a:lnTo>
                    <a:pt x="96697" y="226822"/>
                  </a:lnTo>
                  <a:close/>
                </a:path>
                <a:path w="459105" h="410844">
                  <a:moveTo>
                    <a:pt x="102641" y="291592"/>
                  </a:moveTo>
                  <a:lnTo>
                    <a:pt x="75196" y="312547"/>
                  </a:lnTo>
                  <a:lnTo>
                    <a:pt x="113628" y="312547"/>
                  </a:lnTo>
                  <a:lnTo>
                    <a:pt x="116789" y="310134"/>
                  </a:lnTo>
                  <a:lnTo>
                    <a:pt x="102641" y="291592"/>
                  </a:lnTo>
                  <a:close/>
                </a:path>
                <a:path w="459105" h="410844">
                  <a:moveTo>
                    <a:pt x="293305" y="250317"/>
                  </a:moveTo>
                  <a:lnTo>
                    <a:pt x="210019" y="250317"/>
                  </a:lnTo>
                  <a:lnTo>
                    <a:pt x="243116" y="259334"/>
                  </a:lnTo>
                  <a:lnTo>
                    <a:pt x="232130" y="267716"/>
                  </a:lnTo>
                  <a:lnTo>
                    <a:pt x="246278" y="286258"/>
                  </a:lnTo>
                  <a:lnTo>
                    <a:pt x="293305" y="250317"/>
                  </a:lnTo>
                  <a:close/>
                </a:path>
                <a:path w="459105" h="410844">
                  <a:moveTo>
                    <a:pt x="222122" y="275336"/>
                  </a:moveTo>
                  <a:lnTo>
                    <a:pt x="210845" y="283972"/>
                  </a:lnTo>
                  <a:lnTo>
                    <a:pt x="228706" y="283972"/>
                  </a:lnTo>
                  <a:lnTo>
                    <a:pt x="222122" y="275336"/>
                  </a:lnTo>
                  <a:close/>
                </a:path>
                <a:path w="459105" h="410844">
                  <a:moveTo>
                    <a:pt x="123047" y="261366"/>
                  </a:moveTo>
                  <a:lnTo>
                    <a:pt x="89865" y="261366"/>
                  </a:lnTo>
                  <a:lnTo>
                    <a:pt x="102260" y="277622"/>
                  </a:lnTo>
                  <a:lnTo>
                    <a:pt x="123240" y="261620"/>
                  </a:lnTo>
                  <a:lnTo>
                    <a:pt x="123047" y="261366"/>
                  </a:lnTo>
                  <a:close/>
                </a:path>
                <a:path w="459105" h="410844">
                  <a:moveTo>
                    <a:pt x="159931" y="178562"/>
                  </a:moveTo>
                  <a:lnTo>
                    <a:pt x="102514" y="222376"/>
                  </a:lnTo>
                  <a:lnTo>
                    <a:pt x="116662" y="240919"/>
                  </a:lnTo>
                  <a:lnTo>
                    <a:pt x="131724" y="229362"/>
                  </a:lnTo>
                  <a:lnTo>
                    <a:pt x="254835" y="229362"/>
                  </a:lnTo>
                  <a:lnTo>
                    <a:pt x="218693" y="219963"/>
                  </a:lnTo>
                  <a:lnTo>
                    <a:pt x="218498" y="212598"/>
                  </a:lnTo>
                  <a:lnTo>
                    <a:pt x="193687" y="212598"/>
                  </a:lnTo>
                  <a:lnTo>
                    <a:pt x="163550" y="205105"/>
                  </a:lnTo>
                  <a:lnTo>
                    <a:pt x="174066" y="196976"/>
                  </a:lnTo>
                  <a:lnTo>
                    <a:pt x="159931" y="178562"/>
                  </a:lnTo>
                  <a:close/>
                </a:path>
                <a:path w="459105" h="410844">
                  <a:moveTo>
                    <a:pt x="300230" y="135127"/>
                  </a:moveTo>
                  <a:lnTo>
                    <a:pt x="255104" y="135127"/>
                  </a:lnTo>
                  <a:lnTo>
                    <a:pt x="310553" y="207772"/>
                  </a:lnTo>
                  <a:lnTo>
                    <a:pt x="293903" y="220472"/>
                  </a:lnTo>
                  <a:lnTo>
                    <a:pt x="308051" y="239013"/>
                  </a:lnTo>
                  <a:lnTo>
                    <a:pt x="370039" y="191770"/>
                  </a:lnTo>
                  <a:lnTo>
                    <a:pt x="365679" y="186055"/>
                  </a:lnTo>
                  <a:lnTo>
                    <a:pt x="339102" y="186055"/>
                  </a:lnTo>
                  <a:lnTo>
                    <a:pt x="300230" y="135127"/>
                  </a:lnTo>
                  <a:close/>
                </a:path>
                <a:path w="459105" h="410844">
                  <a:moveTo>
                    <a:pt x="291122" y="222631"/>
                  </a:moveTo>
                  <a:lnTo>
                    <a:pt x="275348" y="234696"/>
                  </a:lnTo>
                  <a:lnTo>
                    <a:pt x="300327" y="234696"/>
                  </a:lnTo>
                  <a:lnTo>
                    <a:pt x="291122" y="222631"/>
                  </a:lnTo>
                  <a:close/>
                </a:path>
                <a:path w="459105" h="410844">
                  <a:moveTo>
                    <a:pt x="217701" y="182625"/>
                  </a:moveTo>
                  <a:lnTo>
                    <a:pt x="192887" y="182625"/>
                  </a:lnTo>
                  <a:lnTo>
                    <a:pt x="193687" y="212598"/>
                  </a:lnTo>
                  <a:lnTo>
                    <a:pt x="218498" y="212598"/>
                  </a:lnTo>
                  <a:lnTo>
                    <a:pt x="217701" y="182625"/>
                  </a:lnTo>
                  <a:close/>
                </a:path>
                <a:path w="459105" h="410844">
                  <a:moveTo>
                    <a:pt x="218287" y="133985"/>
                  </a:moveTo>
                  <a:lnTo>
                    <a:pt x="168833" y="171704"/>
                  </a:lnTo>
                  <a:lnTo>
                    <a:pt x="182968" y="190246"/>
                  </a:lnTo>
                  <a:lnTo>
                    <a:pt x="192887" y="182625"/>
                  </a:lnTo>
                  <a:lnTo>
                    <a:pt x="217701" y="182625"/>
                  </a:lnTo>
                  <a:lnTo>
                    <a:pt x="217208" y="164084"/>
                  </a:lnTo>
                  <a:lnTo>
                    <a:pt x="232435" y="152526"/>
                  </a:lnTo>
                  <a:lnTo>
                    <a:pt x="218287" y="133985"/>
                  </a:lnTo>
                  <a:close/>
                </a:path>
                <a:path w="459105" h="410844">
                  <a:moveTo>
                    <a:pt x="355892" y="173227"/>
                  </a:moveTo>
                  <a:lnTo>
                    <a:pt x="339102" y="186055"/>
                  </a:lnTo>
                  <a:lnTo>
                    <a:pt x="365679" y="186055"/>
                  </a:lnTo>
                  <a:lnTo>
                    <a:pt x="355892" y="173227"/>
                  </a:lnTo>
                  <a:close/>
                </a:path>
                <a:path w="459105" h="410844">
                  <a:moveTo>
                    <a:pt x="389075" y="67437"/>
                  </a:moveTo>
                  <a:lnTo>
                    <a:pt x="343852" y="67437"/>
                  </a:lnTo>
                  <a:lnTo>
                    <a:pt x="399300" y="140081"/>
                  </a:lnTo>
                  <a:lnTo>
                    <a:pt x="382816" y="152654"/>
                  </a:lnTo>
                  <a:lnTo>
                    <a:pt x="396963" y="171196"/>
                  </a:lnTo>
                  <a:lnTo>
                    <a:pt x="458482" y="124206"/>
                  </a:lnTo>
                  <a:lnTo>
                    <a:pt x="453928" y="118237"/>
                  </a:lnTo>
                  <a:lnTo>
                    <a:pt x="427850" y="118237"/>
                  </a:lnTo>
                  <a:lnTo>
                    <a:pt x="389075" y="67437"/>
                  </a:lnTo>
                  <a:close/>
                </a:path>
                <a:path w="459105" h="410844">
                  <a:moveTo>
                    <a:pt x="286296" y="82042"/>
                  </a:moveTo>
                  <a:lnTo>
                    <a:pt x="224307" y="129412"/>
                  </a:lnTo>
                  <a:lnTo>
                    <a:pt x="238455" y="147955"/>
                  </a:lnTo>
                  <a:lnTo>
                    <a:pt x="255104" y="135127"/>
                  </a:lnTo>
                  <a:lnTo>
                    <a:pt x="300230" y="135127"/>
                  </a:lnTo>
                  <a:lnTo>
                    <a:pt x="283654" y="113411"/>
                  </a:lnTo>
                  <a:lnTo>
                    <a:pt x="300443" y="100584"/>
                  </a:lnTo>
                  <a:lnTo>
                    <a:pt x="286296" y="82042"/>
                  </a:lnTo>
                  <a:close/>
                </a:path>
                <a:path w="459105" h="410844">
                  <a:moveTo>
                    <a:pt x="393827" y="0"/>
                  </a:moveTo>
                  <a:lnTo>
                    <a:pt x="294373" y="75819"/>
                  </a:lnTo>
                  <a:lnTo>
                    <a:pt x="328028" y="120014"/>
                  </a:lnTo>
                  <a:lnTo>
                    <a:pt x="346875" y="105537"/>
                  </a:lnTo>
                  <a:lnTo>
                    <a:pt x="327367" y="80010"/>
                  </a:lnTo>
                  <a:lnTo>
                    <a:pt x="343852" y="67437"/>
                  </a:lnTo>
                  <a:lnTo>
                    <a:pt x="389075" y="67437"/>
                  </a:lnTo>
                  <a:lnTo>
                    <a:pt x="372402" y="45593"/>
                  </a:lnTo>
                  <a:lnTo>
                    <a:pt x="389356" y="32638"/>
                  </a:lnTo>
                  <a:lnTo>
                    <a:pt x="418753" y="32638"/>
                  </a:lnTo>
                  <a:lnTo>
                    <a:pt x="393827" y="0"/>
                  </a:lnTo>
                  <a:close/>
                </a:path>
                <a:path w="459105" h="410844">
                  <a:moveTo>
                    <a:pt x="444334" y="105663"/>
                  </a:moveTo>
                  <a:lnTo>
                    <a:pt x="427850" y="118237"/>
                  </a:lnTo>
                  <a:lnTo>
                    <a:pt x="453928" y="118237"/>
                  </a:lnTo>
                  <a:lnTo>
                    <a:pt x="444334" y="105663"/>
                  </a:lnTo>
                  <a:close/>
                </a:path>
                <a:path w="459105" h="410844">
                  <a:moveTo>
                    <a:pt x="418753" y="32638"/>
                  </a:moveTo>
                  <a:lnTo>
                    <a:pt x="389356" y="32638"/>
                  </a:lnTo>
                  <a:lnTo>
                    <a:pt x="408863" y="58293"/>
                  </a:lnTo>
                  <a:lnTo>
                    <a:pt x="427481" y="44069"/>
                  </a:lnTo>
                  <a:lnTo>
                    <a:pt x="418753" y="32638"/>
                  </a:lnTo>
                  <a:close/>
                </a:path>
              </a:pathLst>
            </a:custGeom>
            <a:solidFill>
              <a:srgbClr val="FFFFFF"/>
            </a:solidFill>
          </p:spPr>
          <p:txBody>
            <a:bodyPr wrap="square" lIns="0" tIns="0" rIns="0" bIns="0" rtlCol="0"/>
            <a:lstStyle/>
            <a:p>
              <a:endParaRPr/>
            </a:p>
          </p:txBody>
        </p:sp>
      </p:grpSp>
      <p:grpSp>
        <p:nvGrpSpPr>
          <p:cNvPr id="14" name="object 14"/>
          <p:cNvGrpSpPr/>
          <p:nvPr/>
        </p:nvGrpSpPr>
        <p:grpSpPr>
          <a:xfrm>
            <a:off x="6103620" y="681862"/>
            <a:ext cx="5627370" cy="1972945"/>
            <a:chOff x="6103620" y="681862"/>
            <a:chExt cx="5627370" cy="1972945"/>
          </a:xfrm>
        </p:grpSpPr>
        <p:pic>
          <p:nvPicPr>
            <p:cNvPr id="15" name="object 15"/>
            <p:cNvPicPr/>
            <p:nvPr/>
          </p:nvPicPr>
          <p:blipFill>
            <a:blip r:embed="rId6" cstate="email">
              <a:extLst>
                <a:ext uri="{28A0092B-C50C-407E-A947-70E740481C1C}">
                  <a14:useLocalDpi xmlns:a14="http://schemas.microsoft.com/office/drawing/2010/main"/>
                </a:ext>
              </a:extLst>
            </a:blip>
            <a:stretch>
              <a:fillRect/>
            </a:stretch>
          </p:blipFill>
          <p:spPr>
            <a:xfrm>
              <a:off x="6103620" y="858519"/>
              <a:ext cx="1783079" cy="1795779"/>
            </a:xfrm>
            <a:prstGeom prst="rect">
              <a:avLst/>
            </a:prstGeom>
          </p:spPr>
        </p:pic>
        <p:pic>
          <p:nvPicPr>
            <p:cNvPr id="16" name="object 16"/>
            <p:cNvPicPr/>
            <p:nvPr/>
          </p:nvPicPr>
          <p:blipFill>
            <a:blip r:embed="rId7" cstate="email">
              <a:extLst>
                <a:ext uri="{28A0092B-C50C-407E-A947-70E740481C1C}">
                  <a14:useLocalDpi xmlns:a14="http://schemas.microsoft.com/office/drawing/2010/main"/>
                </a:ext>
              </a:extLst>
            </a:blip>
            <a:stretch>
              <a:fillRect/>
            </a:stretch>
          </p:blipFill>
          <p:spPr>
            <a:xfrm>
              <a:off x="8054340" y="858519"/>
              <a:ext cx="1785620" cy="1795779"/>
            </a:xfrm>
            <a:prstGeom prst="rect">
              <a:avLst/>
            </a:prstGeom>
          </p:spPr>
        </p:pic>
        <p:sp>
          <p:nvSpPr>
            <p:cNvPr id="17" name="object 17"/>
            <p:cNvSpPr/>
            <p:nvPr/>
          </p:nvSpPr>
          <p:spPr>
            <a:xfrm>
              <a:off x="7875270" y="726693"/>
              <a:ext cx="1056005" cy="844550"/>
            </a:xfrm>
            <a:custGeom>
              <a:avLst/>
              <a:gdLst/>
              <a:ahLst/>
              <a:cxnLst/>
              <a:rect l="l" t="t" r="r" b="b"/>
              <a:pathLst>
                <a:path w="1056004" h="844550">
                  <a:moveTo>
                    <a:pt x="786637" y="0"/>
                  </a:moveTo>
                  <a:lnTo>
                    <a:pt x="0" y="556767"/>
                  </a:lnTo>
                  <a:lnTo>
                    <a:pt x="268985" y="844041"/>
                  </a:lnTo>
                  <a:lnTo>
                    <a:pt x="1055497" y="287146"/>
                  </a:lnTo>
                  <a:lnTo>
                    <a:pt x="786637" y="0"/>
                  </a:lnTo>
                  <a:close/>
                </a:path>
              </a:pathLst>
            </a:custGeom>
            <a:solidFill>
              <a:srgbClr val="FFC000"/>
            </a:solidFill>
          </p:spPr>
          <p:txBody>
            <a:bodyPr wrap="square" lIns="0" tIns="0" rIns="0" bIns="0" rtlCol="0"/>
            <a:lstStyle/>
            <a:p>
              <a:endParaRPr/>
            </a:p>
          </p:txBody>
        </p:sp>
        <p:sp>
          <p:nvSpPr>
            <p:cNvPr id="18" name="object 18"/>
            <p:cNvSpPr/>
            <p:nvPr/>
          </p:nvSpPr>
          <p:spPr>
            <a:xfrm>
              <a:off x="8166100" y="947927"/>
              <a:ext cx="458470" cy="410845"/>
            </a:xfrm>
            <a:custGeom>
              <a:avLst/>
              <a:gdLst/>
              <a:ahLst/>
              <a:cxnLst/>
              <a:rect l="l" t="t" r="r" b="b"/>
              <a:pathLst>
                <a:path w="458470" h="410844">
                  <a:moveTo>
                    <a:pt x="72467" y="309118"/>
                  </a:moveTo>
                  <a:lnTo>
                    <a:pt x="27304" y="309118"/>
                  </a:lnTo>
                  <a:lnTo>
                    <a:pt x="82803" y="381762"/>
                  </a:lnTo>
                  <a:lnTo>
                    <a:pt x="69596" y="391795"/>
                  </a:lnTo>
                  <a:lnTo>
                    <a:pt x="83820" y="410337"/>
                  </a:lnTo>
                  <a:lnTo>
                    <a:pt x="149692" y="360045"/>
                  </a:lnTo>
                  <a:lnTo>
                    <a:pt x="111378" y="360045"/>
                  </a:lnTo>
                  <a:lnTo>
                    <a:pt x="89407" y="331216"/>
                  </a:lnTo>
                  <a:lnTo>
                    <a:pt x="113681" y="312674"/>
                  </a:lnTo>
                  <a:lnTo>
                    <a:pt x="75183" y="312674"/>
                  </a:lnTo>
                  <a:lnTo>
                    <a:pt x="72467" y="309118"/>
                  </a:lnTo>
                  <a:close/>
                </a:path>
                <a:path w="458470" h="410844">
                  <a:moveTo>
                    <a:pt x="153797" y="301625"/>
                  </a:moveTo>
                  <a:lnTo>
                    <a:pt x="132842" y="317626"/>
                  </a:lnTo>
                  <a:lnTo>
                    <a:pt x="145288" y="334010"/>
                  </a:lnTo>
                  <a:lnTo>
                    <a:pt x="111378" y="360045"/>
                  </a:lnTo>
                  <a:lnTo>
                    <a:pt x="149692" y="360045"/>
                  </a:lnTo>
                  <a:lnTo>
                    <a:pt x="180467" y="336550"/>
                  </a:lnTo>
                  <a:lnTo>
                    <a:pt x="153797" y="301625"/>
                  </a:lnTo>
                  <a:close/>
                </a:path>
                <a:path w="458470" h="410844">
                  <a:moveTo>
                    <a:pt x="254827" y="229488"/>
                  </a:moveTo>
                  <a:lnTo>
                    <a:pt x="131699" y="229488"/>
                  </a:lnTo>
                  <a:lnTo>
                    <a:pt x="185039" y="243967"/>
                  </a:lnTo>
                  <a:lnTo>
                    <a:pt x="187198" y="302133"/>
                  </a:lnTo>
                  <a:lnTo>
                    <a:pt x="171069" y="314451"/>
                  </a:lnTo>
                  <a:lnTo>
                    <a:pt x="185166" y="332994"/>
                  </a:lnTo>
                  <a:lnTo>
                    <a:pt x="236220" y="294005"/>
                  </a:lnTo>
                  <a:lnTo>
                    <a:pt x="228688" y="284099"/>
                  </a:lnTo>
                  <a:lnTo>
                    <a:pt x="210820" y="284099"/>
                  </a:lnTo>
                  <a:lnTo>
                    <a:pt x="210057" y="250444"/>
                  </a:lnTo>
                  <a:lnTo>
                    <a:pt x="293296" y="250444"/>
                  </a:lnTo>
                  <a:lnTo>
                    <a:pt x="305307" y="241300"/>
                  </a:lnTo>
                  <a:lnTo>
                    <a:pt x="300339" y="234823"/>
                  </a:lnTo>
                  <a:lnTo>
                    <a:pt x="275335" y="234823"/>
                  </a:lnTo>
                  <a:lnTo>
                    <a:pt x="254827" y="229488"/>
                  </a:lnTo>
                  <a:close/>
                </a:path>
                <a:path w="458470" h="410844">
                  <a:moveTo>
                    <a:pt x="96647" y="226822"/>
                  </a:moveTo>
                  <a:lnTo>
                    <a:pt x="0" y="300736"/>
                  </a:lnTo>
                  <a:lnTo>
                    <a:pt x="14224" y="319277"/>
                  </a:lnTo>
                  <a:lnTo>
                    <a:pt x="27304" y="309118"/>
                  </a:lnTo>
                  <a:lnTo>
                    <a:pt x="72467" y="309118"/>
                  </a:lnTo>
                  <a:lnTo>
                    <a:pt x="55879" y="287400"/>
                  </a:lnTo>
                  <a:lnTo>
                    <a:pt x="89916" y="261366"/>
                  </a:lnTo>
                  <a:lnTo>
                    <a:pt x="123122" y="261366"/>
                  </a:lnTo>
                  <a:lnTo>
                    <a:pt x="96647" y="226822"/>
                  </a:lnTo>
                  <a:close/>
                </a:path>
                <a:path w="458470" h="410844">
                  <a:moveTo>
                    <a:pt x="102616" y="291719"/>
                  </a:moveTo>
                  <a:lnTo>
                    <a:pt x="75183" y="312674"/>
                  </a:lnTo>
                  <a:lnTo>
                    <a:pt x="113681" y="312674"/>
                  </a:lnTo>
                  <a:lnTo>
                    <a:pt x="116840" y="310261"/>
                  </a:lnTo>
                  <a:lnTo>
                    <a:pt x="102616" y="291719"/>
                  </a:lnTo>
                  <a:close/>
                </a:path>
                <a:path w="458470" h="410844">
                  <a:moveTo>
                    <a:pt x="293296" y="250444"/>
                  </a:moveTo>
                  <a:lnTo>
                    <a:pt x="210057" y="250444"/>
                  </a:lnTo>
                  <a:lnTo>
                    <a:pt x="243077" y="259461"/>
                  </a:lnTo>
                  <a:lnTo>
                    <a:pt x="232155" y="267843"/>
                  </a:lnTo>
                  <a:lnTo>
                    <a:pt x="246252" y="286258"/>
                  </a:lnTo>
                  <a:lnTo>
                    <a:pt x="293296" y="250444"/>
                  </a:lnTo>
                  <a:close/>
                </a:path>
                <a:path w="458470" h="410844">
                  <a:moveTo>
                    <a:pt x="222123" y="275463"/>
                  </a:moveTo>
                  <a:lnTo>
                    <a:pt x="210820" y="284099"/>
                  </a:lnTo>
                  <a:lnTo>
                    <a:pt x="228688" y="284099"/>
                  </a:lnTo>
                  <a:lnTo>
                    <a:pt x="222123" y="275463"/>
                  </a:lnTo>
                  <a:close/>
                </a:path>
                <a:path w="458470" h="410844">
                  <a:moveTo>
                    <a:pt x="123122" y="261366"/>
                  </a:moveTo>
                  <a:lnTo>
                    <a:pt x="89916" y="261366"/>
                  </a:lnTo>
                  <a:lnTo>
                    <a:pt x="102234" y="277622"/>
                  </a:lnTo>
                  <a:lnTo>
                    <a:pt x="123317" y="261620"/>
                  </a:lnTo>
                  <a:lnTo>
                    <a:pt x="123122" y="261366"/>
                  </a:lnTo>
                  <a:close/>
                </a:path>
                <a:path w="458470" h="410844">
                  <a:moveTo>
                    <a:pt x="159893" y="178562"/>
                  </a:moveTo>
                  <a:lnTo>
                    <a:pt x="102489" y="222376"/>
                  </a:lnTo>
                  <a:lnTo>
                    <a:pt x="116713" y="240919"/>
                  </a:lnTo>
                  <a:lnTo>
                    <a:pt x="131699" y="229488"/>
                  </a:lnTo>
                  <a:lnTo>
                    <a:pt x="254827" y="229488"/>
                  </a:lnTo>
                  <a:lnTo>
                    <a:pt x="218694" y="220091"/>
                  </a:lnTo>
                  <a:lnTo>
                    <a:pt x="218493" y="212725"/>
                  </a:lnTo>
                  <a:lnTo>
                    <a:pt x="193675" y="212725"/>
                  </a:lnTo>
                  <a:lnTo>
                    <a:pt x="163575" y="205105"/>
                  </a:lnTo>
                  <a:lnTo>
                    <a:pt x="174117" y="197104"/>
                  </a:lnTo>
                  <a:lnTo>
                    <a:pt x="159893" y="178562"/>
                  </a:lnTo>
                  <a:close/>
                </a:path>
                <a:path w="458470" h="410844">
                  <a:moveTo>
                    <a:pt x="300271" y="135255"/>
                  </a:moveTo>
                  <a:lnTo>
                    <a:pt x="255143" y="135255"/>
                  </a:lnTo>
                  <a:lnTo>
                    <a:pt x="310515" y="207899"/>
                  </a:lnTo>
                  <a:lnTo>
                    <a:pt x="293877" y="220599"/>
                  </a:lnTo>
                  <a:lnTo>
                    <a:pt x="308101" y="239141"/>
                  </a:lnTo>
                  <a:lnTo>
                    <a:pt x="370077" y="191770"/>
                  </a:lnTo>
                  <a:lnTo>
                    <a:pt x="365761" y="186182"/>
                  </a:lnTo>
                  <a:lnTo>
                    <a:pt x="339090" y="186182"/>
                  </a:lnTo>
                  <a:lnTo>
                    <a:pt x="300271" y="135255"/>
                  </a:lnTo>
                  <a:close/>
                </a:path>
                <a:path w="458470" h="410844">
                  <a:moveTo>
                    <a:pt x="291083" y="222758"/>
                  </a:moveTo>
                  <a:lnTo>
                    <a:pt x="275335" y="234823"/>
                  </a:lnTo>
                  <a:lnTo>
                    <a:pt x="300339" y="234823"/>
                  </a:lnTo>
                  <a:lnTo>
                    <a:pt x="291083" y="222758"/>
                  </a:lnTo>
                  <a:close/>
                </a:path>
                <a:path w="458470" h="410844">
                  <a:moveTo>
                    <a:pt x="217675" y="182752"/>
                  </a:moveTo>
                  <a:lnTo>
                    <a:pt x="192913" y="182752"/>
                  </a:lnTo>
                  <a:lnTo>
                    <a:pt x="193675" y="212725"/>
                  </a:lnTo>
                  <a:lnTo>
                    <a:pt x="218493" y="212725"/>
                  </a:lnTo>
                  <a:lnTo>
                    <a:pt x="217675" y="182752"/>
                  </a:lnTo>
                  <a:close/>
                </a:path>
                <a:path w="458470" h="410844">
                  <a:moveTo>
                    <a:pt x="218313" y="134112"/>
                  </a:moveTo>
                  <a:lnTo>
                    <a:pt x="168909" y="171831"/>
                  </a:lnTo>
                  <a:lnTo>
                    <a:pt x="183006" y="190373"/>
                  </a:lnTo>
                  <a:lnTo>
                    <a:pt x="192913" y="182752"/>
                  </a:lnTo>
                  <a:lnTo>
                    <a:pt x="217675" y="182752"/>
                  </a:lnTo>
                  <a:lnTo>
                    <a:pt x="217170" y="164211"/>
                  </a:lnTo>
                  <a:lnTo>
                    <a:pt x="232409" y="152526"/>
                  </a:lnTo>
                  <a:lnTo>
                    <a:pt x="218313" y="134112"/>
                  </a:lnTo>
                  <a:close/>
                </a:path>
                <a:path w="458470" h="410844">
                  <a:moveTo>
                    <a:pt x="355853" y="173355"/>
                  </a:moveTo>
                  <a:lnTo>
                    <a:pt x="339090" y="186182"/>
                  </a:lnTo>
                  <a:lnTo>
                    <a:pt x="365761" y="186182"/>
                  </a:lnTo>
                  <a:lnTo>
                    <a:pt x="355853" y="173355"/>
                  </a:lnTo>
                  <a:close/>
                </a:path>
                <a:path w="458470" h="410844">
                  <a:moveTo>
                    <a:pt x="389052" y="67563"/>
                  </a:moveTo>
                  <a:lnTo>
                    <a:pt x="343916" y="67563"/>
                  </a:lnTo>
                  <a:lnTo>
                    <a:pt x="399288" y="140208"/>
                  </a:lnTo>
                  <a:lnTo>
                    <a:pt x="382777" y="152781"/>
                  </a:lnTo>
                  <a:lnTo>
                    <a:pt x="397001" y="171323"/>
                  </a:lnTo>
                  <a:lnTo>
                    <a:pt x="458470" y="124333"/>
                  </a:lnTo>
                  <a:lnTo>
                    <a:pt x="453931" y="118363"/>
                  </a:lnTo>
                  <a:lnTo>
                    <a:pt x="427863" y="118363"/>
                  </a:lnTo>
                  <a:lnTo>
                    <a:pt x="389052" y="67563"/>
                  </a:lnTo>
                  <a:close/>
                </a:path>
                <a:path w="458470" h="410844">
                  <a:moveTo>
                    <a:pt x="286257" y="82169"/>
                  </a:moveTo>
                  <a:lnTo>
                    <a:pt x="224281" y="129412"/>
                  </a:lnTo>
                  <a:lnTo>
                    <a:pt x="238505" y="147955"/>
                  </a:lnTo>
                  <a:lnTo>
                    <a:pt x="255143" y="135255"/>
                  </a:lnTo>
                  <a:lnTo>
                    <a:pt x="300271" y="135255"/>
                  </a:lnTo>
                  <a:lnTo>
                    <a:pt x="283718" y="113537"/>
                  </a:lnTo>
                  <a:lnTo>
                    <a:pt x="300481" y="100711"/>
                  </a:lnTo>
                  <a:lnTo>
                    <a:pt x="286257" y="82169"/>
                  </a:lnTo>
                  <a:close/>
                </a:path>
                <a:path w="458470" h="410844">
                  <a:moveTo>
                    <a:pt x="393826" y="0"/>
                  </a:moveTo>
                  <a:lnTo>
                    <a:pt x="294385" y="75946"/>
                  </a:lnTo>
                  <a:lnTo>
                    <a:pt x="328041" y="120014"/>
                  </a:lnTo>
                  <a:lnTo>
                    <a:pt x="346836" y="105663"/>
                  </a:lnTo>
                  <a:lnTo>
                    <a:pt x="327405" y="80137"/>
                  </a:lnTo>
                  <a:lnTo>
                    <a:pt x="343916" y="67563"/>
                  </a:lnTo>
                  <a:lnTo>
                    <a:pt x="389052" y="67563"/>
                  </a:lnTo>
                  <a:lnTo>
                    <a:pt x="372364" y="45720"/>
                  </a:lnTo>
                  <a:lnTo>
                    <a:pt x="389381" y="32766"/>
                  </a:lnTo>
                  <a:lnTo>
                    <a:pt x="418778" y="32766"/>
                  </a:lnTo>
                  <a:lnTo>
                    <a:pt x="393826" y="0"/>
                  </a:lnTo>
                  <a:close/>
                </a:path>
                <a:path w="458470" h="410844">
                  <a:moveTo>
                    <a:pt x="444373" y="105791"/>
                  </a:moveTo>
                  <a:lnTo>
                    <a:pt x="427863" y="118363"/>
                  </a:lnTo>
                  <a:lnTo>
                    <a:pt x="453931" y="118363"/>
                  </a:lnTo>
                  <a:lnTo>
                    <a:pt x="444373" y="105791"/>
                  </a:lnTo>
                  <a:close/>
                </a:path>
                <a:path w="458470" h="410844">
                  <a:moveTo>
                    <a:pt x="418778" y="32766"/>
                  </a:moveTo>
                  <a:lnTo>
                    <a:pt x="389381" y="32766"/>
                  </a:lnTo>
                  <a:lnTo>
                    <a:pt x="408940" y="58293"/>
                  </a:lnTo>
                  <a:lnTo>
                    <a:pt x="427481" y="44196"/>
                  </a:lnTo>
                  <a:lnTo>
                    <a:pt x="418778" y="32766"/>
                  </a:lnTo>
                  <a:close/>
                </a:path>
              </a:pathLst>
            </a:custGeom>
            <a:solidFill>
              <a:srgbClr val="FFFFFF"/>
            </a:solidFill>
          </p:spPr>
          <p:txBody>
            <a:bodyPr wrap="square" lIns="0" tIns="0" rIns="0" bIns="0" rtlCol="0"/>
            <a:lstStyle/>
            <a:p>
              <a:endParaRPr/>
            </a:p>
          </p:txBody>
        </p:sp>
        <p:pic>
          <p:nvPicPr>
            <p:cNvPr id="19" name="object 19"/>
            <p:cNvPicPr/>
            <p:nvPr/>
          </p:nvPicPr>
          <p:blipFill>
            <a:blip r:embed="rId8" cstate="email">
              <a:extLst>
                <a:ext uri="{28A0092B-C50C-407E-A947-70E740481C1C}">
                  <a14:useLocalDpi xmlns:a14="http://schemas.microsoft.com/office/drawing/2010/main"/>
                </a:ext>
              </a:extLst>
            </a:blip>
            <a:stretch>
              <a:fillRect/>
            </a:stretch>
          </p:blipFill>
          <p:spPr>
            <a:xfrm>
              <a:off x="10357545" y="913161"/>
              <a:ext cx="1372863" cy="1589265"/>
            </a:xfrm>
            <a:prstGeom prst="rect">
              <a:avLst/>
            </a:prstGeom>
          </p:spPr>
        </p:pic>
        <p:sp>
          <p:nvSpPr>
            <p:cNvPr id="20" name="object 20"/>
            <p:cNvSpPr/>
            <p:nvPr/>
          </p:nvSpPr>
          <p:spPr>
            <a:xfrm>
              <a:off x="9877044" y="681862"/>
              <a:ext cx="1055370" cy="844550"/>
            </a:xfrm>
            <a:custGeom>
              <a:avLst/>
              <a:gdLst/>
              <a:ahLst/>
              <a:cxnLst/>
              <a:rect l="l" t="t" r="r" b="b"/>
              <a:pathLst>
                <a:path w="1055370" h="844550">
                  <a:moveTo>
                    <a:pt x="786510" y="0"/>
                  </a:moveTo>
                  <a:lnTo>
                    <a:pt x="0" y="556767"/>
                  </a:lnTo>
                  <a:lnTo>
                    <a:pt x="268858" y="844041"/>
                  </a:lnTo>
                  <a:lnTo>
                    <a:pt x="1055370" y="287147"/>
                  </a:lnTo>
                  <a:lnTo>
                    <a:pt x="786510" y="0"/>
                  </a:lnTo>
                  <a:close/>
                </a:path>
              </a:pathLst>
            </a:custGeom>
            <a:solidFill>
              <a:srgbClr val="FFC000"/>
            </a:solidFill>
          </p:spPr>
          <p:txBody>
            <a:bodyPr wrap="square" lIns="0" tIns="0" rIns="0" bIns="0" rtlCol="0"/>
            <a:lstStyle/>
            <a:p>
              <a:endParaRPr/>
            </a:p>
          </p:txBody>
        </p:sp>
        <p:sp>
          <p:nvSpPr>
            <p:cNvPr id="21" name="object 21"/>
            <p:cNvSpPr/>
            <p:nvPr/>
          </p:nvSpPr>
          <p:spPr>
            <a:xfrm>
              <a:off x="10167747" y="903096"/>
              <a:ext cx="458470" cy="410845"/>
            </a:xfrm>
            <a:custGeom>
              <a:avLst/>
              <a:gdLst/>
              <a:ahLst/>
              <a:cxnLst/>
              <a:rect l="l" t="t" r="r" b="b"/>
              <a:pathLst>
                <a:path w="458470" h="410844">
                  <a:moveTo>
                    <a:pt x="72467" y="309117"/>
                  </a:moveTo>
                  <a:lnTo>
                    <a:pt x="27304" y="309117"/>
                  </a:lnTo>
                  <a:lnTo>
                    <a:pt x="82803" y="381762"/>
                  </a:lnTo>
                  <a:lnTo>
                    <a:pt x="69596" y="391794"/>
                  </a:lnTo>
                  <a:lnTo>
                    <a:pt x="83820" y="410337"/>
                  </a:lnTo>
                  <a:lnTo>
                    <a:pt x="149859" y="359917"/>
                  </a:lnTo>
                  <a:lnTo>
                    <a:pt x="111378" y="359917"/>
                  </a:lnTo>
                  <a:lnTo>
                    <a:pt x="89407" y="331215"/>
                  </a:lnTo>
                  <a:lnTo>
                    <a:pt x="113681" y="312674"/>
                  </a:lnTo>
                  <a:lnTo>
                    <a:pt x="75183" y="312674"/>
                  </a:lnTo>
                  <a:lnTo>
                    <a:pt x="72467" y="309117"/>
                  </a:lnTo>
                  <a:close/>
                </a:path>
                <a:path w="458470" h="410844">
                  <a:moveTo>
                    <a:pt x="153797" y="301625"/>
                  </a:moveTo>
                  <a:lnTo>
                    <a:pt x="132842" y="317626"/>
                  </a:lnTo>
                  <a:lnTo>
                    <a:pt x="145287" y="334010"/>
                  </a:lnTo>
                  <a:lnTo>
                    <a:pt x="111378" y="359917"/>
                  </a:lnTo>
                  <a:lnTo>
                    <a:pt x="149859" y="359917"/>
                  </a:lnTo>
                  <a:lnTo>
                    <a:pt x="180467" y="336550"/>
                  </a:lnTo>
                  <a:lnTo>
                    <a:pt x="153797" y="301625"/>
                  </a:lnTo>
                  <a:close/>
                </a:path>
                <a:path w="458470" h="410844">
                  <a:moveTo>
                    <a:pt x="254827" y="229488"/>
                  </a:moveTo>
                  <a:lnTo>
                    <a:pt x="131699" y="229488"/>
                  </a:lnTo>
                  <a:lnTo>
                    <a:pt x="185166" y="243966"/>
                  </a:lnTo>
                  <a:lnTo>
                    <a:pt x="187198" y="302132"/>
                  </a:lnTo>
                  <a:lnTo>
                    <a:pt x="171069" y="314451"/>
                  </a:lnTo>
                  <a:lnTo>
                    <a:pt x="185166" y="332993"/>
                  </a:lnTo>
                  <a:lnTo>
                    <a:pt x="236347" y="293877"/>
                  </a:lnTo>
                  <a:lnTo>
                    <a:pt x="228695" y="283972"/>
                  </a:lnTo>
                  <a:lnTo>
                    <a:pt x="210820" y="283972"/>
                  </a:lnTo>
                  <a:lnTo>
                    <a:pt x="210057" y="250443"/>
                  </a:lnTo>
                  <a:lnTo>
                    <a:pt x="293296" y="250443"/>
                  </a:lnTo>
                  <a:lnTo>
                    <a:pt x="305307" y="241300"/>
                  </a:lnTo>
                  <a:lnTo>
                    <a:pt x="300339" y="234823"/>
                  </a:lnTo>
                  <a:lnTo>
                    <a:pt x="275335" y="234823"/>
                  </a:lnTo>
                  <a:lnTo>
                    <a:pt x="254827" y="229488"/>
                  </a:lnTo>
                  <a:close/>
                </a:path>
                <a:path w="458470" h="410844">
                  <a:moveTo>
                    <a:pt x="96774" y="226822"/>
                  </a:moveTo>
                  <a:lnTo>
                    <a:pt x="0" y="300608"/>
                  </a:lnTo>
                  <a:lnTo>
                    <a:pt x="14224" y="319150"/>
                  </a:lnTo>
                  <a:lnTo>
                    <a:pt x="27304" y="309117"/>
                  </a:lnTo>
                  <a:lnTo>
                    <a:pt x="72467" y="309117"/>
                  </a:lnTo>
                  <a:lnTo>
                    <a:pt x="55879" y="287400"/>
                  </a:lnTo>
                  <a:lnTo>
                    <a:pt x="89916" y="261365"/>
                  </a:lnTo>
                  <a:lnTo>
                    <a:pt x="123123" y="261365"/>
                  </a:lnTo>
                  <a:lnTo>
                    <a:pt x="96774" y="226822"/>
                  </a:lnTo>
                  <a:close/>
                </a:path>
                <a:path w="458470" h="410844">
                  <a:moveTo>
                    <a:pt x="102616" y="291718"/>
                  </a:moveTo>
                  <a:lnTo>
                    <a:pt x="75183" y="312674"/>
                  </a:lnTo>
                  <a:lnTo>
                    <a:pt x="113681" y="312674"/>
                  </a:lnTo>
                  <a:lnTo>
                    <a:pt x="116839" y="310261"/>
                  </a:lnTo>
                  <a:lnTo>
                    <a:pt x="102616" y="291718"/>
                  </a:lnTo>
                  <a:close/>
                </a:path>
                <a:path w="458470" h="410844">
                  <a:moveTo>
                    <a:pt x="293296" y="250443"/>
                  </a:moveTo>
                  <a:lnTo>
                    <a:pt x="210057" y="250443"/>
                  </a:lnTo>
                  <a:lnTo>
                    <a:pt x="243204" y="259333"/>
                  </a:lnTo>
                  <a:lnTo>
                    <a:pt x="232155" y="267715"/>
                  </a:lnTo>
                  <a:lnTo>
                    <a:pt x="246252" y="286257"/>
                  </a:lnTo>
                  <a:lnTo>
                    <a:pt x="293296" y="250443"/>
                  </a:lnTo>
                  <a:close/>
                </a:path>
                <a:path w="458470" h="410844">
                  <a:moveTo>
                    <a:pt x="222123" y="275463"/>
                  </a:moveTo>
                  <a:lnTo>
                    <a:pt x="210820" y="283972"/>
                  </a:lnTo>
                  <a:lnTo>
                    <a:pt x="228695" y="283972"/>
                  </a:lnTo>
                  <a:lnTo>
                    <a:pt x="222123" y="275463"/>
                  </a:lnTo>
                  <a:close/>
                </a:path>
                <a:path w="458470" h="410844">
                  <a:moveTo>
                    <a:pt x="123123" y="261365"/>
                  </a:moveTo>
                  <a:lnTo>
                    <a:pt x="89916" y="261365"/>
                  </a:lnTo>
                  <a:lnTo>
                    <a:pt x="102234" y="277622"/>
                  </a:lnTo>
                  <a:lnTo>
                    <a:pt x="123317" y="261619"/>
                  </a:lnTo>
                  <a:lnTo>
                    <a:pt x="123123" y="261365"/>
                  </a:lnTo>
                  <a:close/>
                </a:path>
                <a:path w="458470" h="410844">
                  <a:moveTo>
                    <a:pt x="159893" y="178562"/>
                  </a:moveTo>
                  <a:lnTo>
                    <a:pt x="102488" y="222376"/>
                  </a:lnTo>
                  <a:lnTo>
                    <a:pt x="116712" y="240918"/>
                  </a:lnTo>
                  <a:lnTo>
                    <a:pt x="131699" y="229488"/>
                  </a:lnTo>
                  <a:lnTo>
                    <a:pt x="254827" y="229488"/>
                  </a:lnTo>
                  <a:lnTo>
                    <a:pt x="218694" y="220090"/>
                  </a:lnTo>
                  <a:lnTo>
                    <a:pt x="218509" y="212725"/>
                  </a:lnTo>
                  <a:lnTo>
                    <a:pt x="193675" y="212725"/>
                  </a:lnTo>
                  <a:lnTo>
                    <a:pt x="163575" y="205104"/>
                  </a:lnTo>
                  <a:lnTo>
                    <a:pt x="174117" y="197103"/>
                  </a:lnTo>
                  <a:lnTo>
                    <a:pt x="159893" y="178562"/>
                  </a:lnTo>
                  <a:close/>
                </a:path>
                <a:path w="458470" h="410844">
                  <a:moveTo>
                    <a:pt x="300368" y="135254"/>
                  </a:moveTo>
                  <a:lnTo>
                    <a:pt x="255143" y="135254"/>
                  </a:lnTo>
                  <a:lnTo>
                    <a:pt x="310642" y="207899"/>
                  </a:lnTo>
                  <a:lnTo>
                    <a:pt x="293877" y="220599"/>
                  </a:lnTo>
                  <a:lnTo>
                    <a:pt x="308101" y="239140"/>
                  </a:lnTo>
                  <a:lnTo>
                    <a:pt x="370077" y="191769"/>
                  </a:lnTo>
                  <a:lnTo>
                    <a:pt x="365733" y="186054"/>
                  </a:lnTo>
                  <a:lnTo>
                    <a:pt x="339089" y="186054"/>
                  </a:lnTo>
                  <a:lnTo>
                    <a:pt x="300368" y="135254"/>
                  </a:lnTo>
                  <a:close/>
                </a:path>
                <a:path w="458470" h="410844">
                  <a:moveTo>
                    <a:pt x="291083" y="222757"/>
                  </a:moveTo>
                  <a:lnTo>
                    <a:pt x="275335" y="234823"/>
                  </a:lnTo>
                  <a:lnTo>
                    <a:pt x="300339" y="234823"/>
                  </a:lnTo>
                  <a:lnTo>
                    <a:pt x="291083" y="222757"/>
                  </a:lnTo>
                  <a:close/>
                </a:path>
                <a:path w="458470" h="410844">
                  <a:moveTo>
                    <a:pt x="217760" y="182752"/>
                  </a:moveTo>
                  <a:lnTo>
                    <a:pt x="192912" y="182752"/>
                  </a:lnTo>
                  <a:lnTo>
                    <a:pt x="193675" y="212725"/>
                  </a:lnTo>
                  <a:lnTo>
                    <a:pt x="218509" y="212725"/>
                  </a:lnTo>
                  <a:lnTo>
                    <a:pt x="217760" y="182752"/>
                  </a:lnTo>
                  <a:close/>
                </a:path>
                <a:path w="458470" h="410844">
                  <a:moveTo>
                    <a:pt x="218312" y="133985"/>
                  </a:moveTo>
                  <a:lnTo>
                    <a:pt x="168909" y="171830"/>
                  </a:lnTo>
                  <a:lnTo>
                    <a:pt x="183006" y="190245"/>
                  </a:lnTo>
                  <a:lnTo>
                    <a:pt x="192912" y="182752"/>
                  </a:lnTo>
                  <a:lnTo>
                    <a:pt x="217760" y="182752"/>
                  </a:lnTo>
                  <a:lnTo>
                    <a:pt x="217297" y="164211"/>
                  </a:lnTo>
                  <a:lnTo>
                    <a:pt x="232409" y="152526"/>
                  </a:lnTo>
                  <a:lnTo>
                    <a:pt x="218312" y="133985"/>
                  </a:lnTo>
                  <a:close/>
                </a:path>
                <a:path w="458470" h="410844">
                  <a:moveTo>
                    <a:pt x="355980" y="173227"/>
                  </a:moveTo>
                  <a:lnTo>
                    <a:pt x="339089" y="186054"/>
                  </a:lnTo>
                  <a:lnTo>
                    <a:pt x="365733" y="186054"/>
                  </a:lnTo>
                  <a:lnTo>
                    <a:pt x="355980" y="173227"/>
                  </a:lnTo>
                  <a:close/>
                </a:path>
                <a:path w="458470" h="410844">
                  <a:moveTo>
                    <a:pt x="389141" y="67563"/>
                  </a:moveTo>
                  <a:lnTo>
                    <a:pt x="343916" y="67563"/>
                  </a:lnTo>
                  <a:lnTo>
                    <a:pt x="399287" y="140080"/>
                  </a:lnTo>
                  <a:lnTo>
                    <a:pt x="382904" y="152780"/>
                  </a:lnTo>
                  <a:lnTo>
                    <a:pt x="397001" y="171195"/>
                  </a:lnTo>
                  <a:lnTo>
                    <a:pt x="458470" y="124332"/>
                  </a:lnTo>
                  <a:lnTo>
                    <a:pt x="453931" y="118363"/>
                  </a:lnTo>
                  <a:lnTo>
                    <a:pt x="427862" y="118363"/>
                  </a:lnTo>
                  <a:lnTo>
                    <a:pt x="389141" y="67563"/>
                  </a:lnTo>
                  <a:close/>
                </a:path>
                <a:path w="458470" h="410844">
                  <a:moveTo>
                    <a:pt x="286384" y="82041"/>
                  </a:moveTo>
                  <a:lnTo>
                    <a:pt x="224281" y="129412"/>
                  </a:lnTo>
                  <a:lnTo>
                    <a:pt x="238505" y="147954"/>
                  </a:lnTo>
                  <a:lnTo>
                    <a:pt x="255143" y="135254"/>
                  </a:lnTo>
                  <a:lnTo>
                    <a:pt x="300368" y="135254"/>
                  </a:lnTo>
                  <a:lnTo>
                    <a:pt x="283718" y="113411"/>
                  </a:lnTo>
                  <a:lnTo>
                    <a:pt x="300481" y="100583"/>
                  </a:lnTo>
                  <a:lnTo>
                    <a:pt x="286384" y="82041"/>
                  </a:lnTo>
                  <a:close/>
                </a:path>
                <a:path w="458470" h="410844">
                  <a:moveTo>
                    <a:pt x="393826" y="0"/>
                  </a:moveTo>
                  <a:lnTo>
                    <a:pt x="294385" y="75945"/>
                  </a:lnTo>
                  <a:lnTo>
                    <a:pt x="328041" y="120014"/>
                  </a:lnTo>
                  <a:lnTo>
                    <a:pt x="346963" y="105663"/>
                  </a:lnTo>
                  <a:lnTo>
                    <a:pt x="327405" y="80137"/>
                  </a:lnTo>
                  <a:lnTo>
                    <a:pt x="343916" y="67563"/>
                  </a:lnTo>
                  <a:lnTo>
                    <a:pt x="389141" y="67563"/>
                  </a:lnTo>
                  <a:lnTo>
                    <a:pt x="372491" y="45719"/>
                  </a:lnTo>
                  <a:lnTo>
                    <a:pt x="389381" y="32765"/>
                  </a:lnTo>
                  <a:lnTo>
                    <a:pt x="418850" y="32765"/>
                  </a:lnTo>
                  <a:lnTo>
                    <a:pt x="393826" y="0"/>
                  </a:lnTo>
                  <a:close/>
                </a:path>
                <a:path w="458470" h="410844">
                  <a:moveTo>
                    <a:pt x="444373" y="105790"/>
                  </a:moveTo>
                  <a:lnTo>
                    <a:pt x="427862" y="118363"/>
                  </a:lnTo>
                  <a:lnTo>
                    <a:pt x="453931" y="118363"/>
                  </a:lnTo>
                  <a:lnTo>
                    <a:pt x="444373" y="105790"/>
                  </a:lnTo>
                  <a:close/>
                </a:path>
                <a:path w="458470" h="410844">
                  <a:moveTo>
                    <a:pt x="418850" y="32765"/>
                  </a:moveTo>
                  <a:lnTo>
                    <a:pt x="389381" y="32765"/>
                  </a:lnTo>
                  <a:lnTo>
                    <a:pt x="408939" y="58292"/>
                  </a:lnTo>
                  <a:lnTo>
                    <a:pt x="427481" y="44068"/>
                  </a:lnTo>
                  <a:lnTo>
                    <a:pt x="418850" y="32765"/>
                  </a:lnTo>
                  <a:close/>
                </a:path>
              </a:pathLst>
            </a:custGeom>
            <a:solidFill>
              <a:srgbClr val="FFFFFF"/>
            </a:solidFill>
          </p:spPr>
          <p:txBody>
            <a:bodyPr wrap="square" lIns="0" tIns="0" rIns="0" bIns="0" rtlCol="0"/>
            <a:lstStyle/>
            <a:p>
              <a:endParaRPr/>
            </a:p>
          </p:txBody>
        </p:sp>
      </p:grpSp>
      <p:pic>
        <p:nvPicPr>
          <p:cNvPr id="22" name="object 22"/>
          <p:cNvPicPr/>
          <p:nvPr/>
        </p:nvPicPr>
        <p:blipFill>
          <a:blip r:embed="rId9" cstate="email">
            <a:extLst>
              <a:ext uri="{28A0092B-C50C-407E-A947-70E740481C1C}">
                <a14:useLocalDpi xmlns:a14="http://schemas.microsoft.com/office/drawing/2010/main"/>
              </a:ext>
            </a:extLst>
          </a:blip>
          <a:stretch>
            <a:fillRect/>
          </a:stretch>
        </p:blipFill>
        <p:spPr>
          <a:xfrm>
            <a:off x="302259" y="2796539"/>
            <a:ext cx="1785620" cy="1831339"/>
          </a:xfrm>
          <a:prstGeom prst="rect">
            <a:avLst/>
          </a:prstGeom>
        </p:spPr>
      </p:pic>
      <p:grpSp>
        <p:nvGrpSpPr>
          <p:cNvPr id="23" name="object 23"/>
          <p:cNvGrpSpPr/>
          <p:nvPr/>
        </p:nvGrpSpPr>
        <p:grpSpPr>
          <a:xfrm>
            <a:off x="2250439" y="2796539"/>
            <a:ext cx="3736340" cy="3754120"/>
            <a:chOff x="2250439" y="2796539"/>
            <a:chExt cx="3736340" cy="3754120"/>
          </a:xfrm>
        </p:grpSpPr>
        <p:pic>
          <p:nvPicPr>
            <p:cNvPr id="24" name="object 24"/>
            <p:cNvPicPr/>
            <p:nvPr/>
          </p:nvPicPr>
          <p:blipFill>
            <a:blip r:embed="rId10" cstate="email">
              <a:extLst>
                <a:ext uri="{28A0092B-C50C-407E-A947-70E740481C1C}">
                  <a14:useLocalDpi xmlns:a14="http://schemas.microsoft.com/office/drawing/2010/main"/>
                </a:ext>
              </a:extLst>
            </a:blip>
            <a:stretch>
              <a:fillRect/>
            </a:stretch>
          </p:blipFill>
          <p:spPr>
            <a:xfrm>
              <a:off x="2250439" y="2796539"/>
              <a:ext cx="1785619" cy="1831339"/>
            </a:xfrm>
            <a:prstGeom prst="rect">
              <a:avLst/>
            </a:prstGeom>
          </p:spPr>
        </p:pic>
        <p:pic>
          <p:nvPicPr>
            <p:cNvPr id="25" name="object 25"/>
            <p:cNvPicPr/>
            <p:nvPr/>
          </p:nvPicPr>
          <p:blipFill>
            <a:blip r:embed="rId11" cstate="email">
              <a:extLst>
                <a:ext uri="{28A0092B-C50C-407E-A947-70E740481C1C}">
                  <a14:useLocalDpi xmlns:a14="http://schemas.microsoft.com/office/drawing/2010/main"/>
                </a:ext>
              </a:extLst>
            </a:blip>
            <a:stretch>
              <a:fillRect/>
            </a:stretch>
          </p:blipFill>
          <p:spPr>
            <a:xfrm>
              <a:off x="4198619" y="2796539"/>
              <a:ext cx="1755139" cy="1831339"/>
            </a:xfrm>
            <a:prstGeom prst="rect">
              <a:avLst/>
            </a:prstGeom>
          </p:spPr>
        </p:pic>
        <p:pic>
          <p:nvPicPr>
            <p:cNvPr id="26" name="object 26"/>
            <p:cNvPicPr/>
            <p:nvPr/>
          </p:nvPicPr>
          <p:blipFill>
            <a:blip r:embed="rId12" cstate="email">
              <a:extLst>
                <a:ext uri="{28A0092B-C50C-407E-A947-70E740481C1C}">
                  <a14:useLocalDpi xmlns:a14="http://schemas.microsoft.com/office/drawing/2010/main"/>
                </a:ext>
              </a:extLst>
            </a:blip>
            <a:stretch>
              <a:fillRect/>
            </a:stretch>
          </p:blipFill>
          <p:spPr>
            <a:xfrm>
              <a:off x="4201160" y="4762500"/>
              <a:ext cx="1785619" cy="1788160"/>
            </a:xfrm>
            <a:prstGeom prst="rect">
              <a:avLst/>
            </a:prstGeom>
          </p:spPr>
        </p:pic>
        <p:pic>
          <p:nvPicPr>
            <p:cNvPr id="27" name="object 27"/>
            <p:cNvPicPr/>
            <p:nvPr/>
          </p:nvPicPr>
          <p:blipFill>
            <a:blip r:embed="rId13" cstate="email">
              <a:extLst>
                <a:ext uri="{28A0092B-C50C-407E-A947-70E740481C1C}">
                  <a14:useLocalDpi xmlns:a14="http://schemas.microsoft.com/office/drawing/2010/main"/>
                </a:ext>
              </a:extLst>
            </a:blip>
            <a:stretch>
              <a:fillRect/>
            </a:stretch>
          </p:blipFill>
          <p:spPr>
            <a:xfrm>
              <a:off x="2250439" y="4775200"/>
              <a:ext cx="1785619" cy="1775460"/>
            </a:xfrm>
            <a:prstGeom prst="rect">
              <a:avLst/>
            </a:prstGeom>
          </p:spPr>
        </p:pic>
        <p:sp>
          <p:nvSpPr>
            <p:cNvPr id="28" name="object 28"/>
            <p:cNvSpPr/>
            <p:nvPr/>
          </p:nvSpPr>
          <p:spPr>
            <a:xfrm>
              <a:off x="4041901" y="4638294"/>
              <a:ext cx="1056005" cy="844550"/>
            </a:xfrm>
            <a:custGeom>
              <a:avLst/>
              <a:gdLst/>
              <a:ahLst/>
              <a:cxnLst/>
              <a:rect l="l" t="t" r="r" b="b"/>
              <a:pathLst>
                <a:path w="1056004" h="844550">
                  <a:moveTo>
                    <a:pt x="786638" y="0"/>
                  </a:moveTo>
                  <a:lnTo>
                    <a:pt x="0" y="556894"/>
                  </a:lnTo>
                  <a:lnTo>
                    <a:pt x="268986" y="844041"/>
                  </a:lnTo>
                  <a:lnTo>
                    <a:pt x="1055497" y="287273"/>
                  </a:lnTo>
                  <a:lnTo>
                    <a:pt x="786638" y="0"/>
                  </a:lnTo>
                  <a:close/>
                </a:path>
              </a:pathLst>
            </a:custGeom>
            <a:solidFill>
              <a:srgbClr val="FFC000"/>
            </a:solidFill>
          </p:spPr>
          <p:txBody>
            <a:bodyPr wrap="square" lIns="0" tIns="0" rIns="0" bIns="0" rtlCol="0"/>
            <a:lstStyle/>
            <a:p>
              <a:endParaRPr/>
            </a:p>
          </p:txBody>
        </p:sp>
        <p:sp>
          <p:nvSpPr>
            <p:cNvPr id="29" name="object 29"/>
            <p:cNvSpPr/>
            <p:nvPr/>
          </p:nvSpPr>
          <p:spPr>
            <a:xfrm>
              <a:off x="4332732" y="4859654"/>
              <a:ext cx="458470" cy="410845"/>
            </a:xfrm>
            <a:custGeom>
              <a:avLst/>
              <a:gdLst/>
              <a:ahLst/>
              <a:cxnLst/>
              <a:rect l="l" t="t" r="r" b="b"/>
              <a:pathLst>
                <a:path w="458470" h="410845">
                  <a:moveTo>
                    <a:pt x="72481" y="309118"/>
                  </a:moveTo>
                  <a:lnTo>
                    <a:pt x="27304" y="309118"/>
                  </a:lnTo>
                  <a:lnTo>
                    <a:pt x="82803" y="381762"/>
                  </a:lnTo>
                  <a:lnTo>
                    <a:pt x="69595" y="391795"/>
                  </a:lnTo>
                  <a:lnTo>
                    <a:pt x="83819" y="410337"/>
                  </a:lnTo>
                  <a:lnTo>
                    <a:pt x="149859" y="359918"/>
                  </a:lnTo>
                  <a:lnTo>
                    <a:pt x="111378" y="359918"/>
                  </a:lnTo>
                  <a:lnTo>
                    <a:pt x="89407" y="331216"/>
                  </a:lnTo>
                  <a:lnTo>
                    <a:pt x="113681" y="312674"/>
                  </a:lnTo>
                  <a:lnTo>
                    <a:pt x="75183" y="312674"/>
                  </a:lnTo>
                  <a:lnTo>
                    <a:pt x="72481" y="309118"/>
                  </a:lnTo>
                  <a:close/>
                </a:path>
                <a:path w="458470" h="410845">
                  <a:moveTo>
                    <a:pt x="153796" y="301625"/>
                  </a:moveTo>
                  <a:lnTo>
                    <a:pt x="132841" y="317627"/>
                  </a:lnTo>
                  <a:lnTo>
                    <a:pt x="145287" y="334010"/>
                  </a:lnTo>
                  <a:lnTo>
                    <a:pt x="111378" y="359918"/>
                  </a:lnTo>
                  <a:lnTo>
                    <a:pt x="149859" y="359918"/>
                  </a:lnTo>
                  <a:lnTo>
                    <a:pt x="180466" y="336550"/>
                  </a:lnTo>
                  <a:lnTo>
                    <a:pt x="153796" y="301625"/>
                  </a:lnTo>
                  <a:close/>
                </a:path>
                <a:path w="458470" h="410845">
                  <a:moveTo>
                    <a:pt x="254827" y="229362"/>
                  </a:moveTo>
                  <a:lnTo>
                    <a:pt x="131698" y="229362"/>
                  </a:lnTo>
                  <a:lnTo>
                    <a:pt x="185038" y="243967"/>
                  </a:lnTo>
                  <a:lnTo>
                    <a:pt x="187197" y="302006"/>
                  </a:lnTo>
                  <a:lnTo>
                    <a:pt x="171068" y="314325"/>
                  </a:lnTo>
                  <a:lnTo>
                    <a:pt x="185165" y="332867"/>
                  </a:lnTo>
                  <a:lnTo>
                    <a:pt x="236219" y="293878"/>
                  </a:lnTo>
                  <a:lnTo>
                    <a:pt x="228688" y="283972"/>
                  </a:lnTo>
                  <a:lnTo>
                    <a:pt x="210819" y="283972"/>
                  </a:lnTo>
                  <a:lnTo>
                    <a:pt x="210057" y="250317"/>
                  </a:lnTo>
                  <a:lnTo>
                    <a:pt x="293330" y="250317"/>
                  </a:lnTo>
                  <a:lnTo>
                    <a:pt x="305307" y="241173"/>
                  </a:lnTo>
                  <a:lnTo>
                    <a:pt x="300339" y="234696"/>
                  </a:lnTo>
                  <a:lnTo>
                    <a:pt x="275335" y="234696"/>
                  </a:lnTo>
                  <a:lnTo>
                    <a:pt x="254827" y="229362"/>
                  </a:lnTo>
                  <a:close/>
                </a:path>
                <a:path w="458470" h="410845">
                  <a:moveTo>
                    <a:pt x="96646" y="226822"/>
                  </a:moveTo>
                  <a:lnTo>
                    <a:pt x="0" y="300609"/>
                  </a:lnTo>
                  <a:lnTo>
                    <a:pt x="14223" y="319151"/>
                  </a:lnTo>
                  <a:lnTo>
                    <a:pt x="27304" y="309118"/>
                  </a:lnTo>
                  <a:lnTo>
                    <a:pt x="72481" y="309118"/>
                  </a:lnTo>
                  <a:lnTo>
                    <a:pt x="55879" y="287274"/>
                  </a:lnTo>
                  <a:lnTo>
                    <a:pt x="89915" y="261366"/>
                  </a:lnTo>
                  <a:lnTo>
                    <a:pt x="123122" y="261366"/>
                  </a:lnTo>
                  <a:lnTo>
                    <a:pt x="96646" y="226822"/>
                  </a:lnTo>
                  <a:close/>
                </a:path>
                <a:path w="458470" h="410845">
                  <a:moveTo>
                    <a:pt x="102615" y="291719"/>
                  </a:moveTo>
                  <a:lnTo>
                    <a:pt x="75183" y="312674"/>
                  </a:lnTo>
                  <a:lnTo>
                    <a:pt x="113681" y="312674"/>
                  </a:lnTo>
                  <a:lnTo>
                    <a:pt x="116839" y="310261"/>
                  </a:lnTo>
                  <a:lnTo>
                    <a:pt x="102615" y="291719"/>
                  </a:lnTo>
                  <a:close/>
                </a:path>
                <a:path w="458470" h="410845">
                  <a:moveTo>
                    <a:pt x="293330" y="250317"/>
                  </a:moveTo>
                  <a:lnTo>
                    <a:pt x="210057" y="250317"/>
                  </a:lnTo>
                  <a:lnTo>
                    <a:pt x="243077" y="259334"/>
                  </a:lnTo>
                  <a:lnTo>
                    <a:pt x="232155" y="267716"/>
                  </a:lnTo>
                  <a:lnTo>
                    <a:pt x="246252" y="286258"/>
                  </a:lnTo>
                  <a:lnTo>
                    <a:pt x="293330" y="250317"/>
                  </a:lnTo>
                  <a:close/>
                </a:path>
                <a:path w="458470" h="410845">
                  <a:moveTo>
                    <a:pt x="222122" y="275336"/>
                  </a:moveTo>
                  <a:lnTo>
                    <a:pt x="210819" y="283972"/>
                  </a:lnTo>
                  <a:lnTo>
                    <a:pt x="228688" y="283972"/>
                  </a:lnTo>
                  <a:lnTo>
                    <a:pt x="222122" y="275336"/>
                  </a:lnTo>
                  <a:close/>
                </a:path>
                <a:path w="458470" h="410845">
                  <a:moveTo>
                    <a:pt x="123122" y="261366"/>
                  </a:moveTo>
                  <a:lnTo>
                    <a:pt x="89915" y="261366"/>
                  </a:lnTo>
                  <a:lnTo>
                    <a:pt x="102234" y="277622"/>
                  </a:lnTo>
                  <a:lnTo>
                    <a:pt x="123316" y="261620"/>
                  </a:lnTo>
                  <a:lnTo>
                    <a:pt x="123122" y="261366"/>
                  </a:lnTo>
                  <a:close/>
                </a:path>
                <a:path w="458470" h="410845">
                  <a:moveTo>
                    <a:pt x="159892" y="178562"/>
                  </a:moveTo>
                  <a:lnTo>
                    <a:pt x="102488" y="222377"/>
                  </a:lnTo>
                  <a:lnTo>
                    <a:pt x="116712" y="240919"/>
                  </a:lnTo>
                  <a:lnTo>
                    <a:pt x="131698" y="229362"/>
                  </a:lnTo>
                  <a:lnTo>
                    <a:pt x="254827" y="229362"/>
                  </a:lnTo>
                  <a:lnTo>
                    <a:pt x="218693" y="219964"/>
                  </a:lnTo>
                  <a:lnTo>
                    <a:pt x="218496" y="212725"/>
                  </a:lnTo>
                  <a:lnTo>
                    <a:pt x="193675" y="212725"/>
                  </a:lnTo>
                  <a:lnTo>
                    <a:pt x="163575" y="205105"/>
                  </a:lnTo>
                  <a:lnTo>
                    <a:pt x="174116" y="197104"/>
                  </a:lnTo>
                  <a:lnTo>
                    <a:pt x="159892" y="178562"/>
                  </a:lnTo>
                  <a:close/>
                </a:path>
                <a:path w="458470" h="410845">
                  <a:moveTo>
                    <a:pt x="300368" y="135255"/>
                  </a:moveTo>
                  <a:lnTo>
                    <a:pt x="255142" y="135255"/>
                  </a:lnTo>
                  <a:lnTo>
                    <a:pt x="310514" y="207899"/>
                  </a:lnTo>
                  <a:lnTo>
                    <a:pt x="293877" y="220599"/>
                  </a:lnTo>
                  <a:lnTo>
                    <a:pt x="308101" y="239141"/>
                  </a:lnTo>
                  <a:lnTo>
                    <a:pt x="370077" y="191770"/>
                  </a:lnTo>
                  <a:lnTo>
                    <a:pt x="365693" y="186055"/>
                  </a:lnTo>
                  <a:lnTo>
                    <a:pt x="339089" y="186055"/>
                  </a:lnTo>
                  <a:lnTo>
                    <a:pt x="300368" y="135255"/>
                  </a:lnTo>
                  <a:close/>
                </a:path>
                <a:path w="458470" h="410845">
                  <a:moveTo>
                    <a:pt x="291083" y="222631"/>
                  </a:moveTo>
                  <a:lnTo>
                    <a:pt x="275335" y="234696"/>
                  </a:lnTo>
                  <a:lnTo>
                    <a:pt x="300339" y="234696"/>
                  </a:lnTo>
                  <a:lnTo>
                    <a:pt x="291083" y="222631"/>
                  </a:lnTo>
                  <a:close/>
                </a:path>
                <a:path w="458470" h="410845">
                  <a:moveTo>
                    <a:pt x="217675" y="182626"/>
                  </a:moveTo>
                  <a:lnTo>
                    <a:pt x="192912" y="182626"/>
                  </a:lnTo>
                  <a:lnTo>
                    <a:pt x="193675" y="212725"/>
                  </a:lnTo>
                  <a:lnTo>
                    <a:pt x="218496" y="212725"/>
                  </a:lnTo>
                  <a:lnTo>
                    <a:pt x="217675" y="182626"/>
                  </a:lnTo>
                  <a:close/>
                </a:path>
                <a:path w="458470" h="410845">
                  <a:moveTo>
                    <a:pt x="218312" y="133985"/>
                  </a:moveTo>
                  <a:lnTo>
                    <a:pt x="168909" y="171704"/>
                  </a:lnTo>
                  <a:lnTo>
                    <a:pt x="183006" y="190246"/>
                  </a:lnTo>
                  <a:lnTo>
                    <a:pt x="192912" y="182626"/>
                  </a:lnTo>
                  <a:lnTo>
                    <a:pt x="217675" y="182626"/>
                  </a:lnTo>
                  <a:lnTo>
                    <a:pt x="217169" y="164084"/>
                  </a:lnTo>
                  <a:lnTo>
                    <a:pt x="232409" y="152527"/>
                  </a:lnTo>
                  <a:lnTo>
                    <a:pt x="218312" y="133985"/>
                  </a:lnTo>
                  <a:close/>
                </a:path>
                <a:path w="458470" h="410845">
                  <a:moveTo>
                    <a:pt x="355853" y="173228"/>
                  </a:moveTo>
                  <a:lnTo>
                    <a:pt x="339089" y="186055"/>
                  </a:lnTo>
                  <a:lnTo>
                    <a:pt x="365693" y="186055"/>
                  </a:lnTo>
                  <a:lnTo>
                    <a:pt x="355853" y="173228"/>
                  </a:lnTo>
                  <a:close/>
                </a:path>
                <a:path w="458470" h="410845">
                  <a:moveTo>
                    <a:pt x="388955" y="67437"/>
                  </a:moveTo>
                  <a:lnTo>
                    <a:pt x="343915" y="67437"/>
                  </a:lnTo>
                  <a:lnTo>
                    <a:pt x="399288" y="140081"/>
                  </a:lnTo>
                  <a:lnTo>
                    <a:pt x="382777" y="152654"/>
                  </a:lnTo>
                  <a:lnTo>
                    <a:pt x="397001" y="171196"/>
                  </a:lnTo>
                  <a:lnTo>
                    <a:pt x="458469" y="124206"/>
                  </a:lnTo>
                  <a:lnTo>
                    <a:pt x="454028" y="118364"/>
                  </a:lnTo>
                  <a:lnTo>
                    <a:pt x="427863" y="118364"/>
                  </a:lnTo>
                  <a:lnTo>
                    <a:pt x="388955" y="67437"/>
                  </a:lnTo>
                  <a:close/>
                </a:path>
                <a:path w="458470" h="410845">
                  <a:moveTo>
                    <a:pt x="286257" y="82042"/>
                  </a:moveTo>
                  <a:lnTo>
                    <a:pt x="224281" y="129413"/>
                  </a:lnTo>
                  <a:lnTo>
                    <a:pt x="238505" y="147955"/>
                  </a:lnTo>
                  <a:lnTo>
                    <a:pt x="255142" y="135255"/>
                  </a:lnTo>
                  <a:lnTo>
                    <a:pt x="300368" y="135255"/>
                  </a:lnTo>
                  <a:lnTo>
                    <a:pt x="283717" y="113411"/>
                  </a:lnTo>
                  <a:lnTo>
                    <a:pt x="300481" y="100584"/>
                  </a:lnTo>
                  <a:lnTo>
                    <a:pt x="286257" y="82042"/>
                  </a:lnTo>
                  <a:close/>
                </a:path>
                <a:path w="458470" h="410845">
                  <a:moveTo>
                    <a:pt x="393826" y="0"/>
                  </a:moveTo>
                  <a:lnTo>
                    <a:pt x="294385" y="75946"/>
                  </a:lnTo>
                  <a:lnTo>
                    <a:pt x="328040" y="120015"/>
                  </a:lnTo>
                  <a:lnTo>
                    <a:pt x="346837" y="105537"/>
                  </a:lnTo>
                  <a:lnTo>
                    <a:pt x="327405" y="80010"/>
                  </a:lnTo>
                  <a:lnTo>
                    <a:pt x="343915" y="67437"/>
                  </a:lnTo>
                  <a:lnTo>
                    <a:pt x="388955" y="67437"/>
                  </a:lnTo>
                  <a:lnTo>
                    <a:pt x="372363" y="45720"/>
                  </a:lnTo>
                  <a:lnTo>
                    <a:pt x="389381" y="32766"/>
                  </a:lnTo>
                  <a:lnTo>
                    <a:pt x="418850" y="32766"/>
                  </a:lnTo>
                  <a:lnTo>
                    <a:pt x="393826" y="0"/>
                  </a:lnTo>
                  <a:close/>
                </a:path>
                <a:path w="458470" h="410845">
                  <a:moveTo>
                    <a:pt x="444372" y="105664"/>
                  </a:moveTo>
                  <a:lnTo>
                    <a:pt x="427863" y="118364"/>
                  </a:lnTo>
                  <a:lnTo>
                    <a:pt x="454028" y="118364"/>
                  </a:lnTo>
                  <a:lnTo>
                    <a:pt x="444372" y="105664"/>
                  </a:lnTo>
                  <a:close/>
                </a:path>
                <a:path w="458470" h="410845">
                  <a:moveTo>
                    <a:pt x="418850" y="32766"/>
                  </a:moveTo>
                  <a:lnTo>
                    <a:pt x="389381" y="32766"/>
                  </a:lnTo>
                  <a:lnTo>
                    <a:pt x="408939" y="58293"/>
                  </a:lnTo>
                  <a:lnTo>
                    <a:pt x="427481" y="44069"/>
                  </a:lnTo>
                  <a:lnTo>
                    <a:pt x="418850" y="32766"/>
                  </a:lnTo>
                  <a:close/>
                </a:path>
              </a:pathLst>
            </a:custGeom>
            <a:solidFill>
              <a:srgbClr val="FFFFFF"/>
            </a:solidFill>
          </p:spPr>
          <p:txBody>
            <a:bodyPr wrap="square" lIns="0" tIns="0" rIns="0" bIns="0" rtlCol="0"/>
            <a:lstStyle/>
            <a:p>
              <a:endParaRPr/>
            </a:p>
          </p:txBody>
        </p:sp>
      </p:grpSp>
      <p:pic>
        <p:nvPicPr>
          <p:cNvPr id="30" name="object 30"/>
          <p:cNvPicPr/>
          <p:nvPr/>
        </p:nvPicPr>
        <p:blipFill>
          <a:blip r:embed="rId14" cstate="email">
            <a:extLst>
              <a:ext uri="{28A0092B-C50C-407E-A947-70E740481C1C}">
                <a14:useLocalDpi xmlns:a14="http://schemas.microsoft.com/office/drawing/2010/main"/>
              </a:ext>
            </a:extLst>
          </a:blip>
          <a:stretch>
            <a:fillRect/>
          </a:stretch>
        </p:blipFill>
        <p:spPr>
          <a:xfrm>
            <a:off x="6098540" y="2809239"/>
            <a:ext cx="1788160" cy="1818639"/>
          </a:xfrm>
          <a:prstGeom prst="rect">
            <a:avLst/>
          </a:prstGeom>
        </p:spPr>
      </p:pic>
      <p:pic>
        <p:nvPicPr>
          <p:cNvPr id="31" name="object 31"/>
          <p:cNvPicPr/>
          <p:nvPr/>
        </p:nvPicPr>
        <p:blipFill>
          <a:blip r:embed="rId15" cstate="email">
            <a:extLst>
              <a:ext uri="{28A0092B-C50C-407E-A947-70E740481C1C}">
                <a14:useLocalDpi xmlns:a14="http://schemas.microsoft.com/office/drawing/2010/main"/>
              </a:ext>
            </a:extLst>
          </a:blip>
          <a:stretch>
            <a:fillRect/>
          </a:stretch>
        </p:blipFill>
        <p:spPr>
          <a:xfrm>
            <a:off x="8049259" y="2796539"/>
            <a:ext cx="1790700" cy="1831339"/>
          </a:xfrm>
          <a:prstGeom prst="rect">
            <a:avLst/>
          </a:prstGeom>
        </p:spPr>
      </p:pic>
      <p:pic>
        <p:nvPicPr>
          <p:cNvPr id="32" name="object 32"/>
          <p:cNvPicPr/>
          <p:nvPr/>
        </p:nvPicPr>
        <p:blipFill>
          <a:blip r:embed="rId16" cstate="email">
            <a:extLst>
              <a:ext uri="{28A0092B-C50C-407E-A947-70E740481C1C}">
                <a14:useLocalDpi xmlns:a14="http://schemas.microsoft.com/office/drawing/2010/main"/>
              </a:ext>
            </a:extLst>
          </a:blip>
          <a:stretch>
            <a:fillRect/>
          </a:stretch>
        </p:blipFill>
        <p:spPr>
          <a:xfrm>
            <a:off x="9982200" y="2796539"/>
            <a:ext cx="1811020" cy="1831339"/>
          </a:xfrm>
          <a:prstGeom prst="rect">
            <a:avLst/>
          </a:prstGeom>
        </p:spPr>
      </p:pic>
      <p:pic>
        <p:nvPicPr>
          <p:cNvPr id="33" name="object 33"/>
          <p:cNvPicPr/>
          <p:nvPr/>
        </p:nvPicPr>
        <p:blipFill>
          <a:blip r:embed="rId17" cstate="email">
            <a:extLst>
              <a:ext uri="{28A0092B-C50C-407E-A947-70E740481C1C}">
                <a14:useLocalDpi xmlns:a14="http://schemas.microsoft.com/office/drawing/2010/main"/>
              </a:ext>
            </a:extLst>
          </a:blip>
          <a:stretch>
            <a:fillRect/>
          </a:stretch>
        </p:blipFill>
        <p:spPr>
          <a:xfrm>
            <a:off x="6106159" y="4762500"/>
            <a:ext cx="1772919" cy="1788160"/>
          </a:xfrm>
          <a:prstGeom prst="rect">
            <a:avLst/>
          </a:prstGeom>
        </p:spPr>
      </p:pic>
      <p:pic>
        <p:nvPicPr>
          <p:cNvPr id="34" name="object 34"/>
          <p:cNvPicPr/>
          <p:nvPr/>
        </p:nvPicPr>
        <p:blipFill>
          <a:blip r:embed="rId18" cstate="email">
            <a:extLst>
              <a:ext uri="{28A0092B-C50C-407E-A947-70E740481C1C}">
                <a14:useLocalDpi xmlns:a14="http://schemas.microsoft.com/office/drawing/2010/main"/>
              </a:ext>
            </a:extLst>
          </a:blip>
          <a:stretch>
            <a:fillRect/>
          </a:stretch>
        </p:blipFill>
        <p:spPr>
          <a:xfrm>
            <a:off x="8059419" y="4765040"/>
            <a:ext cx="1780539" cy="1785620"/>
          </a:xfrm>
          <a:prstGeom prst="rect">
            <a:avLst/>
          </a:prstGeom>
        </p:spPr>
      </p:pic>
      <p:sp>
        <p:nvSpPr>
          <p:cNvPr id="35" name="object 35"/>
          <p:cNvSpPr txBox="1"/>
          <p:nvPr/>
        </p:nvSpPr>
        <p:spPr>
          <a:xfrm>
            <a:off x="416559" y="6580187"/>
            <a:ext cx="3042920" cy="208279"/>
          </a:xfrm>
          <a:prstGeom prst="rect">
            <a:avLst/>
          </a:prstGeom>
        </p:spPr>
        <p:txBody>
          <a:bodyPr vert="horz" wrap="square" lIns="0" tIns="12700" rIns="0" bIns="0" rtlCol="0">
            <a:spAutoFit/>
          </a:bodyPr>
          <a:lstStyle/>
          <a:p>
            <a:pPr marL="12700">
              <a:lnSpc>
                <a:spcPct val="100000"/>
              </a:lnSpc>
              <a:spcBef>
                <a:spcPts val="100"/>
              </a:spcBef>
            </a:pPr>
            <a:r>
              <a:rPr sz="1200" b="0" spc="-5" dirty="0">
                <a:solidFill>
                  <a:srgbClr val="5C5C5C"/>
                </a:solidFill>
                <a:latin typeface="Calibri Light"/>
                <a:cs typeface="Calibri Light"/>
              </a:rPr>
              <a:t>Fuente: </a:t>
            </a:r>
            <a:r>
              <a:rPr sz="1200" b="0" spc="-10" dirty="0">
                <a:solidFill>
                  <a:srgbClr val="5C5C5C"/>
                </a:solidFill>
                <a:latin typeface="Calibri Light"/>
                <a:cs typeface="Calibri Light"/>
              </a:rPr>
              <a:t>Inversión total </a:t>
            </a:r>
            <a:r>
              <a:rPr sz="1200" b="0" spc="-5" dirty="0">
                <a:solidFill>
                  <a:srgbClr val="5C5C5C"/>
                </a:solidFill>
                <a:latin typeface="Calibri Light"/>
                <a:cs typeface="Calibri Light"/>
              </a:rPr>
              <a:t>de </a:t>
            </a:r>
            <a:r>
              <a:rPr sz="1200" b="0" dirty="0">
                <a:solidFill>
                  <a:srgbClr val="5C5C5C"/>
                </a:solidFill>
                <a:latin typeface="Calibri Light"/>
                <a:cs typeface="Calibri Light"/>
              </a:rPr>
              <a:t>FIS </a:t>
            </a:r>
            <a:r>
              <a:rPr sz="1200" b="0" spc="-5" dirty="0">
                <a:solidFill>
                  <a:srgbClr val="5C5C5C"/>
                </a:solidFill>
                <a:latin typeface="Calibri Light"/>
                <a:cs typeface="Calibri Light"/>
              </a:rPr>
              <a:t>Ameris </a:t>
            </a:r>
            <a:r>
              <a:rPr sz="1200" b="0" dirty="0">
                <a:solidFill>
                  <a:srgbClr val="5C5C5C"/>
                </a:solidFill>
                <a:latin typeface="Calibri Light"/>
                <a:cs typeface="Calibri Light"/>
              </a:rPr>
              <a:t>a </a:t>
            </a:r>
            <a:r>
              <a:rPr sz="1200" b="0" spc="-5" dirty="0">
                <a:solidFill>
                  <a:srgbClr val="5C5C5C"/>
                </a:solidFill>
                <a:latin typeface="Calibri Light"/>
                <a:cs typeface="Calibri Light"/>
              </a:rPr>
              <a:t>abril</a:t>
            </a:r>
            <a:r>
              <a:rPr sz="1200" b="0" spc="-20" dirty="0">
                <a:solidFill>
                  <a:srgbClr val="5C5C5C"/>
                </a:solidFill>
                <a:latin typeface="Calibri Light"/>
                <a:cs typeface="Calibri Light"/>
              </a:rPr>
              <a:t> </a:t>
            </a:r>
            <a:r>
              <a:rPr sz="1200" b="0" spc="-10" dirty="0">
                <a:solidFill>
                  <a:srgbClr val="5C5C5C"/>
                </a:solidFill>
                <a:latin typeface="Calibri Light"/>
                <a:cs typeface="Calibri Light"/>
              </a:rPr>
              <a:t>2020.</a:t>
            </a:r>
            <a:endParaRPr sz="1200">
              <a:latin typeface="Calibri Light"/>
              <a:cs typeface="Calibri Light"/>
            </a:endParaRPr>
          </a:p>
        </p:txBody>
      </p:sp>
      <p:pic>
        <p:nvPicPr>
          <p:cNvPr id="36" name="object 36"/>
          <p:cNvPicPr/>
          <p:nvPr/>
        </p:nvPicPr>
        <p:blipFill>
          <a:blip r:embed="rId19" cstate="email">
            <a:extLst>
              <a:ext uri="{28A0092B-C50C-407E-A947-70E740481C1C}">
                <a14:useLocalDpi xmlns:a14="http://schemas.microsoft.com/office/drawing/2010/main"/>
              </a:ext>
            </a:extLst>
          </a:blip>
          <a:stretch>
            <a:fillRect/>
          </a:stretch>
        </p:blipFill>
        <p:spPr>
          <a:xfrm>
            <a:off x="9992359" y="4762500"/>
            <a:ext cx="1788159" cy="1788160"/>
          </a:xfrm>
          <a:prstGeom prst="rect">
            <a:avLst/>
          </a:prstGeom>
        </p:spPr>
      </p:pic>
      <p:pic>
        <p:nvPicPr>
          <p:cNvPr id="37" name="object 37"/>
          <p:cNvPicPr/>
          <p:nvPr/>
        </p:nvPicPr>
        <p:blipFill>
          <a:blip r:embed="rId20" cstate="email">
            <a:extLst>
              <a:ext uri="{28A0092B-C50C-407E-A947-70E740481C1C}">
                <a14:useLocalDpi xmlns:a14="http://schemas.microsoft.com/office/drawing/2010/main"/>
              </a:ext>
            </a:extLst>
          </a:blip>
          <a:stretch>
            <a:fillRect/>
          </a:stretch>
        </p:blipFill>
        <p:spPr>
          <a:xfrm>
            <a:off x="302259" y="4775200"/>
            <a:ext cx="1785620" cy="1775460"/>
          </a:xfrm>
          <a:prstGeom prst="rect">
            <a:avLst/>
          </a:prstGeom>
        </p:spPr>
      </p:pic>
    </p:spTree>
    <p:extLst>
      <p:ext uri="{BB962C8B-B14F-4D97-AF65-F5344CB8AC3E}">
        <p14:creationId xmlns:p14="http://schemas.microsoft.com/office/powerpoint/2010/main" val="37058264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9417" y="352678"/>
            <a:ext cx="7261859" cy="513080"/>
          </a:xfrm>
          <a:prstGeom prst="rect">
            <a:avLst/>
          </a:prstGeom>
        </p:spPr>
        <p:txBody>
          <a:bodyPr vert="horz" wrap="square" lIns="0" tIns="12700" rIns="0" bIns="0" rtlCol="0">
            <a:spAutoFit/>
          </a:bodyPr>
          <a:lstStyle/>
          <a:p>
            <a:pPr marL="12700">
              <a:lnSpc>
                <a:spcPct val="100000"/>
              </a:lnSpc>
              <a:spcBef>
                <a:spcPts val="100"/>
              </a:spcBef>
            </a:pPr>
            <a:r>
              <a:rPr sz="3200" dirty="0">
                <a:solidFill>
                  <a:srgbClr val="5C5C5C"/>
                </a:solidFill>
                <a:latin typeface="Rockwell"/>
                <a:cs typeface="Rockwell"/>
              </a:rPr>
              <a:t>Los </a:t>
            </a:r>
            <a:r>
              <a:rPr sz="3200" spc="-25" dirty="0">
                <a:solidFill>
                  <a:srgbClr val="5C5C5C"/>
                </a:solidFill>
                <a:latin typeface="Rockwell"/>
                <a:cs typeface="Rockwell"/>
              </a:rPr>
              <a:t>Objetivos </a:t>
            </a:r>
            <a:r>
              <a:rPr sz="3200" dirty="0">
                <a:solidFill>
                  <a:srgbClr val="5C5C5C"/>
                </a:solidFill>
                <a:latin typeface="Rockwell"/>
                <a:cs typeface="Rockwell"/>
              </a:rPr>
              <a:t>de </a:t>
            </a:r>
            <a:r>
              <a:rPr sz="3200" spc="-10" dirty="0">
                <a:solidFill>
                  <a:srgbClr val="5C5C5C"/>
                </a:solidFill>
                <a:latin typeface="Rockwell"/>
                <a:cs typeface="Rockwell"/>
              </a:rPr>
              <a:t>Desarrollo Sostenible</a:t>
            </a:r>
            <a:endParaRPr sz="3200">
              <a:latin typeface="Rockwell"/>
              <a:cs typeface="Rockwell"/>
            </a:endParaRPr>
          </a:p>
        </p:txBody>
      </p:sp>
      <p:sp>
        <p:nvSpPr>
          <p:cNvPr id="3" name="object 3"/>
          <p:cNvSpPr txBox="1"/>
          <p:nvPr/>
        </p:nvSpPr>
        <p:spPr>
          <a:xfrm>
            <a:off x="419100" y="6436042"/>
            <a:ext cx="5462905" cy="208279"/>
          </a:xfrm>
          <a:prstGeom prst="rect">
            <a:avLst/>
          </a:prstGeom>
        </p:spPr>
        <p:txBody>
          <a:bodyPr vert="horz" wrap="square" lIns="0" tIns="12700" rIns="0" bIns="0" rtlCol="0">
            <a:spAutoFit/>
          </a:bodyPr>
          <a:lstStyle/>
          <a:p>
            <a:pPr marL="12700">
              <a:lnSpc>
                <a:spcPct val="100000"/>
              </a:lnSpc>
              <a:spcBef>
                <a:spcPts val="100"/>
              </a:spcBef>
            </a:pPr>
            <a:r>
              <a:rPr sz="1200" b="0" spc="-5" dirty="0">
                <a:solidFill>
                  <a:srgbClr val="5C5C5C"/>
                </a:solidFill>
                <a:latin typeface="Calibri Light"/>
                <a:cs typeface="Calibri Light"/>
              </a:rPr>
              <a:t>Fuente: </a:t>
            </a:r>
            <a:r>
              <a:rPr sz="1200" b="0" spc="-10" dirty="0">
                <a:solidFill>
                  <a:srgbClr val="5C5C5C"/>
                </a:solidFill>
                <a:latin typeface="Calibri Light"/>
                <a:cs typeface="Calibri Light"/>
              </a:rPr>
              <a:t>Elaboración propia </a:t>
            </a:r>
            <a:r>
              <a:rPr sz="1200" b="0" dirty="0">
                <a:solidFill>
                  <a:srgbClr val="5C5C5C"/>
                </a:solidFill>
                <a:latin typeface="Calibri Light"/>
                <a:cs typeface="Calibri Light"/>
              </a:rPr>
              <a:t>a </a:t>
            </a:r>
            <a:r>
              <a:rPr sz="1200" b="0" spc="-5" dirty="0">
                <a:solidFill>
                  <a:srgbClr val="5C5C5C"/>
                </a:solidFill>
                <a:latin typeface="Calibri Light"/>
                <a:cs typeface="Calibri Light"/>
              </a:rPr>
              <a:t>partir de los ODS. </a:t>
            </a:r>
            <a:r>
              <a:rPr sz="1200" b="0" spc="-10" dirty="0">
                <a:solidFill>
                  <a:srgbClr val="5C5C5C"/>
                </a:solidFill>
                <a:latin typeface="Calibri Light"/>
                <a:cs typeface="Calibri Light"/>
              </a:rPr>
              <a:t>Inversión total </a:t>
            </a:r>
            <a:r>
              <a:rPr sz="1200" b="0" spc="-5" dirty="0">
                <a:solidFill>
                  <a:srgbClr val="5C5C5C"/>
                </a:solidFill>
                <a:latin typeface="Calibri Light"/>
                <a:cs typeface="Calibri Light"/>
              </a:rPr>
              <a:t>de </a:t>
            </a:r>
            <a:r>
              <a:rPr sz="1200" b="0" dirty="0">
                <a:solidFill>
                  <a:srgbClr val="5C5C5C"/>
                </a:solidFill>
                <a:latin typeface="Calibri Light"/>
                <a:cs typeface="Calibri Light"/>
              </a:rPr>
              <a:t>FIS </a:t>
            </a:r>
            <a:r>
              <a:rPr sz="1200" b="0" spc="-5" dirty="0">
                <a:solidFill>
                  <a:srgbClr val="5C5C5C"/>
                </a:solidFill>
                <a:latin typeface="Calibri Light"/>
                <a:cs typeface="Calibri Light"/>
              </a:rPr>
              <a:t>Ameris </a:t>
            </a:r>
            <a:r>
              <a:rPr sz="1200" b="0" dirty="0">
                <a:solidFill>
                  <a:srgbClr val="5C5C5C"/>
                </a:solidFill>
                <a:latin typeface="Calibri Light"/>
                <a:cs typeface="Calibri Light"/>
              </a:rPr>
              <a:t>a </a:t>
            </a:r>
            <a:r>
              <a:rPr sz="1200" b="0" spc="-5" dirty="0">
                <a:solidFill>
                  <a:srgbClr val="5C5C5C"/>
                </a:solidFill>
                <a:latin typeface="Calibri Light"/>
                <a:cs typeface="Calibri Light"/>
              </a:rPr>
              <a:t>junio</a:t>
            </a:r>
            <a:r>
              <a:rPr sz="1200" b="0" spc="120" dirty="0">
                <a:solidFill>
                  <a:srgbClr val="5C5C5C"/>
                </a:solidFill>
                <a:latin typeface="Calibri Light"/>
                <a:cs typeface="Calibri Light"/>
              </a:rPr>
              <a:t> </a:t>
            </a:r>
            <a:r>
              <a:rPr sz="1200" b="0" spc="-10" dirty="0">
                <a:solidFill>
                  <a:srgbClr val="5C5C5C"/>
                </a:solidFill>
                <a:latin typeface="Calibri Light"/>
                <a:cs typeface="Calibri Light"/>
              </a:rPr>
              <a:t>2020.</a:t>
            </a:r>
            <a:endParaRPr sz="1200">
              <a:latin typeface="Calibri Light"/>
              <a:cs typeface="Calibri Light"/>
            </a:endParaRPr>
          </a:p>
        </p:txBody>
      </p:sp>
      <p:sp>
        <p:nvSpPr>
          <p:cNvPr id="4" name="object 4"/>
          <p:cNvSpPr txBox="1"/>
          <p:nvPr/>
        </p:nvSpPr>
        <p:spPr>
          <a:xfrm>
            <a:off x="419100" y="1034796"/>
            <a:ext cx="7219315"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5C5C5C"/>
                </a:solidFill>
                <a:latin typeface="Segoe UI"/>
                <a:cs typeface="Segoe UI"/>
              </a:rPr>
              <a:t>La </a:t>
            </a:r>
            <a:r>
              <a:rPr sz="1800" dirty="0">
                <a:solidFill>
                  <a:srgbClr val="5C5C5C"/>
                </a:solidFill>
                <a:latin typeface="Segoe UI"/>
                <a:cs typeface="Segoe UI"/>
              </a:rPr>
              <a:t>contribución de </a:t>
            </a:r>
            <a:r>
              <a:rPr sz="1800" spc="-5" dirty="0">
                <a:solidFill>
                  <a:srgbClr val="5C5C5C"/>
                </a:solidFill>
                <a:latin typeface="Segoe UI"/>
                <a:cs typeface="Segoe UI"/>
              </a:rPr>
              <a:t>FIS Ameris en relación </a:t>
            </a:r>
            <a:r>
              <a:rPr sz="1800" dirty="0">
                <a:solidFill>
                  <a:srgbClr val="5C5C5C"/>
                </a:solidFill>
                <a:latin typeface="Segoe UI"/>
                <a:cs typeface="Segoe UI"/>
              </a:rPr>
              <a:t>al </a:t>
            </a:r>
            <a:r>
              <a:rPr sz="1800" spc="-10" dirty="0">
                <a:solidFill>
                  <a:srgbClr val="5C5C5C"/>
                </a:solidFill>
                <a:latin typeface="Segoe UI"/>
                <a:cs typeface="Segoe UI"/>
              </a:rPr>
              <a:t>total </a:t>
            </a:r>
            <a:r>
              <a:rPr sz="1800" dirty="0">
                <a:solidFill>
                  <a:srgbClr val="5C5C5C"/>
                </a:solidFill>
                <a:latin typeface="Segoe UI"/>
                <a:cs typeface="Segoe UI"/>
              </a:rPr>
              <a:t>de </a:t>
            </a:r>
            <a:r>
              <a:rPr sz="1800" spc="-5" dirty="0">
                <a:solidFill>
                  <a:srgbClr val="5C5C5C"/>
                </a:solidFill>
                <a:latin typeface="Segoe UI"/>
                <a:cs typeface="Segoe UI"/>
              </a:rPr>
              <a:t>inversión</a:t>
            </a:r>
            <a:r>
              <a:rPr sz="1800" spc="-110" dirty="0">
                <a:solidFill>
                  <a:srgbClr val="5C5C5C"/>
                </a:solidFill>
                <a:latin typeface="Segoe UI"/>
                <a:cs typeface="Segoe UI"/>
              </a:rPr>
              <a:t> </a:t>
            </a:r>
            <a:r>
              <a:rPr sz="1800" spc="-5" dirty="0">
                <a:solidFill>
                  <a:srgbClr val="5C5C5C"/>
                </a:solidFill>
                <a:latin typeface="Segoe UI"/>
                <a:cs typeface="Segoe UI"/>
              </a:rPr>
              <a:t>realizada.</a:t>
            </a:r>
            <a:endParaRPr sz="1800">
              <a:latin typeface="Segoe UI"/>
              <a:cs typeface="Segoe UI"/>
            </a:endParaRPr>
          </a:p>
        </p:txBody>
      </p:sp>
      <p:pic>
        <p:nvPicPr>
          <p:cNvPr id="5" name="object 5"/>
          <p:cNvPicPr/>
          <p:nvPr/>
        </p:nvPicPr>
        <p:blipFill>
          <a:blip r:embed="rId2" cstate="email">
            <a:extLst>
              <a:ext uri="{28A0092B-C50C-407E-A947-70E740481C1C}">
                <a14:useLocalDpi xmlns:a14="http://schemas.microsoft.com/office/drawing/2010/main"/>
              </a:ext>
            </a:extLst>
          </a:blip>
          <a:stretch>
            <a:fillRect/>
          </a:stretch>
        </p:blipFill>
        <p:spPr>
          <a:xfrm>
            <a:off x="673100" y="1468183"/>
            <a:ext cx="10226929" cy="5227447"/>
          </a:xfrm>
          <a:prstGeom prst="rect">
            <a:avLst/>
          </a:prstGeom>
        </p:spPr>
      </p:pic>
    </p:spTree>
    <p:extLst>
      <p:ext uri="{BB962C8B-B14F-4D97-AF65-F5344CB8AC3E}">
        <p14:creationId xmlns:p14="http://schemas.microsoft.com/office/powerpoint/2010/main" val="31976705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09139" y="3972559"/>
            <a:ext cx="2557780" cy="2227580"/>
          </a:xfrm>
          <a:custGeom>
            <a:avLst/>
            <a:gdLst/>
            <a:ahLst/>
            <a:cxnLst/>
            <a:rect l="l" t="t" r="r" b="b"/>
            <a:pathLst>
              <a:path w="2557779" h="2227579">
                <a:moveTo>
                  <a:pt x="2557780" y="0"/>
                </a:moveTo>
                <a:lnTo>
                  <a:pt x="0" y="0"/>
                </a:lnTo>
                <a:lnTo>
                  <a:pt x="0" y="2227579"/>
                </a:lnTo>
                <a:lnTo>
                  <a:pt x="2557780" y="2227579"/>
                </a:lnTo>
                <a:lnTo>
                  <a:pt x="2557780" y="0"/>
                </a:lnTo>
                <a:close/>
              </a:path>
            </a:pathLst>
          </a:custGeom>
          <a:solidFill>
            <a:srgbClr val="EFEFEF"/>
          </a:solidFill>
        </p:spPr>
        <p:txBody>
          <a:bodyPr wrap="square" lIns="0" tIns="0" rIns="0" bIns="0" rtlCol="0"/>
          <a:lstStyle/>
          <a:p>
            <a:endParaRPr/>
          </a:p>
        </p:txBody>
      </p:sp>
      <p:grpSp>
        <p:nvGrpSpPr>
          <p:cNvPr id="3" name="object 3"/>
          <p:cNvGrpSpPr/>
          <p:nvPr/>
        </p:nvGrpSpPr>
        <p:grpSpPr>
          <a:xfrm>
            <a:off x="4787900" y="3972559"/>
            <a:ext cx="2606040" cy="2227580"/>
            <a:chOff x="4787900" y="3972559"/>
            <a:chExt cx="2606040" cy="2227580"/>
          </a:xfrm>
        </p:grpSpPr>
        <p:sp>
          <p:nvSpPr>
            <p:cNvPr id="4" name="object 4"/>
            <p:cNvSpPr/>
            <p:nvPr/>
          </p:nvSpPr>
          <p:spPr>
            <a:xfrm>
              <a:off x="4787900" y="3972559"/>
              <a:ext cx="2606040" cy="2227580"/>
            </a:xfrm>
            <a:custGeom>
              <a:avLst/>
              <a:gdLst/>
              <a:ahLst/>
              <a:cxnLst/>
              <a:rect l="l" t="t" r="r" b="b"/>
              <a:pathLst>
                <a:path w="2606040" h="2227579">
                  <a:moveTo>
                    <a:pt x="2606040" y="0"/>
                  </a:moveTo>
                  <a:lnTo>
                    <a:pt x="0" y="0"/>
                  </a:lnTo>
                  <a:lnTo>
                    <a:pt x="0" y="2227579"/>
                  </a:lnTo>
                  <a:lnTo>
                    <a:pt x="2606040" y="2227579"/>
                  </a:lnTo>
                  <a:lnTo>
                    <a:pt x="2606040" y="0"/>
                  </a:lnTo>
                  <a:close/>
                </a:path>
              </a:pathLst>
            </a:custGeom>
            <a:solidFill>
              <a:srgbClr val="EFEFEF"/>
            </a:solidFill>
          </p:spPr>
          <p:txBody>
            <a:bodyPr wrap="square" lIns="0" tIns="0" rIns="0" bIns="0" rtlCol="0"/>
            <a:lstStyle/>
            <a:p>
              <a:endParaRPr/>
            </a:p>
          </p:txBody>
        </p:sp>
        <p:pic>
          <p:nvPicPr>
            <p:cNvPr id="5" name="object 5"/>
            <p:cNvPicPr/>
            <p:nvPr/>
          </p:nvPicPr>
          <p:blipFill>
            <a:blip r:embed="rId2" cstate="email">
              <a:extLst>
                <a:ext uri="{28A0092B-C50C-407E-A947-70E740481C1C}">
                  <a14:useLocalDpi xmlns:a14="http://schemas.microsoft.com/office/drawing/2010/main"/>
                </a:ext>
              </a:extLst>
            </a:blip>
            <a:stretch>
              <a:fillRect/>
            </a:stretch>
          </p:blipFill>
          <p:spPr>
            <a:xfrm>
              <a:off x="6916420" y="3972559"/>
              <a:ext cx="477520" cy="477519"/>
            </a:xfrm>
            <a:prstGeom prst="rect">
              <a:avLst/>
            </a:prstGeom>
          </p:spPr>
        </p:pic>
      </p:grpSp>
      <p:sp>
        <p:nvSpPr>
          <p:cNvPr id="6" name="object 6"/>
          <p:cNvSpPr txBox="1"/>
          <p:nvPr/>
        </p:nvSpPr>
        <p:spPr>
          <a:xfrm>
            <a:off x="4787900" y="3972559"/>
            <a:ext cx="2606040" cy="2227580"/>
          </a:xfrm>
          <a:prstGeom prst="rect">
            <a:avLst/>
          </a:prstGeom>
        </p:spPr>
        <p:txBody>
          <a:bodyPr vert="horz" wrap="square" lIns="0" tIns="78105" rIns="0" bIns="0" rtlCol="0">
            <a:spAutoFit/>
          </a:bodyPr>
          <a:lstStyle/>
          <a:p>
            <a:pPr marL="130810" marR="629285">
              <a:lnSpc>
                <a:spcPct val="100000"/>
              </a:lnSpc>
              <a:spcBef>
                <a:spcPts val="615"/>
              </a:spcBef>
            </a:pPr>
            <a:r>
              <a:rPr sz="1400" spc="-35" dirty="0">
                <a:solidFill>
                  <a:srgbClr val="375F92"/>
                </a:solidFill>
                <a:latin typeface="Segoe UI"/>
                <a:cs typeface="Segoe UI"/>
              </a:rPr>
              <a:t>Niños, </a:t>
            </a:r>
            <a:r>
              <a:rPr sz="1400" spc="-30" dirty="0">
                <a:solidFill>
                  <a:srgbClr val="375F92"/>
                </a:solidFill>
                <a:latin typeface="Segoe UI"/>
                <a:cs typeface="Segoe UI"/>
              </a:rPr>
              <a:t>niñas, </a:t>
            </a:r>
            <a:r>
              <a:rPr sz="1400" spc="-40" dirty="0">
                <a:solidFill>
                  <a:srgbClr val="375F92"/>
                </a:solidFill>
                <a:latin typeface="Segoe UI"/>
                <a:cs typeface="Segoe UI"/>
              </a:rPr>
              <a:t>adultos </a:t>
            </a:r>
            <a:r>
              <a:rPr sz="1400" dirty="0">
                <a:solidFill>
                  <a:srgbClr val="375F92"/>
                </a:solidFill>
                <a:latin typeface="Segoe UI"/>
                <a:cs typeface="Segoe UI"/>
              </a:rPr>
              <a:t>y  </a:t>
            </a:r>
            <a:r>
              <a:rPr sz="1400" spc="-40" dirty="0">
                <a:solidFill>
                  <a:srgbClr val="375F92"/>
                </a:solidFill>
                <a:latin typeface="Segoe UI"/>
                <a:cs typeface="Segoe UI"/>
              </a:rPr>
              <a:t>egresados </a:t>
            </a:r>
            <a:r>
              <a:rPr sz="1400" spc="-25" dirty="0">
                <a:solidFill>
                  <a:srgbClr val="375F92"/>
                </a:solidFill>
                <a:latin typeface="Segoe UI"/>
                <a:cs typeface="Segoe UI"/>
              </a:rPr>
              <a:t>de </a:t>
            </a:r>
            <a:r>
              <a:rPr sz="1400" spc="-35" dirty="0">
                <a:solidFill>
                  <a:srgbClr val="375F92"/>
                </a:solidFill>
                <a:latin typeface="Segoe UI"/>
                <a:cs typeface="Segoe UI"/>
              </a:rPr>
              <a:t>cuarto  medio </a:t>
            </a:r>
            <a:r>
              <a:rPr sz="1400" spc="-40" dirty="0">
                <a:solidFill>
                  <a:srgbClr val="375F92"/>
                </a:solidFill>
                <a:latin typeface="Segoe UI"/>
                <a:cs typeface="Segoe UI"/>
              </a:rPr>
              <a:t>mejoran </a:t>
            </a:r>
            <a:r>
              <a:rPr sz="1400" spc="-20" dirty="0">
                <a:solidFill>
                  <a:srgbClr val="375F92"/>
                </a:solidFill>
                <a:latin typeface="Segoe UI"/>
                <a:cs typeface="Segoe UI"/>
              </a:rPr>
              <a:t>su  </a:t>
            </a:r>
            <a:r>
              <a:rPr sz="1400" spc="-40" dirty="0">
                <a:solidFill>
                  <a:srgbClr val="375F92"/>
                </a:solidFill>
                <a:latin typeface="Segoe UI"/>
                <a:cs typeface="Segoe UI"/>
              </a:rPr>
              <a:t>educación. </a:t>
            </a:r>
            <a:r>
              <a:rPr sz="1400" spc="-35" dirty="0">
                <a:solidFill>
                  <a:srgbClr val="375F92"/>
                </a:solidFill>
                <a:latin typeface="Segoe UI"/>
                <a:cs typeface="Segoe UI"/>
              </a:rPr>
              <a:t>(2011 </a:t>
            </a:r>
            <a:r>
              <a:rPr sz="1400" dirty="0">
                <a:solidFill>
                  <a:srgbClr val="375F92"/>
                </a:solidFill>
                <a:latin typeface="Segoe UI"/>
                <a:cs typeface="Segoe UI"/>
              </a:rPr>
              <a:t>-</a:t>
            </a:r>
            <a:r>
              <a:rPr sz="1400" spc="-55" dirty="0">
                <a:solidFill>
                  <a:srgbClr val="375F92"/>
                </a:solidFill>
                <a:latin typeface="Segoe UI"/>
                <a:cs typeface="Segoe UI"/>
              </a:rPr>
              <a:t> </a:t>
            </a:r>
            <a:r>
              <a:rPr sz="1400" spc="-35" dirty="0">
                <a:solidFill>
                  <a:srgbClr val="375F92"/>
                </a:solidFill>
                <a:latin typeface="Segoe UI"/>
                <a:cs typeface="Segoe UI"/>
              </a:rPr>
              <a:t>2019)</a:t>
            </a:r>
            <a:endParaRPr sz="1400">
              <a:latin typeface="Segoe UI"/>
              <a:cs typeface="Segoe UI"/>
            </a:endParaRPr>
          </a:p>
          <a:p>
            <a:pPr>
              <a:lnSpc>
                <a:spcPct val="100000"/>
              </a:lnSpc>
            </a:pPr>
            <a:endParaRPr sz="1800">
              <a:latin typeface="Segoe UI"/>
              <a:cs typeface="Segoe UI"/>
            </a:endParaRPr>
          </a:p>
          <a:p>
            <a:pPr>
              <a:lnSpc>
                <a:spcPct val="100000"/>
              </a:lnSpc>
            </a:pPr>
            <a:endParaRPr sz="1800">
              <a:latin typeface="Segoe UI"/>
              <a:cs typeface="Segoe UI"/>
            </a:endParaRPr>
          </a:p>
          <a:p>
            <a:pPr marL="471170">
              <a:lnSpc>
                <a:spcPct val="100000"/>
              </a:lnSpc>
              <a:spcBef>
                <a:spcPts val="1375"/>
              </a:spcBef>
            </a:pPr>
            <a:r>
              <a:rPr sz="1800" b="1" spc="-30" dirty="0">
                <a:solidFill>
                  <a:srgbClr val="2C245A"/>
                </a:solidFill>
                <a:latin typeface="Rockwell"/>
                <a:cs typeface="Rockwell"/>
              </a:rPr>
              <a:t>11.955</a:t>
            </a:r>
            <a:r>
              <a:rPr sz="1800" b="1" spc="-75" dirty="0">
                <a:solidFill>
                  <a:srgbClr val="2C245A"/>
                </a:solidFill>
                <a:latin typeface="Rockwell"/>
                <a:cs typeface="Rockwell"/>
              </a:rPr>
              <a:t> </a:t>
            </a:r>
            <a:r>
              <a:rPr sz="1800" b="1" spc="-40" dirty="0">
                <a:solidFill>
                  <a:srgbClr val="2C245A"/>
                </a:solidFill>
                <a:latin typeface="Rockwell"/>
                <a:cs typeface="Rockwell"/>
              </a:rPr>
              <a:t>personas</a:t>
            </a:r>
            <a:endParaRPr sz="1800">
              <a:latin typeface="Rockwell"/>
              <a:cs typeface="Rockwell"/>
            </a:endParaRPr>
          </a:p>
        </p:txBody>
      </p:sp>
      <p:sp>
        <p:nvSpPr>
          <p:cNvPr id="7" name="object 7"/>
          <p:cNvSpPr txBox="1"/>
          <p:nvPr/>
        </p:nvSpPr>
        <p:spPr>
          <a:xfrm>
            <a:off x="2064766" y="4046220"/>
            <a:ext cx="1824989" cy="665480"/>
          </a:xfrm>
          <a:prstGeom prst="rect">
            <a:avLst/>
          </a:prstGeom>
        </p:spPr>
        <p:txBody>
          <a:bodyPr vert="horz" wrap="square" lIns="0" tIns="12700" rIns="0" bIns="0" rtlCol="0">
            <a:spAutoFit/>
          </a:bodyPr>
          <a:lstStyle/>
          <a:p>
            <a:pPr marL="12700" marR="5080">
              <a:lnSpc>
                <a:spcPct val="100000"/>
              </a:lnSpc>
              <a:spcBef>
                <a:spcPts val="100"/>
              </a:spcBef>
            </a:pPr>
            <a:r>
              <a:rPr sz="1400" spc="-30" dirty="0">
                <a:solidFill>
                  <a:srgbClr val="375F92"/>
                </a:solidFill>
                <a:latin typeface="Segoe UI"/>
                <a:cs typeface="Segoe UI"/>
              </a:rPr>
              <a:t>512 </a:t>
            </a:r>
            <a:r>
              <a:rPr sz="1400" spc="-35" dirty="0">
                <a:solidFill>
                  <a:srgbClr val="375F92"/>
                </a:solidFill>
                <a:latin typeface="Segoe UI"/>
                <a:cs typeface="Segoe UI"/>
              </a:rPr>
              <a:t>personas </a:t>
            </a:r>
            <a:r>
              <a:rPr sz="1400" spc="-40" dirty="0">
                <a:solidFill>
                  <a:srgbClr val="375F92"/>
                </a:solidFill>
                <a:latin typeface="Segoe UI"/>
                <a:cs typeface="Segoe UI"/>
              </a:rPr>
              <a:t>acceden </a:t>
            </a:r>
            <a:r>
              <a:rPr sz="1400" dirty="0">
                <a:solidFill>
                  <a:srgbClr val="375F92"/>
                </a:solidFill>
                <a:latin typeface="Segoe UI"/>
                <a:cs typeface="Segoe UI"/>
              </a:rPr>
              <a:t>a  </a:t>
            </a:r>
            <a:r>
              <a:rPr sz="1400" spc="-25" dirty="0">
                <a:solidFill>
                  <a:srgbClr val="375F92"/>
                </a:solidFill>
                <a:latin typeface="Segoe UI"/>
                <a:cs typeface="Segoe UI"/>
              </a:rPr>
              <a:t>una </a:t>
            </a:r>
            <a:r>
              <a:rPr sz="1400" spc="-35" dirty="0">
                <a:solidFill>
                  <a:srgbClr val="375F92"/>
                </a:solidFill>
                <a:latin typeface="Segoe UI"/>
                <a:cs typeface="Segoe UI"/>
              </a:rPr>
              <a:t>vivienda social.  (2015 </a:t>
            </a:r>
            <a:r>
              <a:rPr sz="1400" dirty="0">
                <a:solidFill>
                  <a:srgbClr val="375F92"/>
                </a:solidFill>
                <a:latin typeface="Segoe UI"/>
                <a:cs typeface="Segoe UI"/>
              </a:rPr>
              <a:t>-</a:t>
            </a:r>
            <a:r>
              <a:rPr sz="1400" spc="-80" dirty="0">
                <a:solidFill>
                  <a:srgbClr val="375F92"/>
                </a:solidFill>
                <a:latin typeface="Segoe UI"/>
                <a:cs typeface="Segoe UI"/>
              </a:rPr>
              <a:t> </a:t>
            </a:r>
            <a:r>
              <a:rPr sz="1400" spc="-35" dirty="0">
                <a:solidFill>
                  <a:srgbClr val="375F92"/>
                </a:solidFill>
                <a:latin typeface="Segoe UI"/>
                <a:cs typeface="Segoe UI"/>
              </a:rPr>
              <a:t>2019)</a:t>
            </a:r>
            <a:endParaRPr sz="1400">
              <a:latin typeface="Segoe UI"/>
              <a:cs typeface="Segoe UI"/>
            </a:endParaRPr>
          </a:p>
        </p:txBody>
      </p:sp>
      <p:pic>
        <p:nvPicPr>
          <p:cNvPr id="8" name="object 8"/>
          <p:cNvPicPr/>
          <p:nvPr/>
        </p:nvPicPr>
        <p:blipFill>
          <a:blip r:embed="rId3" cstate="email">
            <a:extLst>
              <a:ext uri="{28A0092B-C50C-407E-A947-70E740481C1C}">
                <a14:useLocalDpi xmlns:a14="http://schemas.microsoft.com/office/drawing/2010/main"/>
              </a:ext>
            </a:extLst>
          </a:blip>
          <a:stretch>
            <a:fillRect/>
          </a:stretch>
        </p:blipFill>
        <p:spPr>
          <a:xfrm>
            <a:off x="4084320" y="3972559"/>
            <a:ext cx="477520" cy="477519"/>
          </a:xfrm>
          <a:prstGeom prst="rect">
            <a:avLst/>
          </a:prstGeom>
        </p:spPr>
      </p:pic>
      <p:sp>
        <p:nvSpPr>
          <p:cNvPr id="9" name="object 9"/>
          <p:cNvSpPr txBox="1">
            <a:spLocks noGrp="1"/>
          </p:cNvSpPr>
          <p:nvPr>
            <p:ph type="title"/>
          </p:nvPr>
        </p:nvSpPr>
        <p:spPr>
          <a:xfrm>
            <a:off x="419417" y="352678"/>
            <a:ext cx="4399280" cy="513080"/>
          </a:xfrm>
          <a:prstGeom prst="rect">
            <a:avLst/>
          </a:prstGeom>
        </p:spPr>
        <p:txBody>
          <a:bodyPr vert="horz" wrap="square" lIns="0" tIns="12700" rIns="0" bIns="0" rtlCol="0">
            <a:spAutoFit/>
          </a:bodyPr>
          <a:lstStyle/>
          <a:p>
            <a:pPr marL="12700">
              <a:lnSpc>
                <a:spcPct val="100000"/>
              </a:lnSpc>
              <a:spcBef>
                <a:spcPts val="100"/>
              </a:spcBef>
            </a:pPr>
            <a:r>
              <a:rPr sz="3200" b="0" dirty="0">
                <a:solidFill>
                  <a:srgbClr val="5C5C5C"/>
                </a:solidFill>
                <a:latin typeface="Rockwell"/>
                <a:cs typeface="Rockwell"/>
              </a:rPr>
              <a:t>Contribución a los</a:t>
            </a:r>
            <a:r>
              <a:rPr sz="3200" b="0" spc="-75" dirty="0">
                <a:solidFill>
                  <a:srgbClr val="5C5C5C"/>
                </a:solidFill>
                <a:latin typeface="Rockwell"/>
                <a:cs typeface="Rockwell"/>
              </a:rPr>
              <a:t> </a:t>
            </a:r>
            <a:r>
              <a:rPr sz="3200" b="0" spc="-5" dirty="0">
                <a:solidFill>
                  <a:srgbClr val="5C5C5C"/>
                </a:solidFill>
                <a:latin typeface="Rockwell"/>
                <a:cs typeface="Rockwell"/>
              </a:rPr>
              <a:t>ODS</a:t>
            </a:r>
            <a:endParaRPr sz="3200">
              <a:latin typeface="Rockwell"/>
              <a:cs typeface="Rockwell"/>
            </a:endParaRPr>
          </a:p>
        </p:txBody>
      </p:sp>
      <p:pic>
        <p:nvPicPr>
          <p:cNvPr id="10" name="object 10"/>
          <p:cNvPicPr/>
          <p:nvPr/>
        </p:nvPicPr>
        <p:blipFill>
          <a:blip r:embed="rId4" cstate="email">
            <a:extLst>
              <a:ext uri="{28A0092B-C50C-407E-A947-70E740481C1C}">
                <a14:useLocalDpi xmlns:a14="http://schemas.microsoft.com/office/drawing/2010/main"/>
              </a:ext>
            </a:extLst>
          </a:blip>
          <a:stretch>
            <a:fillRect/>
          </a:stretch>
        </p:blipFill>
        <p:spPr>
          <a:xfrm>
            <a:off x="5643879" y="4945379"/>
            <a:ext cx="830579" cy="678179"/>
          </a:xfrm>
          <a:prstGeom prst="rect">
            <a:avLst/>
          </a:prstGeom>
        </p:spPr>
      </p:pic>
      <p:grpSp>
        <p:nvGrpSpPr>
          <p:cNvPr id="11" name="object 11"/>
          <p:cNvGrpSpPr/>
          <p:nvPr/>
        </p:nvGrpSpPr>
        <p:grpSpPr>
          <a:xfrm>
            <a:off x="7614919" y="3972559"/>
            <a:ext cx="2618740" cy="2227580"/>
            <a:chOff x="7614919" y="3972559"/>
            <a:chExt cx="2618740" cy="2227580"/>
          </a:xfrm>
        </p:grpSpPr>
        <p:sp>
          <p:nvSpPr>
            <p:cNvPr id="12" name="object 12"/>
            <p:cNvSpPr/>
            <p:nvPr/>
          </p:nvSpPr>
          <p:spPr>
            <a:xfrm>
              <a:off x="7614919" y="3972559"/>
              <a:ext cx="2618740" cy="2227580"/>
            </a:xfrm>
            <a:custGeom>
              <a:avLst/>
              <a:gdLst/>
              <a:ahLst/>
              <a:cxnLst/>
              <a:rect l="l" t="t" r="r" b="b"/>
              <a:pathLst>
                <a:path w="2618740" h="2227579">
                  <a:moveTo>
                    <a:pt x="2618739" y="0"/>
                  </a:moveTo>
                  <a:lnTo>
                    <a:pt x="0" y="0"/>
                  </a:lnTo>
                  <a:lnTo>
                    <a:pt x="0" y="2227579"/>
                  </a:lnTo>
                  <a:lnTo>
                    <a:pt x="2618739" y="2227579"/>
                  </a:lnTo>
                  <a:lnTo>
                    <a:pt x="2618739" y="0"/>
                  </a:lnTo>
                  <a:close/>
                </a:path>
              </a:pathLst>
            </a:custGeom>
            <a:solidFill>
              <a:srgbClr val="EFEFEF"/>
            </a:solidFill>
          </p:spPr>
          <p:txBody>
            <a:bodyPr wrap="square" lIns="0" tIns="0" rIns="0" bIns="0" rtlCol="0"/>
            <a:lstStyle/>
            <a:p>
              <a:endParaRPr/>
            </a:p>
          </p:txBody>
        </p:sp>
        <p:pic>
          <p:nvPicPr>
            <p:cNvPr id="13" name="object 13"/>
            <p:cNvPicPr/>
            <p:nvPr/>
          </p:nvPicPr>
          <p:blipFill>
            <a:blip r:embed="rId5" cstate="email">
              <a:extLst>
                <a:ext uri="{28A0092B-C50C-407E-A947-70E740481C1C}">
                  <a14:useLocalDpi xmlns:a14="http://schemas.microsoft.com/office/drawing/2010/main"/>
                </a:ext>
              </a:extLst>
            </a:blip>
            <a:stretch>
              <a:fillRect/>
            </a:stretch>
          </p:blipFill>
          <p:spPr>
            <a:xfrm>
              <a:off x="9740899" y="3972559"/>
              <a:ext cx="485140" cy="477519"/>
            </a:xfrm>
            <a:prstGeom prst="rect">
              <a:avLst/>
            </a:prstGeom>
          </p:spPr>
        </p:pic>
      </p:grpSp>
      <p:sp>
        <p:nvSpPr>
          <p:cNvPr id="14" name="object 14"/>
          <p:cNvSpPr txBox="1"/>
          <p:nvPr/>
        </p:nvSpPr>
        <p:spPr>
          <a:xfrm>
            <a:off x="7614919" y="3972559"/>
            <a:ext cx="2618740" cy="2227580"/>
          </a:xfrm>
          <a:prstGeom prst="rect">
            <a:avLst/>
          </a:prstGeom>
        </p:spPr>
        <p:txBody>
          <a:bodyPr vert="horz" wrap="square" lIns="0" tIns="76835" rIns="0" bIns="0" rtlCol="0">
            <a:spAutoFit/>
          </a:bodyPr>
          <a:lstStyle/>
          <a:p>
            <a:pPr marL="169545" marR="569595">
              <a:lnSpc>
                <a:spcPct val="100000"/>
              </a:lnSpc>
              <a:spcBef>
                <a:spcPts val="605"/>
              </a:spcBef>
            </a:pPr>
            <a:r>
              <a:rPr sz="1400" spc="-30" dirty="0">
                <a:solidFill>
                  <a:srgbClr val="375F92"/>
                </a:solidFill>
                <a:latin typeface="Segoe UI"/>
                <a:cs typeface="Segoe UI"/>
              </a:rPr>
              <a:t>203 </a:t>
            </a:r>
            <a:r>
              <a:rPr sz="1400" spc="-40" dirty="0">
                <a:solidFill>
                  <a:srgbClr val="375F92"/>
                </a:solidFill>
                <a:latin typeface="Segoe UI"/>
                <a:cs typeface="Segoe UI"/>
              </a:rPr>
              <a:t>mujeres contratadas  </a:t>
            </a:r>
            <a:r>
              <a:rPr sz="1400" spc="-20" dirty="0">
                <a:solidFill>
                  <a:srgbClr val="375F92"/>
                </a:solidFill>
                <a:latin typeface="Segoe UI"/>
                <a:cs typeface="Segoe UI"/>
              </a:rPr>
              <a:t>en </a:t>
            </a:r>
            <a:r>
              <a:rPr sz="1400" spc="-25" dirty="0">
                <a:solidFill>
                  <a:srgbClr val="375F92"/>
                </a:solidFill>
                <a:latin typeface="Segoe UI"/>
                <a:cs typeface="Segoe UI"/>
              </a:rPr>
              <a:t>las </a:t>
            </a:r>
            <a:r>
              <a:rPr sz="1400" spc="-40" dirty="0">
                <a:solidFill>
                  <a:srgbClr val="375F92"/>
                </a:solidFill>
                <a:latin typeface="Segoe UI"/>
                <a:cs typeface="Segoe UI"/>
              </a:rPr>
              <a:t>organizaciones </a:t>
            </a:r>
            <a:r>
              <a:rPr sz="1400" spc="-30" dirty="0">
                <a:solidFill>
                  <a:srgbClr val="375F92"/>
                </a:solidFill>
                <a:latin typeface="Segoe UI"/>
                <a:cs typeface="Segoe UI"/>
              </a:rPr>
              <a:t>del  </a:t>
            </a:r>
            <a:r>
              <a:rPr sz="1400" spc="-35" dirty="0">
                <a:solidFill>
                  <a:srgbClr val="375F92"/>
                </a:solidFill>
                <a:latin typeface="Segoe UI"/>
                <a:cs typeface="Segoe UI"/>
              </a:rPr>
              <a:t>portafolio </a:t>
            </a:r>
            <a:r>
              <a:rPr sz="1400" spc="-30" dirty="0">
                <a:solidFill>
                  <a:srgbClr val="375F92"/>
                </a:solidFill>
                <a:latin typeface="Segoe UI"/>
                <a:cs typeface="Segoe UI"/>
              </a:rPr>
              <a:t>FIS </a:t>
            </a:r>
            <a:r>
              <a:rPr sz="1400" spc="-20" dirty="0">
                <a:solidFill>
                  <a:srgbClr val="375F92"/>
                </a:solidFill>
                <a:latin typeface="Segoe UI"/>
                <a:cs typeface="Segoe UI"/>
              </a:rPr>
              <a:t>el </a:t>
            </a:r>
            <a:r>
              <a:rPr sz="1400" spc="-25" dirty="0">
                <a:solidFill>
                  <a:srgbClr val="375F92"/>
                </a:solidFill>
                <a:latin typeface="Segoe UI"/>
                <a:cs typeface="Segoe UI"/>
              </a:rPr>
              <a:t>año  </a:t>
            </a:r>
            <a:r>
              <a:rPr sz="1400" spc="-35" dirty="0">
                <a:solidFill>
                  <a:srgbClr val="375F92"/>
                </a:solidFill>
                <a:latin typeface="Segoe UI"/>
                <a:cs typeface="Segoe UI"/>
              </a:rPr>
              <a:t>2019.</a:t>
            </a:r>
            <a:endParaRPr sz="1400">
              <a:latin typeface="Segoe UI"/>
              <a:cs typeface="Segoe UI"/>
            </a:endParaRPr>
          </a:p>
          <a:p>
            <a:pPr marL="943610" algn="ctr">
              <a:lnSpc>
                <a:spcPct val="100000"/>
              </a:lnSpc>
              <a:spcBef>
                <a:spcPts val="1080"/>
              </a:spcBef>
            </a:pPr>
            <a:r>
              <a:rPr sz="1800" b="1" spc="-35" dirty="0">
                <a:solidFill>
                  <a:srgbClr val="2C245A"/>
                </a:solidFill>
                <a:latin typeface="Rockwell"/>
                <a:cs typeface="Rockwell"/>
              </a:rPr>
              <a:t>203</a:t>
            </a:r>
            <a:endParaRPr sz="1800">
              <a:latin typeface="Rockwell"/>
              <a:cs typeface="Rockwell"/>
            </a:endParaRPr>
          </a:p>
          <a:p>
            <a:pPr marL="1146175" marR="189230" indent="2540" algn="ctr">
              <a:lnSpc>
                <a:spcPct val="100000"/>
              </a:lnSpc>
            </a:pPr>
            <a:r>
              <a:rPr sz="1800" b="1" spc="-40" dirty="0">
                <a:solidFill>
                  <a:srgbClr val="2C245A"/>
                </a:solidFill>
                <a:latin typeface="Rockwell"/>
                <a:cs typeface="Rockwell"/>
              </a:rPr>
              <a:t>mujeres  </a:t>
            </a:r>
            <a:r>
              <a:rPr sz="1800" b="1" spc="-35" dirty="0">
                <a:solidFill>
                  <a:srgbClr val="2C245A"/>
                </a:solidFill>
                <a:latin typeface="Rockwell"/>
                <a:cs typeface="Rockwell"/>
              </a:rPr>
              <a:t>co</a:t>
            </a:r>
            <a:r>
              <a:rPr sz="1800" b="1" spc="-45" dirty="0">
                <a:solidFill>
                  <a:srgbClr val="2C245A"/>
                </a:solidFill>
                <a:latin typeface="Rockwell"/>
                <a:cs typeface="Rockwell"/>
              </a:rPr>
              <a:t>n</a:t>
            </a:r>
            <a:r>
              <a:rPr sz="1800" b="1" spc="-40" dirty="0">
                <a:solidFill>
                  <a:srgbClr val="2C245A"/>
                </a:solidFill>
                <a:latin typeface="Rockwell"/>
                <a:cs typeface="Rockwell"/>
              </a:rPr>
              <a:t>t</a:t>
            </a:r>
            <a:r>
              <a:rPr sz="1800" b="1" spc="-50" dirty="0">
                <a:solidFill>
                  <a:srgbClr val="2C245A"/>
                </a:solidFill>
                <a:latin typeface="Rockwell"/>
                <a:cs typeface="Rockwell"/>
              </a:rPr>
              <a:t>ra</a:t>
            </a:r>
            <a:r>
              <a:rPr sz="1800" b="1" spc="-25" dirty="0">
                <a:solidFill>
                  <a:srgbClr val="2C245A"/>
                </a:solidFill>
                <a:latin typeface="Rockwell"/>
                <a:cs typeface="Rockwell"/>
              </a:rPr>
              <a:t>t</a:t>
            </a:r>
            <a:r>
              <a:rPr sz="1800" b="1" spc="-30" dirty="0">
                <a:solidFill>
                  <a:srgbClr val="2C245A"/>
                </a:solidFill>
                <a:latin typeface="Rockwell"/>
                <a:cs typeface="Rockwell"/>
              </a:rPr>
              <a:t>ad</a:t>
            </a:r>
            <a:r>
              <a:rPr sz="1800" b="1" spc="-50" dirty="0">
                <a:solidFill>
                  <a:srgbClr val="2C245A"/>
                </a:solidFill>
                <a:latin typeface="Rockwell"/>
                <a:cs typeface="Rockwell"/>
              </a:rPr>
              <a:t>a</a:t>
            </a:r>
            <a:r>
              <a:rPr sz="1800" b="1" dirty="0">
                <a:solidFill>
                  <a:srgbClr val="2C245A"/>
                </a:solidFill>
                <a:latin typeface="Rockwell"/>
                <a:cs typeface="Rockwell"/>
              </a:rPr>
              <a:t>s</a:t>
            </a:r>
            <a:endParaRPr sz="1800">
              <a:latin typeface="Rockwell"/>
              <a:cs typeface="Rockwell"/>
            </a:endParaRPr>
          </a:p>
        </p:txBody>
      </p:sp>
      <p:grpSp>
        <p:nvGrpSpPr>
          <p:cNvPr id="15" name="object 15"/>
          <p:cNvGrpSpPr/>
          <p:nvPr/>
        </p:nvGrpSpPr>
        <p:grpSpPr>
          <a:xfrm>
            <a:off x="7622540" y="5082768"/>
            <a:ext cx="1287780" cy="662940"/>
            <a:chOff x="7622540" y="5082768"/>
            <a:chExt cx="1287780" cy="662940"/>
          </a:xfrm>
        </p:grpSpPr>
        <p:pic>
          <p:nvPicPr>
            <p:cNvPr id="16" name="object 16"/>
            <p:cNvPicPr/>
            <p:nvPr/>
          </p:nvPicPr>
          <p:blipFill>
            <a:blip r:embed="rId6" cstate="email">
              <a:extLst>
                <a:ext uri="{28A0092B-C50C-407E-A947-70E740481C1C}">
                  <a14:useLocalDpi xmlns:a14="http://schemas.microsoft.com/office/drawing/2010/main"/>
                </a:ext>
              </a:extLst>
            </a:blip>
            <a:stretch>
              <a:fillRect/>
            </a:stretch>
          </p:blipFill>
          <p:spPr>
            <a:xfrm>
              <a:off x="7622540" y="5082768"/>
              <a:ext cx="934720" cy="662711"/>
            </a:xfrm>
            <a:prstGeom prst="rect">
              <a:avLst/>
            </a:prstGeom>
          </p:spPr>
        </p:pic>
        <p:pic>
          <p:nvPicPr>
            <p:cNvPr id="17" name="object 17"/>
            <p:cNvPicPr/>
            <p:nvPr/>
          </p:nvPicPr>
          <p:blipFill>
            <a:blip r:embed="rId6" cstate="email">
              <a:extLst>
                <a:ext uri="{28A0092B-C50C-407E-A947-70E740481C1C}">
                  <a14:useLocalDpi xmlns:a14="http://schemas.microsoft.com/office/drawing/2010/main"/>
                </a:ext>
              </a:extLst>
            </a:blip>
            <a:stretch>
              <a:fillRect/>
            </a:stretch>
          </p:blipFill>
          <p:spPr>
            <a:xfrm>
              <a:off x="7975600" y="5082768"/>
              <a:ext cx="934720" cy="662711"/>
            </a:xfrm>
            <a:prstGeom prst="rect">
              <a:avLst/>
            </a:prstGeom>
          </p:spPr>
        </p:pic>
      </p:grpSp>
      <p:pic>
        <p:nvPicPr>
          <p:cNvPr id="18" name="object 18"/>
          <p:cNvPicPr/>
          <p:nvPr/>
        </p:nvPicPr>
        <p:blipFill>
          <a:blip r:embed="rId7" cstate="email">
            <a:extLst>
              <a:ext uri="{28A0092B-C50C-407E-A947-70E740481C1C}">
                <a14:useLocalDpi xmlns:a14="http://schemas.microsoft.com/office/drawing/2010/main"/>
              </a:ext>
            </a:extLst>
          </a:blip>
          <a:stretch>
            <a:fillRect/>
          </a:stretch>
        </p:blipFill>
        <p:spPr>
          <a:xfrm>
            <a:off x="9768061" y="191001"/>
            <a:ext cx="1415886" cy="606959"/>
          </a:xfrm>
          <a:prstGeom prst="rect">
            <a:avLst/>
          </a:prstGeom>
        </p:spPr>
      </p:pic>
      <p:grpSp>
        <p:nvGrpSpPr>
          <p:cNvPr id="19" name="object 19"/>
          <p:cNvGrpSpPr/>
          <p:nvPr/>
        </p:nvGrpSpPr>
        <p:grpSpPr>
          <a:xfrm>
            <a:off x="2309495" y="4804664"/>
            <a:ext cx="2363470" cy="1011555"/>
            <a:chOff x="2309495" y="4804664"/>
            <a:chExt cx="2363470" cy="1011555"/>
          </a:xfrm>
        </p:grpSpPr>
        <p:sp>
          <p:nvSpPr>
            <p:cNvPr id="20" name="object 20"/>
            <p:cNvSpPr/>
            <p:nvPr/>
          </p:nvSpPr>
          <p:spPr>
            <a:xfrm>
              <a:off x="3797300" y="5041900"/>
              <a:ext cx="83820" cy="736600"/>
            </a:xfrm>
            <a:custGeom>
              <a:avLst/>
              <a:gdLst/>
              <a:ahLst/>
              <a:cxnLst/>
              <a:rect l="l" t="t" r="r" b="b"/>
              <a:pathLst>
                <a:path w="83820" h="736600">
                  <a:moveTo>
                    <a:pt x="83820" y="0"/>
                  </a:moveTo>
                  <a:lnTo>
                    <a:pt x="0" y="0"/>
                  </a:lnTo>
                  <a:lnTo>
                    <a:pt x="0" y="736600"/>
                  </a:lnTo>
                  <a:lnTo>
                    <a:pt x="83820" y="736600"/>
                  </a:lnTo>
                  <a:lnTo>
                    <a:pt x="83820" y="0"/>
                  </a:lnTo>
                  <a:close/>
                </a:path>
              </a:pathLst>
            </a:custGeom>
            <a:solidFill>
              <a:srgbClr val="FFC000"/>
            </a:solidFill>
          </p:spPr>
          <p:txBody>
            <a:bodyPr wrap="square" lIns="0" tIns="0" rIns="0" bIns="0" rtlCol="0"/>
            <a:lstStyle/>
            <a:p>
              <a:endParaRPr/>
            </a:p>
          </p:txBody>
        </p:sp>
        <p:sp>
          <p:nvSpPr>
            <p:cNvPr id="21" name="object 21"/>
            <p:cNvSpPr/>
            <p:nvPr/>
          </p:nvSpPr>
          <p:spPr>
            <a:xfrm>
              <a:off x="3797300" y="5041900"/>
              <a:ext cx="83820" cy="736600"/>
            </a:xfrm>
            <a:custGeom>
              <a:avLst/>
              <a:gdLst/>
              <a:ahLst/>
              <a:cxnLst/>
              <a:rect l="l" t="t" r="r" b="b"/>
              <a:pathLst>
                <a:path w="83820" h="736600">
                  <a:moveTo>
                    <a:pt x="0" y="0"/>
                  </a:moveTo>
                  <a:lnTo>
                    <a:pt x="83820" y="0"/>
                  </a:lnTo>
                  <a:lnTo>
                    <a:pt x="83820" y="736600"/>
                  </a:lnTo>
                  <a:lnTo>
                    <a:pt x="0" y="736600"/>
                  </a:lnTo>
                  <a:lnTo>
                    <a:pt x="0" y="0"/>
                  </a:lnTo>
                  <a:close/>
                </a:path>
              </a:pathLst>
            </a:custGeom>
            <a:ln w="9525">
              <a:solidFill>
                <a:srgbClr val="FFC000"/>
              </a:solidFill>
            </a:ln>
          </p:spPr>
          <p:txBody>
            <a:bodyPr wrap="square" lIns="0" tIns="0" rIns="0" bIns="0" rtlCol="0"/>
            <a:lstStyle/>
            <a:p>
              <a:endParaRPr/>
            </a:p>
          </p:txBody>
        </p:sp>
        <p:sp>
          <p:nvSpPr>
            <p:cNvPr id="22" name="object 22"/>
            <p:cNvSpPr/>
            <p:nvPr/>
          </p:nvSpPr>
          <p:spPr>
            <a:xfrm>
              <a:off x="4130040" y="5336540"/>
              <a:ext cx="83820" cy="441959"/>
            </a:xfrm>
            <a:custGeom>
              <a:avLst/>
              <a:gdLst/>
              <a:ahLst/>
              <a:cxnLst/>
              <a:rect l="l" t="t" r="r" b="b"/>
              <a:pathLst>
                <a:path w="83820" h="441960">
                  <a:moveTo>
                    <a:pt x="83820" y="0"/>
                  </a:moveTo>
                  <a:lnTo>
                    <a:pt x="0" y="0"/>
                  </a:lnTo>
                  <a:lnTo>
                    <a:pt x="0" y="441960"/>
                  </a:lnTo>
                  <a:lnTo>
                    <a:pt x="83820" y="441960"/>
                  </a:lnTo>
                  <a:lnTo>
                    <a:pt x="83820" y="0"/>
                  </a:lnTo>
                  <a:close/>
                </a:path>
              </a:pathLst>
            </a:custGeom>
            <a:solidFill>
              <a:srgbClr val="FFC000"/>
            </a:solidFill>
          </p:spPr>
          <p:txBody>
            <a:bodyPr wrap="square" lIns="0" tIns="0" rIns="0" bIns="0" rtlCol="0"/>
            <a:lstStyle/>
            <a:p>
              <a:endParaRPr/>
            </a:p>
          </p:txBody>
        </p:sp>
        <p:sp>
          <p:nvSpPr>
            <p:cNvPr id="23" name="object 23"/>
            <p:cNvSpPr/>
            <p:nvPr/>
          </p:nvSpPr>
          <p:spPr>
            <a:xfrm>
              <a:off x="4130040" y="5336540"/>
              <a:ext cx="83820" cy="441959"/>
            </a:xfrm>
            <a:custGeom>
              <a:avLst/>
              <a:gdLst/>
              <a:ahLst/>
              <a:cxnLst/>
              <a:rect l="l" t="t" r="r" b="b"/>
              <a:pathLst>
                <a:path w="83820" h="441960">
                  <a:moveTo>
                    <a:pt x="0" y="0"/>
                  </a:moveTo>
                  <a:lnTo>
                    <a:pt x="83820" y="0"/>
                  </a:lnTo>
                  <a:lnTo>
                    <a:pt x="83820" y="441960"/>
                  </a:lnTo>
                  <a:lnTo>
                    <a:pt x="0" y="441960"/>
                  </a:lnTo>
                  <a:lnTo>
                    <a:pt x="0" y="0"/>
                  </a:lnTo>
                  <a:close/>
                </a:path>
              </a:pathLst>
            </a:custGeom>
            <a:ln w="9525">
              <a:solidFill>
                <a:srgbClr val="FFC000"/>
              </a:solidFill>
            </a:ln>
          </p:spPr>
          <p:txBody>
            <a:bodyPr wrap="square" lIns="0" tIns="0" rIns="0" bIns="0" rtlCol="0"/>
            <a:lstStyle/>
            <a:p>
              <a:endParaRPr/>
            </a:p>
          </p:txBody>
        </p:sp>
        <p:sp>
          <p:nvSpPr>
            <p:cNvPr id="24" name="object 24"/>
            <p:cNvSpPr/>
            <p:nvPr/>
          </p:nvSpPr>
          <p:spPr>
            <a:xfrm>
              <a:off x="2312670" y="4857750"/>
              <a:ext cx="2357120" cy="955040"/>
            </a:xfrm>
            <a:custGeom>
              <a:avLst/>
              <a:gdLst/>
              <a:ahLst/>
              <a:cxnLst/>
              <a:rect l="l" t="t" r="r" b="b"/>
              <a:pathLst>
                <a:path w="2357120" h="955039">
                  <a:moveTo>
                    <a:pt x="33019" y="922019"/>
                  </a:moveTo>
                  <a:lnTo>
                    <a:pt x="33019" y="0"/>
                  </a:lnTo>
                </a:path>
                <a:path w="2357120" h="955039">
                  <a:moveTo>
                    <a:pt x="0" y="922019"/>
                  </a:moveTo>
                  <a:lnTo>
                    <a:pt x="33019" y="922019"/>
                  </a:lnTo>
                </a:path>
                <a:path w="2357120" h="955039">
                  <a:moveTo>
                    <a:pt x="0" y="690880"/>
                  </a:moveTo>
                  <a:lnTo>
                    <a:pt x="33019" y="690880"/>
                  </a:lnTo>
                </a:path>
                <a:path w="2357120" h="955039">
                  <a:moveTo>
                    <a:pt x="0" y="459740"/>
                  </a:moveTo>
                  <a:lnTo>
                    <a:pt x="33019" y="459740"/>
                  </a:lnTo>
                </a:path>
                <a:path w="2357120" h="955039">
                  <a:moveTo>
                    <a:pt x="0" y="228600"/>
                  </a:moveTo>
                  <a:lnTo>
                    <a:pt x="33019" y="228600"/>
                  </a:lnTo>
                </a:path>
                <a:path w="2357120" h="955039">
                  <a:moveTo>
                    <a:pt x="0" y="0"/>
                  </a:moveTo>
                  <a:lnTo>
                    <a:pt x="33019" y="0"/>
                  </a:lnTo>
                </a:path>
                <a:path w="2357120" h="955039">
                  <a:moveTo>
                    <a:pt x="33019" y="922019"/>
                  </a:moveTo>
                  <a:lnTo>
                    <a:pt x="2357120" y="922019"/>
                  </a:lnTo>
                </a:path>
                <a:path w="2357120" h="955039">
                  <a:moveTo>
                    <a:pt x="33019" y="922019"/>
                  </a:moveTo>
                  <a:lnTo>
                    <a:pt x="33019" y="955040"/>
                  </a:lnTo>
                </a:path>
                <a:path w="2357120" h="955039">
                  <a:moveTo>
                    <a:pt x="365760" y="922019"/>
                  </a:moveTo>
                  <a:lnTo>
                    <a:pt x="365760" y="955040"/>
                  </a:lnTo>
                </a:path>
                <a:path w="2357120" h="955039">
                  <a:moveTo>
                    <a:pt x="695960" y="922019"/>
                  </a:moveTo>
                  <a:lnTo>
                    <a:pt x="695960" y="955040"/>
                  </a:lnTo>
                </a:path>
                <a:path w="2357120" h="955039">
                  <a:moveTo>
                    <a:pt x="1028700" y="922019"/>
                  </a:moveTo>
                  <a:lnTo>
                    <a:pt x="1028700" y="955040"/>
                  </a:lnTo>
                </a:path>
                <a:path w="2357120" h="955039">
                  <a:moveTo>
                    <a:pt x="1361440" y="922019"/>
                  </a:moveTo>
                  <a:lnTo>
                    <a:pt x="1361440" y="955040"/>
                  </a:lnTo>
                </a:path>
                <a:path w="2357120" h="955039">
                  <a:moveTo>
                    <a:pt x="1694180" y="922019"/>
                  </a:moveTo>
                  <a:lnTo>
                    <a:pt x="1694180" y="955040"/>
                  </a:lnTo>
                </a:path>
                <a:path w="2357120" h="955039">
                  <a:moveTo>
                    <a:pt x="2026920" y="922019"/>
                  </a:moveTo>
                  <a:lnTo>
                    <a:pt x="2026920" y="955040"/>
                  </a:lnTo>
                </a:path>
                <a:path w="2357120" h="955039">
                  <a:moveTo>
                    <a:pt x="2357120" y="922019"/>
                  </a:moveTo>
                  <a:lnTo>
                    <a:pt x="2357120" y="955040"/>
                  </a:lnTo>
                </a:path>
              </a:pathLst>
            </a:custGeom>
            <a:ln w="6350">
              <a:solidFill>
                <a:srgbClr val="8D8D8D"/>
              </a:solidFill>
            </a:ln>
          </p:spPr>
          <p:txBody>
            <a:bodyPr wrap="square" lIns="0" tIns="0" rIns="0" bIns="0" rtlCol="0"/>
            <a:lstStyle/>
            <a:p>
              <a:endParaRPr/>
            </a:p>
          </p:txBody>
        </p:sp>
        <p:pic>
          <p:nvPicPr>
            <p:cNvPr id="25" name="object 25"/>
            <p:cNvPicPr/>
            <p:nvPr/>
          </p:nvPicPr>
          <p:blipFill>
            <a:blip r:embed="rId8" cstate="email">
              <a:extLst>
                <a:ext uri="{28A0092B-C50C-407E-A947-70E740481C1C}">
                  <a14:useLocalDpi xmlns:a14="http://schemas.microsoft.com/office/drawing/2010/main"/>
                </a:ext>
              </a:extLst>
            </a:blip>
            <a:stretch>
              <a:fillRect/>
            </a:stretch>
          </p:blipFill>
          <p:spPr>
            <a:xfrm>
              <a:off x="3713480" y="4804664"/>
              <a:ext cx="335279" cy="180339"/>
            </a:xfrm>
            <a:prstGeom prst="rect">
              <a:avLst/>
            </a:prstGeom>
          </p:spPr>
        </p:pic>
        <p:pic>
          <p:nvPicPr>
            <p:cNvPr id="26" name="object 26"/>
            <p:cNvPicPr/>
            <p:nvPr/>
          </p:nvPicPr>
          <p:blipFill>
            <a:blip r:embed="rId9" cstate="email">
              <a:extLst>
                <a:ext uri="{28A0092B-C50C-407E-A947-70E740481C1C}">
                  <a14:useLocalDpi xmlns:a14="http://schemas.microsoft.com/office/drawing/2010/main"/>
                </a:ext>
              </a:extLst>
            </a:blip>
            <a:stretch>
              <a:fillRect/>
            </a:stretch>
          </p:blipFill>
          <p:spPr>
            <a:xfrm>
              <a:off x="4048379" y="5100320"/>
              <a:ext cx="331889" cy="180340"/>
            </a:xfrm>
            <a:prstGeom prst="rect">
              <a:avLst/>
            </a:prstGeom>
          </p:spPr>
        </p:pic>
      </p:grpSp>
      <p:sp>
        <p:nvSpPr>
          <p:cNvPr id="27" name="object 27"/>
          <p:cNvSpPr txBox="1"/>
          <p:nvPr/>
        </p:nvSpPr>
        <p:spPr>
          <a:xfrm>
            <a:off x="2187320" y="5696267"/>
            <a:ext cx="77470" cy="147320"/>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504F4E"/>
                </a:solidFill>
                <a:latin typeface="Calibri"/>
                <a:cs typeface="Calibri"/>
              </a:rPr>
              <a:t>0</a:t>
            </a:r>
            <a:endParaRPr sz="800">
              <a:latin typeface="Calibri"/>
              <a:cs typeface="Calibri"/>
            </a:endParaRPr>
          </a:p>
        </p:txBody>
      </p:sp>
      <p:sp>
        <p:nvSpPr>
          <p:cNvPr id="28" name="object 28"/>
          <p:cNvSpPr txBox="1"/>
          <p:nvPr/>
        </p:nvSpPr>
        <p:spPr>
          <a:xfrm>
            <a:off x="2084070" y="5465445"/>
            <a:ext cx="180975" cy="147320"/>
          </a:xfrm>
          <a:prstGeom prst="rect">
            <a:avLst/>
          </a:prstGeom>
        </p:spPr>
        <p:txBody>
          <a:bodyPr vert="horz" wrap="square" lIns="0" tIns="12700" rIns="0" bIns="0" rtlCol="0">
            <a:spAutoFit/>
          </a:bodyPr>
          <a:lstStyle/>
          <a:p>
            <a:pPr marL="12700">
              <a:lnSpc>
                <a:spcPct val="100000"/>
              </a:lnSpc>
              <a:spcBef>
                <a:spcPts val="100"/>
              </a:spcBef>
            </a:pPr>
            <a:r>
              <a:rPr sz="800" spc="-10" dirty="0">
                <a:solidFill>
                  <a:srgbClr val="504F4E"/>
                </a:solidFill>
                <a:latin typeface="Calibri"/>
                <a:cs typeface="Calibri"/>
              </a:rPr>
              <a:t>1</a:t>
            </a:r>
            <a:r>
              <a:rPr sz="800" spc="10" dirty="0">
                <a:solidFill>
                  <a:srgbClr val="504F4E"/>
                </a:solidFill>
                <a:latin typeface="Calibri"/>
                <a:cs typeface="Calibri"/>
              </a:rPr>
              <a:t>0</a:t>
            </a:r>
            <a:r>
              <a:rPr sz="800" dirty="0">
                <a:solidFill>
                  <a:srgbClr val="504F4E"/>
                </a:solidFill>
                <a:latin typeface="Calibri"/>
                <a:cs typeface="Calibri"/>
              </a:rPr>
              <a:t>0</a:t>
            </a:r>
            <a:endParaRPr sz="800">
              <a:latin typeface="Calibri"/>
              <a:cs typeface="Calibri"/>
            </a:endParaRPr>
          </a:p>
        </p:txBody>
      </p:sp>
      <p:sp>
        <p:nvSpPr>
          <p:cNvPr id="29" name="object 29"/>
          <p:cNvSpPr txBox="1"/>
          <p:nvPr/>
        </p:nvSpPr>
        <p:spPr>
          <a:xfrm>
            <a:off x="2084070" y="5234558"/>
            <a:ext cx="180975" cy="147320"/>
          </a:xfrm>
          <a:prstGeom prst="rect">
            <a:avLst/>
          </a:prstGeom>
        </p:spPr>
        <p:txBody>
          <a:bodyPr vert="horz" wrap="square" lIns="0" tIns="12700" rIns="0" bIns="0" rtlCol="0">
            <a:spAutoFit/>
          </a:bodyPr>
          <a:lstStyle/>
          <a:p>
            <a:pPr marL="12700">
              <a:lnSpc>
                <a:spcPct val="100000"/>
              </a:lnSpc>
              <a:spcBef>
                <a:spcPts val="100"/>
              </a:spcBef>
            </a:pPr>
            <a:r>
              <a:rPr sz="800" spc="-10" dirty="0">
                <a:solidFill>
                  <a:srgbClr val="504F4E"/>
                </a:solidFill>
                <a:latin typeface="Calibri"/>
                <a:cs typeface="Calibri"/>
              </a:rPr>
              <a:t>2</a:t>
            </a:r>
            <a:r>
              <a:rPr sz="800" spc="10" dirty="0">
                <a:solidFill>
                  <a:srgbClr val="504F4E"/>
                </a:solidFill>
                <a:latin typeface="Calibri"/>
                <a:cs typeface="Calibri"/>
              </a:rPr>
              <a:t>0</a:t>
            </a:r>
            <a:r>
              <a:rPr sz="800" dirty="0">
                <a:solidFill>
                  <a:srgbClr val="504F4E"/>
                </a:solidFill>
                <a:latin typeface="Calibri"/>
                <a:cs typeface="Calibri"/>
              </a:rPr>
              <a:t>0</a:t>
            </a:r>
            <a:endParaRPr sz="800">
              <a:latin typeface="Calibri"/>
              <a:cs typeface="Calibri"/>
            </a:endParaRPr>
          </a:p>
        </p:txBody>
      </p:sp>
      <p:sp>
        <p:nvSpPr>
          <p:cNvPr id="30" name="object 30"/>
          <p:cNvSpPr txBox="1"/>
          <p:nvPr/>
        </p:nvSpPr>
        <p:spPr>
          <a:xfrm>
            <a:off x="2084070" y="5003800"/>
            <a:ext cx="180975" cy="147320"/>
          </a:xfrm>
          <a:prstGeom prst="rect">
            <a:avLst/>
          </a:prstGeom>
        </p:spPr>
        <p:txBody>
          <a:bodyPr vert="horz" wrap="square" lIns="0" tIns="12700" rIns="0" bIns="0" rtlCol="0">
            <a:spAutoFit/>
          </a:bodyPr>
          <a:lstStyle/>
          <a:p>
            <a:pPr marL="12700">
              <a:lnSpc>
                <a:spcPct val="100000"/>
              </a:lnSpc>
              <a:spcBef>
                <a:spcPts val="100"/>
              </a:spcBef>
            </a:pPr>
            <a:r>
              <a:rPr sz="800" spc="-10" dirty="0">
                <a:solidFill>
                  <a:srgbClr val="504F4E"/>
                </a:solidFill>
                <a:latin typeface="Calibri"/>
                <a:cs typeface="Calibri"/>
              </a:rPr>
              <a:t>3</a:t>
            </a:r>
            <a:r>
              <a:rPr sz="800" spc="10" dirty="0">
                <a:solidFill>
                  <a:srgbClr val="504F4E"/>
                </a:solidFill>
                <a:latin typeface="Calibri"/>
                <a:cs typeface="Calibri"/>
              </a:rPr>
              <a:t>0</a:t>
            </a:r>
            <a:r>
              <a:rPr sz="800" dirty="0">
                <a:solidFill>
                  <a:srgbClr val="504F4E"/>
                </a:solidFill>
                <a:latin typeface="Calibri"/>
                <a:cs typeface="Calibri"/>
              </a:rPr>
              <a:t>0</a:t>
            </a:r>
            <a:endParaRPr sz="800">
              <a:latin typeface="Calibri"/>
              <a:cs typeface="Calibri"/>
            </a:endParaRPr>
          </a:p>
        </p:txBody>
      </p:sp>
      <p:sp>
        <p:nvSpPr>
          <p:cNvPr id="31" name="object 31"/>
          <p:cNvSpPr txBox="1"/>
          <p:nvPr/>
        </p:nvSpPr>
        <p:spPr>
          <a:xfrm>
            <a:off x="2084070" y="4773041"/>
            <a:ext cx="180975" cy="147320"/>
          </a:xfrm>
          <a:prstGeom prst="rect">
            <a:avLst/>
          </a:prstGeom>
        </p:spPr>
        <p:txBody>
          <a:bodyPr vert="horz" wrap="square" lIns="0" tIns="12700" rIns="0" bIns="0" rtlCol="0">
            <a:spAutoFit/>
          </a:bodyPr>
          <a:lstStyle/>
          <a:p>
            <a:pPr marL="12700">
              <a:lnSpc>
                <a:spcPct val="100000"/>
              </a:lnSpc>
              <a:spcBef>
                <a:spcPts val="100"/>
              </a:spcBef>
            </a:pPr>
            <a:r>
              <a:rPr sz="800" spc="-10" dirty="0">
                <a:solidFill>
                  <a:srgbClr val="504F4E"/>
                </a:solidFill>
                <a:latin typeface="Calibri"/>
                <a:cs typeface="Calibri"/>
              </a:rPr>
              <a:t>4</a:t>
            </a:r>
            <a:r>
              <a:rPr sz="800" spc="10" dirty="0">
                <a:solidFill>
                  <a:srgbClr val="504F4E"/>
                </a:solidFill>
                <a:latin typeface="Calibri"/>
                <a:cs typeface="Calibri"/>
              </a:rPr>
              <a:t>0</a:t>
            </a:r>
            <a:r>
              <a:rPr sz="800" dirty="0">
                <a:solidFill>
                  <a:srgbClr val="504F4E"/>
                </a:solidFill>
                <a:latin typeface="Calibri"/>
                <a:cs typeface="Calibri"/>
              </a:rPr>
              <a:t>0</a:t>
            </a:r>
            <a:endParaRPr sz="800">
              <a:latin typeface="Calibri"/>
              <a:cs typeface="Calibri"/>
            </a:endParaRPr>
          </a:p>
        </p:txBody>
      </p:sp>
      <p:sp>
        <p:nvSpPr>
          <p:cNvPr id="32" name="object 32"/>
          <p:cNvSpPr txBox="1"/>
          <p:nvPr/>
        </p:nvSpPr>
        <p:spPr>
          <a:xfrm>
            <a:off x="2395854" y="5828347"/>
            <a:ext cx="2225675" cy="147320"/>
          </a:xfrm>
          <a:prstGeom prst="rect">
            <a:avLst/>
          </a:prstGeom>
        </p:spPr>
        <p:txBody>
          <a:bodyPr vert="horz" wrap="square" lIns="0" tIns="12700" rIns="0" bIns="0" rtlCol="0">
            <a:spAutoFit/>
          </a:bodyPr>
          <a:lstStyle/>
          <a:p>
            <a:pPr marL="12700">
              <a:lnSpc>
                <a:spcPct val="100000"/>
              </a:lnSpc>
              <a:spcBef>
                <a:spcPts val="100"/>
              </a:spcBef>
            </a:pPr>
            <a:r>
              <a:rPr sz="800" spc="-5" dirty="0">
                <a:solidFill>
                  <a:srgbClr val="504F4E"/>
                </a:solidFill>
                <a:latin typeface="Calibri"/>
                <a:cs typeface="Calibri"/>
              </a:rPr>
              <a:t>2013 2014 2015 2016 2017 2018</a:t>
            </a:r>
            <a:r>
              <a:rPr sz="800" spc="95" dirty="0">
                <a:solidFill>
                  <a:srgbClr val="504F4E"/>
                </a:solidFill>
                <a:latin typeface="Calibri"/>
                <a:cs typeface="Calibri"/>
              </a:rPr>
              <a:t> </a:t>
            </a:r>
            <a:r>
              <a:rPr sz="800" spc="-5" dirty="0">
                <a:solidFill>
                  <a:srgbClr val="504F4E"/>
                </a:solidFill>
                <a:latin typeface="Calibri"/>
                <a:cs typeface="Calibri"/>
              </a:rPr>
              <a:t>2019</a:t>
            </a:r>
            <a:endParaRPr sz="800">
              <a:latin typeface="Calibri"/>
              <a:cs typeface="Calibri"/>
            </a:endParaRPr>
          </a:p>
        </p:txBody>
      </p:sp>
      <p:grpSp>
        <p:nvGrpSpPr>
          <p:cNvPr id="33" name="object 33"/>
          <p:cNvGrpSpPr/>
          <p:nvPr/>
        </p:nvGrpSpPr>
        <p:grpSpPr>
          <a:xfrm>
            <a:off x="2723197" y="6040437"/>
            <a:ext cx="73025" cy="73025"/>
            <a:chOff x="2723197" y="6040437"/>
            <a:chExt cx="73025" cy="73025"/>
          </a:xfrm>
        </p:grpSpPr>
        <p:sp>
          <p:nvSpPr>
            <p:cNvPr id="34" name="object 34"/>
            <p:cNvSpPr/>
            <p:nvPr/>
          </p:nvSpPr>
          <p:spPr>
            <a:xfrm>
              <a:off x="2727960" y="6045200"/>
              <a:ext cx="63500" cy="63500"/>
            </a:xfrm>
            <a:custGeom>
              <a:avLst/>
              <a:gdLst/>
              <a:ahLst/>
              <a:cxnLst/>
              <a:rect l="l" t="t" r="r" b="b"/>
              <a:pathLst>
                <a:path w="63500" h="63500">
                  <a:moveTo>
                    <a:pt x="63500" y="0"/>
                  </a:moveTo>
                  <a:lnTo>
                    <a:pt x="0" y="0"/>
                  </a:lnTo>
                  <a:lnTo>
                    <a:pt x="0" y="63500"/>
                  </a:lnTo>
                  <a:lnTo>
                    <a:pt x="63500" y="63500"/>
                  </a:lnTo>
                  <a:lnTo>
                    <a:pt x="63500" y="0"/>
                  </a:lnTo>
                  <a:close/>
                </a:path>
              </a:pathLst>
            </a:custGeom>
            <a:solidFill>
              <a:srgbClr val="FFC000"/>
            </a:solidFill>
          </p:spPr>
          <p:txBody>
            <a:bodyPr wrap="square" lIns="0" tIns="0" rIns="0" bIns="0" rtlCol="0"/>
            <a:lstStyle/>
            <a:p>
              <a:endParaRPr/>
            </a:p>
          </p:txBody>
        </p:sp>
        <p:sp>
          <p:nvSpPr>
            <p:cNvPr id="35" name="object 35"/>
            <p:cNvSpPr/>
            <p:nvPr/>
          </p:nvSpPr>
          <p:spPr>
            <a:xfrm>
              <a:off x="2727960" y="6045200"/>
              <a:ext cx="63500" cy="63500"/>
            </a:xfrm>
            <a:custGeom>
              <a:avLst/>
              <a:gdLst/>
              <a:ahLst/>
              <a:cxnLst/>
              <a:rect l="l" t="t" r="r" b="b"/>
              <a:pathLst>
                <a:path w="63500" h="63500">
                  <a:moveTo>
                    <a:pt x="0" y="63500"/>
                  </a:moveTo>
                  <a:lnTo>
                    <a:pt x="63500" y="63500"/>
                  </a:lnTo>
                  <a:lnTo>
                    <a:pt x="63500" y="0"/>
                  </a:lnTo>
                  <a:lnTo>
                    <a:pt x="0" y="0"/>
                  </a:lnTo>
                  <a:lnTo>
                    <a:pt x="0" y="63500"/>
                  </a:lnTo>
                  <a:close/>
                </a:path>
              </a:pathLst>
            </a:custGeom>
            <a:ln w="9525">
              <a:solidFill>
                <a:srgbClr val="FFC000"/>
              </a:solidFill>
            </a:ln>
          </p:spPr>
          <p:txBody>
            <a:bodyPr wrap="square" lIns="0" tIns="0" rIns="0" bIns="0" rtlCol="0"/>
            <a:lstStyle/>
            <a:p>
              <a:endParaRPr/>
            </a:p>
          </p:txBody>
        </p:sp>
      </p:grpSp>
      <p:sp>
        <p:nvSpPr>
          <p:cNvPr id="36" name="object 36"/>
          <p:cNvSpPr txBox="1"/>
          <p:nvPr/>
        </p:nvSpPr>
        <p:spPr>
          <a:xfrm>
            <a:off x="2806445" y="5986145"/>
            <a:ext cx="143256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504F4E"/>
                </a:solidFill>
                <a:latin typeface="Calibri"/>
                <a:cs typeface="Calibri"/>
              </a:rPr>
              <a:t>Personas beneficiadas</a:t>
            </a:r>
            <a:r>
              <a:rPr sz="900" spc="-15" dirty="0">
                <a:solidFill>
                  <a:srgbClr val="504F4E"/>
                </a:solidFill>
                <a:latin typeface="Calibri"/>
                <a:cs typeface="Calibri"/>
              </a:rPr>
              <a:t> </a:t>
            </a:r>
            <a:r>
              <a:rPr sz="900" spc="-5" dirty="0">
                <a:solidFill>
                  <a:srgbClr val="504F4E"/>
                </a:solidFill>
                <a:latin typeface="Calibri"/>
                <a:cs typeface="Calibri"/>
              </a:rPr>
              <a:t>(acum.)</a:t>
            </a:r>
            <a:endParaRPr sz="900">
              <a:latin typeface="Calibri"/>
              <a:cs typeface="Calibri"/>
            </a:endParaRPr>
          </a:p>
        </p:txBody>
      </p:sp>
      <p:grpSp>
        <p:nvGrpSpPr>
          <p:cNvPr id="37" name="object 37"/>
          <p:cNvGrpSpPr/>
          <p:nvPr/>
        </p:nvGrpSpPr>
        <p:grpSpPr>
          <a:xfrm>
            <a:off x="2334260" y="4978400"/>
            <a:ext cx="2059939" cy="754380"/>
            <a:chOff x="2334260" y="4978400"/>
            <a:chExt cx="2059939" cy="754380"/>
          </a:xfrm>
        </p:grpSpPr>
        <p:pic>
          <p:nvPicPr>
            <p:cNvPr id="38" name="object 38"/>
            <p:cNvPicPr/>
            <p:nvPr/>
          </p:nvPicPr>
          <p:blipFill>
            <a:blip r:embed="rId10" cstate="email">
              <a:extLst>
                <a:ext uri="{28A0092B-C50C-407E-A947-70E740481C1C}">
                  <a14:useLocalDpi xmlns:a14="http://schemas.microsoft.com/office/drawing/2010/main"/>
                </a:ext>
              </a:extLst>
            </a:blip>
            <a:stretch>
              <a:fillRect/>
            </a:stretch>
          </p:blipFill>
          <p:spPr>
            <a:xfrm>
              <a:off x="2334260" y="5544819"/>
              <a:ext cx="292100" cy="187959"/>
            </a:xfrm>
            <a:prstGeom prst="rect">
              <a:avLst/>
            </a:prstGeom>
          </p:spPr>
        </p:pic>
        <p:pic>
          <p:nvPicPr>
            <p:cNvPr id="39" name="object 39"/>
            <p:cNvPicPr/>
            <p:nvPr/>
          </p:nvPicPr>
          <p:blipFill>
            <a:blip r:embed="rId11" cstate="email">
              <a:extLst>
                <a:ext uri="{28A0092B-C50C-407E-A947-70E740481C1C}">
                  <a14:useLocalDpi xmlns:a14="http://schemas.microsoft.com/office/drawing/2010/main"/>
                </a:ext>
              </a:extLst>
            </a:blip>
            <a:stretch>
              <a:fillRect/>
            </a:stretch>
          </p:blipFill>
          <p:spPr>
            <a:xfrm>
              <a:off x="3500120" y="5537200"/>
              <a:ext cx="292100" cy="185419"/>
            </a:xfrm>
            <a:prstGeom prst="rect">
              <a:avLst/>
            </a:prstGeom>
          </p:spPr>
        </p:pic>
        <p:pic>
          <p:nvPicPr>
            <p:cNvPr id="40" name="object 40"/>
            <p:cNvPicPr/>
            <p:nvPr/>
          </p:nvPicPr>
          <p:blipFill>
            <a:blip r:embed="rId11" cstate="email">
              <a:extLst>
                <a:ext uri="{28A0092B-C50C-407E-A947-70E740481C1C}">
                  <a14:useLocalDpi xmlns:a14="http://schemas.microsoft.com/office/drawing/2010/main"/>
                </a:ext>
              </a:extLst>
            </a:blip>
            <a:stretch>
              <a:fillRect/>
            </a:stretch>
          </p:blipFill>
          <p:spPr>
            <a:xfrm>
              <a:off x="3342640" y="5537200"/>
              <a:ext cx="292100" cy="185419"/>
            </a:xfrm>
            <a:prstGeom prst="rect">
              <a:avLst/>
            </a:prstGeom>
          </p:spPr>
        </p:pic>
        <p:pic>
          <p:nvPicPr>
            <p:cNvPr id="41" name="object 41"/>
            <p:cNvPicPr/>
            <p:nvPr/>
          </p:nvPicPr>
          <p:blipFill>
            <a:blip r:embed="rId11" cstate="email">
              <a:extLst>
                <a:ext uri="{28A0092B-C50C-407E-A947-70E740481C1C}">
                  <a14:useLocalDpi xmlns:a14="http://schemas.microsoft.com/office/drawing/2010/main"/>
                </a:ext>
              </a:extLst>
            </a:blip>
            <a:stretch>
              <a:fillRect/>
            </a:stretch>
          </p:blipFill>
          <p:spPr>
            <a:xfrm>
              <a:off x="3175000" y="5537200"/>
              <a:ext cx="292100" cy="185419"/>
            </a:xfrm>
            <a:prstGeom prst="rect">
              <a:avLst/>
            </a:prstGeom>
          </p:spPr>
        </p:pic>
        <p:pic>
          <p:nvPicPr>
            <p:cNvPr id="42" name="object 42"/>
            <p:cNvPicPr/>
            <p:nvPr/>
          </p:nvPicPr>
          <p:blipFill>
            <a:blip r:embed="rId10" cstate="email">
              <a:extLst>
                <a:ext uri="{28A0092B-C50C-407E-A947-70E740481C1C}">
                  <a14:useLocalDpi xmlns:a14="http://schemas.microsoft.com/office/drawing/2010/main"/>
                </a:ext>
              </a:extLst>
            </a:blip>
            <a:stretch>
              <a:fillRect/>
            </a:stretch>
          </p:blipFill>
          <p:spPr>
            <a:xfrm>
              <a:off x="2506980" y="5544819"/>
              <a:ext cx="292100" cy="187959"/>
            </a:xfrm>
            <a:prstGeom prst="rect">
              <a:avLst/>
            </a:prstGeom>
          </p:spPr>
        </p:pic>
        <p:pic>
          <p:nvPicPr>
            <p:cNvPr id="43" name="object 43"/>
            <p:cNvPicPr/>
            <p:nvPr/>
          </p:nvPicPr>
          <p:blipFill>
            <a:blip r:embed="rId12" cstate="email">
              <a:extLst>
                <a:ext uri="{28A0092B-C50C-407E-A947-70E740481C1C}">
                  <a14:useLocalDpi xmlns:a14="http://schemas.microsoft.com/office/drawing/2010/main"/>
                </a:ext>
              </a:extLst>
            </a:blip>
            <a:stretch>
              <a:fillRect/>
            </a:stretch>
          </p:blipFill>
          <p:spPr>
            <a:xfrm>
              <a:off x="3642360" y="4978400"/>
              <a:ext cx="378460" cy="287019"/>
            </a:xfrm>
            <a:prstGeom prst="rect">
              <a:avLst/>
            </a:prstGeom>
          </p:spPr>
        </p:pic>
        <p:pic>
          <p:nvPicPr>
            <p:cNvPr id="44" name="object 44"/>
            <p:cNvPicPr/>
            <p:nvPr/>
          </p:nvPicPr>
          <p:blipFill>
            <a:blip r:embed="rId12" cstate="email">
              <a:extLst>
                <a:ext uri="{28A0092B-C50C-407E-A947-70E740481C1C}">
                  <a14:useLocalDpi xmlns:a14="http://schemas.microsoft.com/office/drawing/2010/main"/>
                </a:ext>
              </a:extLst>
            </a:blip>
            <a:stretch>
              <a:fillRect/>
            </a:stretch>
          </p:blipFill>
          <p:spPr>
            <a:xfrm>
              <a:off x="4015739" y="5267959"/>
              <a:ext cx="378460" cy="284479"/>
            </a:xfrm>
            <a:prstGeom prst="rect">
              <a:avLst/>
            </a:prstGeom>
          </p:spPr>
        </p:pic>
      </p:grpSp>
      <p:sp>
        <p:nvSpPr>
          <p:cNvPr id="45" name="object 45"/>
          <p:cNvSpPr txBox="1"/>
          <p:nvPr/>
        </p:nvSpPr>
        <p:spPr>
          <a:xfrm>
            <a:off x="3586479" y="5231383"/>
            <a:ext cx="393700" cy="162560"/>
          </a:xfrm>
          <a:prstGeom prst="rect">
            <a:avLst/>
          </a:prstGeom>
        </p:spPr>
        <p:txBody>
          <a:bodyPr vert="horz" wrap="square" lIns="0" tIns="12700" rIns="0" bIns="0" rtlCol="0">
            <a:spAutoFit/>
          </a:bodyPr>
          <a:lstStyle/>
          <a:p>
            <a:pPr marL="12700">
              <a:lnSpc>
                <a:spcPct val="100000"/>
              </a:lnSpc>
              <a:spcBef>
                <a:spcPts val="100"/>
              </a:spcBef>
            </a:pPr>
            <a:r>
              <a:rPr sz="900" b="1" spc="-10" dirty="0">
                <a:solidFill>
                  <a:srgbClr val="252525"/>
                </a:solidFill>
                <a:latin typeface="Segoe UI"/>
                <a:cs typeface="Segoe UI"/>
              </a:rPr>
              <a:t>Fe</a:t>
            </a:r>
            <a:r>
              <a:rPr sz="900" b="1" dirty="0">
                <a:solidFill>
                  <a:srgbClr val="252525"/>
                </a:solidFill>
                <a:latin typeface="Segoe UI"/>
                <a:cs typeface="Segoe UI"/>
              </a:rPr>
              <a:t>b</a:t>
            </a:r>
            <a:r>
              <a:rPr sz="900" b="1" spc="-5" dirty="0">
                <a:solidFill>
                  <a:srgbClr val="252525"/>
                </a:solidFill>
                <a:latin typeface="Segoe UI"/>
                <a:cs typeface="Segoe UI"/>
              </a:rPr>
              <a:t>-</a:t>
            </a:r>
            <a:r>
              <a:rPr sz="900" b="1" dirty="0">
                <a:solidFill>
                  <a:srgbClr val="252525"/>
                </a:solidFill>
                <a:latin typeface="Segoe UI"/>
                <a:cs typeface="Segoe UI"/>
              </a:rPr>
              <a:t>17</a:t>
            </a:r>
            <a:endParaRPr sz="900">
              <a:latin typeface="Segoe UI"/>
              <a:cs typeface="Segoe UI"/>
            </a:endParaRPr>
          </a:p>
        </p:txBody>
      </p:sp>
      <p:sp>
        <p:nvSpPr>
          <p:cNvPr id="46" name="object 46"/>
          <p:cNvSpPr txBox="1"/>
          <p:nvPr/>
        </p:nvSpPr>
        <p:spPr>
          <a:xfrm>
            <a:off x="3454400" y="5368671"/>
            <a:ext cx="657225" cy="162560"/>
          </a:xfrm>
          <a:prstGeom prst="rect">
            <a:avLst/>
          </a:prstGeom>
        </p:spPr>
        <p:txBody>
          <a:bodyPr vert="horz" wrap="square" lIns="0" tIns="12700" rIns="0" bIns="0" rtlCol="0">
            <a:spAutoFit/>
          </a:bodyPr>
          <a:lstStyle/>
          <a:p>
            <a:pPr marL="12700">
              <a:lnSpc>
                <a:spcPct val="100000"/>
              </a:lnSpc>
              <a:spcBef>
                <a:spcPts val="100"/>
              </a:spcBef>
            </a:pPr>
            <a:r>
              <a:rPr sz="900" b="1" spc="-5" dirty="0">
                <a:solidFill>
                  <a:srgbClr val="252525"/>
                </a:solidFill>
                <a:latin typeface="Segoe UI"/>
                <a:cs typeface="Segoe UI"/>
              </a:rPr>
              <a:t>V.Las</a:t>
            </a:r>
            <a:r>
              <a:rPr sz="900" b="1" spc="-20" dirty="0">
                <a:solidFill>
                  <a:srgbClr val="252525"/>
                </a:solidFill>
                <a:latin typeface="Segoe UI"/>
                <a:cs typeface="Segoe UI"/>
              </a:rPr>
              <a:t> </a:t>
            </a:r>
            <a:r>
              <a:rPr sz="900" b="1" spc="-5" dirty="0">
                <a:solidFill>
                  <a:srgbClr val="252525"/>
                </a:solidFill>
                <a:latin typeface="Segoe UI"/>
                <a:cs typeface="Segoe UI"/>
              </a:rPr>
              <a:t>Flores</a:t>
            </a:r>
            <a:endParaRPr sz="900">
              <a:latin typeface="Segoe UI"/>
              <a:cs typeface="Segoe UI"/>
            </a:endParaRPr>
          </a:p>
        </p:txBody>
      </p:sp>
      <p:sp>
        <p:nvSpPr>
          <p:cNvPr id="47" name="object 47"/>
          <p:cNvSpPr txBox="1"/>
          <p:nvPr/>
        </p:nvSpPr>
        <p:spPr>
          <a:xfrm>
            <a:off x="4012565" y="5496559"/>
            <a:ext cx="355600" cy="162560"/>
          </a:xfrm>
          <a:prstGeom prst="rect">
            <a:avLst/>
          </a:prstGeom>
        </p:spPr>
        <p:txBody>
          <a:bodyPr vert="horz" wrap="square" lIns="0" tIns="12700" rIns="0" bIns="0" rtlCol="0">
            <a:spAutoFit/>
          </a:bodyPr>
          <a:lstStyle/>
          <a:p>
            <a:pPr marL="12700">
              <a:lnSpc>
                <a:spcPct val="100000"/>
              </a:lnSpc>
              <a:spcBef>
                <a:spcPts val="100"/>
              </a:spcBef>
            </a:pPr>
            <a:r>
              <a:rPr sz="900" b="1" spc="-5" dirty="0">
                <a:solidFill>
                  <a:srgbClr val="252525"/>
                </a:solidFill>
                <a:latin typeface="Segoe UI"/>
                <a:cs typeface="Segoe UI"/>
              </a:rPr>
              <a:t>J</a:t>
            </a:r>
            <a:r>
              <a:rPr sz="900" b="1" spc="-10" dirty="0">
                <a:solidFill>
                  <a:srgbClr val="252525"/>
                </a:solidFill>
                <a:latin typeface="Segoe UI"/>
                <a:cs typeface="Segoe UI"/>
              </a:rPr>
              <a:t>u</a:t>
            </a:r>
            <a:r>
              <a:rPr sz="900" b="1" dirty="0">
                <a:solidFill>
                  <a:srgbClr val="252525"/>
                </a:solidFill>
                <a:latin typeface="Segoe UI"/>
                <a:cs typeface="Segoe UI"/>
              </a:rPr>
              <a:t>l</a:t>
            </a:r>
            <a:r>
              <a:rPr sz="900" b="1" spc="-5" dirty="0">
                <a:solidFill>
                  <a:srgbClr val="252525"/>
                </a:solidFill>
                <a:latin typeface="Segoe UI"/>
                <a:cs typeface="Segoe UI"/>
              </a:rPr>
              <a:t>-</a:t>
            </a:r>
            <a:r>
              <a:rPr sz="900" b="1" dirty="0">
                <a:solidFill>
                  <a:srgbClr val="252525"/>
                </a:solidFill>
                <a:latin typeface="Segoe UI"/>
                <a:cs typeface="Segoe UI"/>
              </a:rPr>
              <a:t>18</a:t>
            </a:r>
            <a:endParaRPr sz="900">
              <a:latin typeface="Segoe UI"/>
              <a:cs typeface="Segoe UI"/>
            </a:endParaRPr>
          </a:p>
        </p:txBody>
      </p:sp>
      <p:sp>
        <p:nvSpPr>
          <p:cNvPr id="48" name="object 48"/>
          <p:cNvSpPr txBox="1"/>
          <p:nvPr/>
        </p:nvSpPr>
        <p:spPr>
          <a:xfrm>
            <a:off x="3984625" y="5633720"/>
            <a:ext cx="414655" cy="162560"/>
          </a:xfrm>
          <a:prstGeom prst="rect">
            <a:avLst/>
          </a:prstGeom>
        </p:spPr>
        <p:txBody>
          <a:bodyPr vert="horz" wrap="square" lIns="0" tIns="12700" rIns="0" bIns="0" rtlCol="0">
            <a:spAutoFit/>
          </a:bodyPr>
          <a:lstStyle/>
          <a:p>
            <a:pPr marL="12700">
              <a:lnSpc>
                <a:spcPct val="100000"/>
              </a:lnSpc>
              <a:spcBef>
                <a:spcPts val="100"/>
              </a:spcBef>
            </a:pPr>
            <a:r>
              <a:rPr sz="900" b="1" spc="-5" dirty="0">
                <a:solidFill>
                  <a:srgbClr val="252525"/>
                </a:solidFill>
                <a:latin typeface="Segoe UI"/>
                <a:cs typeface="Segoe UI"/>
              </a:rPr>
              <a:t>J</a:t>
            </a:r>
            <a:r>
              <a:rPr sz="900" b="1" spc="-10" dirty="0">
                <a:solidFill>
                  <a:srgbClr val="252525"/>
                </a:solidFill>
                <a:latin typeface="Segoe UI"/>
                <a:cs typeface="Segoe UI"/>
              </a:rPr>
              <a:t>u</a:t>
            </a:r>
            <a:r>
              <a:rPr sz="900" b="1" spc="-5" dirty="0">
                <a:solidFill>
                  <a:srgbClr val="252525"/>
                </a:solidFill>
                <a:latin typeface="Segoe UI"/>
                <a:cs typeface="Segoe UI"/>
              </a:rPr>
              <a:t>an</a:t>
            </a:r>
            <a:r>
              <a:rPr sz="900" b="1" dirty="0">
                <a:solidFill>
                  <a:srgbClr val="252525"/>
                </a:solidFill>
                <a:latin typeface="Segoe UI"/>
                <a:cs typeface="Segoe UI"/>
              </a:rPr>
              <a:t>i</a:t>
            </a:r>
            <a:r>
              <a:rPr sz="900" b="1" spc="5" dirty="0">
                <a:solidFill>
                  <a:srgbClr val="252525"/>
                </a:solidFill>
                <a:latin typeface="Segoe UI"/>
                <a:cs typeface="Segoe UI"/>
              </a:rPr>
              <a:t>t</a:t>
            </a:r>
            <a:r>
              <a:rPr sz="900" b="1" dirty="0">
                <a:solidFill>
                  <a:srgbClr val="252525"/>
                </a:solidFill>
                <a:latin typeface="Segoe UI"/>
                <a:cs typeface="Segoe UI"/>
              </a:rPr>
              <a:t>a</a:t>
            </a:r>
            <a:endParaRPr sz="900">
              <a:latin typeface="Segoe UI"/>
              <a:cs typeface="Segoe UI"/>
            </a:endParaRPr>
          </a:p>
        </p:txBody>
      </p:sp>
      <p:sp>
        <p:nvSpPr>
          <p:cNvPr id="49" name="object 49"/>
          <p:cNvSpPr txBox="1"/>
          <p:nvPr/>
        </p:nvSpPr>
        <p:spPr>
          <a:xfrm>
            <a:off x="419417" y="6259195"/>
            <a:ext cx="4216400" cy="208279"/>
          </a:xfrm>
          <a:prstGeom prst="rect">
            <a:avLst/>
          </a:prstGeom>
        </p:spPr>
        <p:txBody>
          <a:bodyPr vert="horz" wrap="square" lIns="0" tIns="12700" rIns="0" bIns="0" rtlCol="0">
            <a:spAutoFit/>
          </a:bodyPr>
          <a:lstStyle/>
          <a:p>
            <a:pPr marL="12700">
              <a:lnSpc>
                <a:spcPct val="100000"/>
              </a:lnSpc>
              <a:spcBef>
                <a:spcPts val="100"/>
              </a:spcBef>
            </a:pPr>
            <a:r>
              <a:rPr sz="1200" b="0" spc="-5" dirty="0">
                <a:solidFill>
                  <a:srgbClr val="5C5C5C"/>
                </a:solidFill>
                <a:latin typeface="Calibri Light"/>
                <a:cs typeface="Calibri Light"/>
              </a:rPr>
              <a:t>Fuente: </a:t>
            </a:r>
            <a:r>
              <a:rPr sz="1200" b="0" spc="-10" dirty="0">
                <a:solidFill>
                  <a:srgbClr val="5C5C5C"/>
                </a:solidFill>
                <a:latin typeface="Calibri Light"/>
                <a:cs typeface="Calibri Light"/>
              </a:rPr>
              <a:t>Elaboración propia </a:t>
            </a:r>
            <a:r>
              <a:rPr sz="1200" b="0" dirty="0">
                <a:solidFill>
                  <a:srgbClr val="5C5C5C"/>
                </a:solidFill>
                <a:latin typeface="Calibri Light"/>
                <a:cs typeface="Calibri Light"/>
              </a:rPr>
              <a:t>en </a:t>
            </a:r>
            <a:r>
              <a:rPr sz="1200" b="0" spc="-5" dirty="0">
                <a:solidFill>
                  <a:srgbClr val="5C5C5C"/>
                </a:solidFill>
                <a:latin typeface="Calibri Light"/>
                <a:cs typeface="Calibri Light"/>
              </a:rPr>
              <a:t>base </a:t>
            </a:r>
            <a:r>
              <a:rPr sz="1200" b="0" dirty="0">
                <a:solidFill>
                  <a:srgbClr val="5C5C5C"/>
                </a:solidFill>
                <a:latin typeface="Calibri Light"/>
                <a:cs typeface="Calibri Light"/>
              </a:rPr>
              <a:t>a </a:t>
            </a:r>
            <a:r>
              <a:rPr sz="1200" b="0" spc="-5" dirty="0">
                <a:solidFill>
                  <a:srgbClr val="5C5C5C"/>
                </a:solidFill>
                <a:latin typeface="Calibri Light"/>
                <a:cs typeface="Calibri Light"/>
              </a:rPr>
              <a:t>modelo </a:t>
            </a:r>
            <a:r>
              <a:rPr sz="1200" b="0" dirty="0">
                <a:solidFill>
                  <a:srgbClr val="5C5C5C"/>
                </a:solidFill>
                <a:latin typeface="Calibri Light"/>
                <a:cs typeface="Calibri Light"/>
              </a:rPr>
              <a:t>MIDE </a:t>
            </a:r>
            <a:r>
              <a:rPr sz="1200" b="0" spc="-5" dirty="0">
                <a:solidFill>
                  <a:srgbClr val="5C5C5C"/>
                </a:solidFill>
                <a:latin typeface="Calibri Light"/>
                <a:cs typeface="Calibri Light"/>
              </a:rPr>
              <a:t>Fundación</a:t>
            </a:r>
            <a:r>
              <a:rPr sz="1200" b="0" spc="45" dirty="0">
                <a:solidFill>
                  <a:srgbClr val="5C5C5C"/>
                </a:solidFill>
                <a:latin typeface="Calibri Light"/>
                <a:cs typeface="Calibri Light"/>
              </a:rPr>
              <a:t> </a:t>
            </a:r>
            <a:r>
              <a:rPr sz="1200" b="0" spc="-20" dirty="0">
                <a:solidFill>
                  <a:srgbClr val="5C5C5C"/>
                </a:solidFill>
                <a:latin typeface="Calibri Light"/>
                <a:cs typeface="Calibri Light"/>
              </a:rPr>
              <a:t>BBVA.</a:t>
            </a:r>
            <a:endParaRPr sz="1200">
              <a:latin typeface="Calibri Light"/>
              <a:cs typeface="Calibri Light"/>
            </a:endParaRPr>
          </a:p>
        </p:txBody>
      </p:sp>
      <p:grpSp>
        <p:nvGrpSpPr>
          <p:cNvPr id="50" name="object 50"/>
          <p:cNvGrpSpPr/>
          <p:nvPr/>
        </p:nvGrpSpPr>
        <p:grpSpPr>
          <a:xfrm>
            <a:off x="1998979" y="1602739"/>
            <a:ext cx="2565400" cy="2227580"/>
            <a:chOff x="1998979" y="1602739"/>
            <a:chExt cx="2565400" cy="2227580"/>
          </a:xfrm>
        </p:grpSpPr>
        <p:sp>
          <p:nvSpPr>
            <p:cNvPr id="51" name="object 51"/>
            <p:cNvSpPr/>
            <p:nvPr/>
          </p:nvSpPr>
          <p:spPr>
            <a:xfrm>
              <a:off x="1998979" y="1602739"/>
              <a:ext cx="2557780" cy="2227580"/>
            </a:xfrm>
            <a:custGeom>
              <a:avLst/>
              <a:gdLst/>
              <a:ahLst/>
              <a:cxnLst/>
              <a:rect l="l" t="t" r="r" b="b"/>
              <a:pathLst>
                <a:path w="2557779" h="2227579">
                  <a:moveTo>
                    <a:pt x="2557780" y="0"/>
                  </a:moveTo>
                  <a:lnTo>
                    <a:pt x="0" y="0"/>
                  </a:lnTo>
                  <a:lnTo>
                    <a:pt x="0" y="2227580"/>
                  </a:lnTo>
                  <a:lnTo>
                    <a:pt x="2557780" y="2227580"/>
                  </a:lnTo>
                  <a:lnTo>
                    <a:pt x="2557780" y="0"/>
                  </a:lnTo>
                  <a:close/>
                </a:path>
              </a:pathLst>
            </a:custGeom>
            <a:solidFill>
              <a:srgbClr val="EFEFEF"/>
            </a:solidFill>
          </p:spPr>
          <p:txBody>
            <a:bodyPr wrap="square" lIns="0" tIns="0" rIns="0" bIns="0" rtlCol="0"/>
            <a:lstStyle/>
            <a:p>
              <a:endParaRPr/>
            </a:p>
          </p:txBody>
        </p:sp>
        <p:pic>
          <p:nvPicPr>
            <p:cNvPr id="52" name="object 52"/>
            <p:cNvPicPr/>
            <p:nvPr/>
          </p:nvPicPr>
          <p:blipFill>
            <a:blip r:embed="rId13" cstate="email">
              <a:extLst>
                <a:ext uri="{28A0092B-C50C-407E-A947-70E740481C1C}">
                  <a14:useLocalDpi xmlns:a14="http://schemas.microsoft.com/office/drawing/2010/main"/>
                </a:ext>
              </a:extLst>
            </a:blip>
            <a:stretch>
              <a:fillRect/>
            </a:stretch>
          </p:blipFill>
          <p:spPr>
            <a:xfrm>
              <a:off x="4086859" y="1610359"/>
              <a:ext cx="477520" cy="477520"/>
            </a:xfrm>
            <a:prstGeom prst="rect">
              <a:avLst/>
            </a:prstGeom>
          </p:spPr>
        </p:pic>
        <p:pic>
          <p:nvPicPr>
            <p:cNvPr id="53" name="object 53"/>
            <p:cNvPicPr/>
            <p:nvPr/>
          </p:nvPicPr>
          <p:blipFill>
            <a:blip r:embed="rId14" cstate="email">
              <a:extLst>
                <a:ext uri="{28A0092B-C50C-407E-A947-70E740481C1C}">
                  <a14:useLocalDpi xmlns:a14="http://schemas.microsoft.com/office/drawing/2010/main"/>
                </a:ext>
              </a:extLst>
            </a:blip>
            <a:stretch>
              <a:fillRect/>
            </a:stretch>
          </p:blipFill>
          <p:spPr>
            <a:xfrm>
              <a:off x="2766059" y="2524759"/>
              <a:ext cx="934719" cy="680720"/>
            </a:xfrm>
            <a:prstGeom prst="rect">
              <a:avLst/>
            </a:prstGeom>
          </p:spPr>
        </p:pic>
      </p:grpSp>
      <p:grpSp>
        <p:nvGrpSpPr>
          <p:cNvPr id="54" name="object 54"/>
          <p:cNvGrpSpPr/>
          <p:nvPr/>
        </p:nvGrpSpPr>
        <p:grpSpPr>
          <a:xfrm>
            <a:off x="4780279" y="1602739"/>
            <a:ext cx="2603500" cy="2227580"/>
            <a:chOff x="4780279" y="1602739"/>
            <a:chExt cx="2603500" cy="2227580"/>
          </a:xfrm>
        </p:grpSpPr>
        <p:sp>
          <p:nvSpPr>
            <p:cNvPr id="55" name="object 55"/>
            <p:cNvSpPr/>
            <p:nvPr/>
          </p:nvSpPr>
          <p:spPr>
            <a:xfrm>
              <a:off x="4780279" y="1602739"/>
              <a:ext cx="2603500" cy="2227580"/>
            </a:xfrm>
            <a:custGeom>
              <a:avLst/>
              <a:gdLst/>
              <a:ahLst/>
              <a:cxnLst/>
              <a:rect l="l" t="t" r="r" b="b"/>
              <a:pathLst>
                <a:path w="2603500" h="2227579">
                  <a:moveTo>
                    <a:pt x="2603500" y="0"/>
                  </a:moveTo>
                  <a:lnTo>
                    <a:pt x="0" y="0"/>
                  </a:lnTo>
                  <a:lnTo>
                    <a:pt x="0" y="2227580"/>
                  </a:lnTo>
                  <a:lnTo>
                    <a:pt x="2603500" y="2227580"/>
                  </a:lnTo>
                  <a:lnTo>
                    <a:pt x="2603500" y="0"/>
                  </a:lnTo>
                  <a:close/>
                </a:path>
              </a:pathLst>
            </a:custGeom>
            <a:solidFill>
              <a:srgbClr val="EFEFEF"/>
            </a:solidFill>
          </p:spPr>
          <p:txBody>
            <a:bodyPr wrap="square" lIns="0" tIns="0" rIns="0" bIns="0" rtlCol="0"/>
            <a:lstStyle/>
            <a:p>
              <a:endParaRPr/>
            </a:p>
          </p:txBody>
        </p:sp>
        <p:pic>
          <p:nvPicPr>
            <p:cNvPr id="56" name="object 56"/>
            <p:cNvPicPr/>
            <p:nvPr/>
          </p:nvPicPr>
          <p:blipFill>
            <a:blip r:embed="rId15" cstate="email">
              <a:extLst>
                <a:ext uri="{28A0092B-C50C-407E-A947-70E740481C1C}">
                  <a14:useLocalDpi xmlns:a14="http://schemas.microsoft.com/office/drawing/2010/main"/>
                </a:ext>
              </a:extLst>
            </a:blip>
            <a:stretch>
              <a:fillRect/>
            </a:stretch>
          </p:blipFill>
          <p:spPr>
            <a:xfrm>
              <a:off x="6906259" y="1605279"/>
              <a:ext cx="477520" cy="477520"/>
            </a:xfrm>
            <a:prstGeom prst="rect">
              <a:avLst/>
            </a:prstGeom>
          </p:spPr>
        </p:pic>
        <p:pic>
          <p:nvPicPr>
            <p:cNvPr id="57" name="object 57"/>
            <p:cNvPicPr/>
            <p:nvPr/>
          </p:nvPicPr>
          <p:blipFill>
            <a:blip r:embed="rId16" cstate="email">
              <a:extLst>
                <a:ext uri="{28A0092B-C50C-407E-A947-70E740481C1C}">
                  <a14:useLocalDpi xmlns:a14="http://schemas.microsoft.com/office/drawing/2010/main"/>
                </a:ext>
              </a:extLst>
            </a:blip>
            <a:stretch>
              <a:fillRect/>
            </a:stretch>
          </p:blipFill>
          <p:spPr>
            <a:xfrm>
              <a:off x="4864099" y="2918459"/>
              <a:ext cx="1018539" cy="668020"/>
            </a:xfrm>
            <a:prstGeom prst="rect">
              <a:avLst/>
            </a:prstGeom>
          </p:spPr>
        </p:pic>
      </p:grpSp>
      <p:grpSp>
        <p:nvGrpSpPr>
          <p:cNvPr id="58" name="object 58"/>
          <p:cNvGrpSpPr/>
          <p:nvPr/>
        </p:nvGrpSpPr>
        <p:grpSpPr>
          <a:xfrm>
            <a:off x="7604759" y="1602739"/>
            <a:ext cx="2618740" cy="2227580"/>
            <a:chOff x="7604759" y="1602739"/>
            <a:chExt cx="2618740" cy="2227580"/>
          </a:xfrm>
        </p:grpSpPr>
        <p:sp>
          <p:nvSpPr>
            <p:cNvPr id="59" name="object 59"/>
            <p:cNvSpPr/>
            <p:nvPr/>
          </p:nvSpPr>
          <p:spPr>
            <a:xfrm>
              <a:off x="7604759" y="1602739"/>
              <a:ext cx="2618740" cy="2227580"/>
            </a:xfrm>
            <a:custGeom>
              <a:avLst/>
              <a:gdLst/>
              <a:ahLst/>
              <a:cxnLst/>
              <a:rect l="l" t="t" r="r" b="b"/>
              <a:pathLst>
                <a:path w="2618740" h="2227579">
                  <a:moveTo>
                    <a:pt x="2618740" y="0"/>
                  </a:moveTo>
                  <a:lnTo>
                    <a:pt x="0" y="0"/>
                  </a:lnTo>
                  <a:lnTo>
                    <a:pt x="0" y="2227580"/>
                  </a:lnTo>
                  <a:lnTo>
                    <a:pt x="2618740" y="2227580"/>
                  </a:lnTo>
                  <a:lnTo>
                    <a:pt x="2618740" y="0"/>
                  </a:lnTo>
                  <a:close/>
                </a:path>
              </a:pathLst>
            </a:custGeom>
            <a:solidFill>
              <a:srgbClr val="EFEFEF"/>
            </a:solidFill>
          </p:spPr>
          <p:txBody>
            <a:bodyPr wrap="square" lIns="0" tIns="0" rIns="0" bIns="0" rtlCol="0"/>
            <a:lstStyle/>
            <a:p>
              <a:endParaRPr/>
            </a:p>
          </p:txBody>
        </p:sp>
        <p:pic>
          <p:nvPicPr>
            <p:cNvPr id="60" name="object 60"/>
            <p:cNvPicPr/>
            <p:nvPr/>
          </p:nvPicPr>
          <p:blipFill>
            <a:blip r:embed="rId2" cstate="email">
              <a:extLst>
                <a:ext uri="{28A0092B-C50C-407E-A947-70E740481C1C}">
                  <a14:useLocalDpi xmlns:a14="http://schemas.microsoft.com/office/drawing/2010/main"/>
                </a:ext>
              </a:extLst>
            </a:blip>
            <a:stretch>
              <a:fillRect/>
            </a:stretch>
          </p:blipFill>
          <p:spPr>
            <a:xfrm>
              <a:off x="9748519" y="1610359"/>
              <a:ext cx="474979" cy="477520"/>
            </a:xfrm>
            <a:prstGeom prst="rect">
              <a:avLst/>
            </a:prstGeom>
          </p:spPr>
        </p:pic>
        <p:pic>
          <p:nvPicPr>
            <p:cNvPr id="61" name="object 61"/>
            <p:cNvPicPr/>
            <p:nvPr/>
          </p:nvPicPr>
          <p:blipFill>
            <a:blip r:embed="rId17" cstate="email">
              <a:extLst>
                <a:ext uri="{28A0092B-C50C-407E-A947-70E740481C1C}">
                  <a14:useLocalDpi xmlns:a14="http://schemas.microsoft.com/office/drawing/2010/main"/>
                </a:ext>
              </a:extLst>
            </a:blip>
            <a:stretch>
              <a:fillRect/>
            </a:stretch>
          </p:blipFill>
          <p:spPr>
            <a:xfrm>
              <a:off x="8913240" y="2681651"/>
              <a:ext cx="971166" cy="953469"/>
            </a:xfrm>
            <a:prstGeom prst="rect">
              <a:avLst/>
            </a:prstGeom>
          </p:spPr>
        </p:pic>
      </p:grpSp>
      <p:sp>
        <p:nvSpPr>
          <p:cNvPr id="62" name="object 62"/>
          <p:cNvSpPr txBox="1"/>
          <p:nvPr/>
        </p:nvSpPr>
        <p:spPr>
          <a:xfrm>
            <a:off x="1998979" y="1602739"/>
            <a:ext cx="2557780" cy="2227580"/>
          </a:xfrm>
          <a:prstGeom prst="rect">
            <a:avLst/>
          </a:prstGeom>
        </p:spPr>
        <p:txBody>
          <a:bodyPr vert="horz" wrap="square" lIns="0" tIns="126365" rIns="0" bIns="0" rtlCol="0">
            <a:spAutoFit/>
          </a:bodyPr>
          <a:lstStyle/>
          <a:p>
            <a:pPr marL="103505" marR="506730">
              <a:lnSpc>
                <a:spcPct val="100000"/>
              </a:lnSpc>
              <a:spcBef>
                <a:spcPts val="995"/>
              </a:spcBef>
            </a:pPr>
            <a:r>
              <a:rPr sz="1400" spc="-40" dirty="0">
                <a:solidFill>
                  <a:srgbClr val="375F92"/>
                </a:solidFill>
                <a:latin typeface="Segoe UI"/>
                <a:cs typeface="Segoe UI"/>
              </a:rPr>
              <a:t>Emprendedores/as  apoyados </a:t>
            </a:r>
            <a:r>
              <a:rPr sz="1400" spc="-35" dirty="0">
                <a:solidFill>
                  <a:srgbClr val="375F92"/>
                </a:solidFill>
                <a:latin typeface="Segoe UI"/>
                <a:cs typeface="Segoe UI"/>
              </a:rPr>
              <a:t>con </a:t>
            </a:r>
            <a:r>
              <a:rPr sz="1400" spc="-20" dirty="0">
                <a:solidFill>
                  <a:srgbClr val="375F92"/>
                </a:solidFill>
                <a:latin typeface="Segoe UI"/>
                <a:cs typeface="Segoe UI"/>
              </a:rPr>
              <a:t>la </a:t>
            </a:r>
            <a:r>
              <a:rPr sz="1400" spc="-35" dirty="0">
                <a:solidFill>
                  <a:srgbClr val="375F92"/>
                </a:solidFill>
                <a:latin typeface="Segoe UI"/>
                <a:cs typeface="Segoe UI"/>
              </a:rPr>
              <a:t>inversión  </a:t>
            </a:r>
            <a:r>
              <a:rPr sz="1400" spc="-30" dirty="0">
                <a:solidFill>
                  <a:srgbClr val="375F92"/>
                </a:solidFill>
                <a:latin typeface="Segoe UI"/>
                <a:cs typeface="Segoe UI"/>
              </a:rPr>
              <a:t>del FIS</a:t>
            </a:r>
            <a:r>
              <a:rPr sz="1400" spc="-45" dirty="0">
                <a:solidFill>
                  <a:srgbClr val="375F92"/>
                </a:solidFill>
                <a:latin typeface="Segoe UI"/>
                <a:cs typeface="Segoe UI"/>
              </a:rPr>
              <a:t> </a:t>
            </a:r>
            <a:r>
              <a:rPr sz="1400" spc="-35" dirty="0">
                <a:solidFill>
                  <a:srgbClr val="375F92"/>
                </a:solidFill>
                <a:latin typeface="Segoe UI"/>
                <a:cs typeface="Segoe UI"/>
              </a:rPr>
              <a:t>2.0.</a:t>
            </a:r>
            <a:endParaRPr sz="1400">
              <a:latin typeface="Segoe UI"/>
              <a:cs typeface="Segoe UI"/>
            </a:endParaRPr>
          </a:p>
          <a:p>
            <a:pPr marL="103505">
              <a:lnSpc>
                <a:spcPct val="100000"/>
              </a:lnSpc>
            </a:pPr>
            <a:r>
              <a:rPr sz="1400" spc="-30" dirty="0">
                <a:solidFill>
                  <a:srgbClr val="375F92"/>
                </a:solidFill>
                <a:latin typeface="Segoe UI"/>
                <a:cs typeface="Segoe UI"/>
              </a:rPr>
              <a:t>(2018 </a:t>
            </a:r>
            <a:r>
              <a:rPr sz="1400" dirty="0">
                <a:solidFill>
                  <a:srgbClr val="375F92"/>
                </a:solidFill>
                <a:latin typeface="Segoe UI"/>
                <a:cs typeface="Segoe UI"/>
              </a:rPr>
              <a:t>-</a:t>
            </a:r>
            <a:r>
              <a:rPr sz="1400" spc="-80" dirty="0">
                <a:solidFill>
                  <a:srgbClr val="375F92"/>
                </a:solidFill>
                <a:latin typeface="Segoe UI"/>
                <a:cs typeface="Segoe UI"/>
              </a:rPr>
              <a:t> </a:t>
            </a:r>
            <a:r>
              <a:rPr sz="1400" spc="-30" dirty="0">
                <a:solidFill>
                  <a:srgbClr val="375F92"/>
                </a:solidFill>
                <a:latin typeface="Segoe UI"/>
                <a:cs typeface="Segoe UI"/>
              </a:rPr>
              <a:t>2019)</a:t>
            </a:r>
            <a:endParaRPr sz="1400">
              <a:latin typeface="Segoe UI"/>
              <a:cs typeface="Segoe UI"/>
            </a:endParaRPr>
          </a:p>
          <a:p>
            <a:pPr>
              <a:lnSpc>
                <a:spcPct val="100000"/>
              </a:lnSpc>
            </a:pPr>
            <a:endParaRPr sz="1800">
              <a:latin typeface="Segoe UI"/>
              <a:cs typeface="Segoe UI"/>
            </a:endParaRPr>
          </a:p>
          <a:p>
            <a:pPr>
              <a:lnSpc>
                <a:spcPct val="100000"/>
              </a:lnSpc>
              <a:spcBef>
                <a:spcPts val="25"/>
              </a:spcBef>
            </a:pPr>
            <a:endParaRPr sz="1900">
              <a:latin typeface="Segoe UI"/>
              <a:cs typeface="Segoe UI"/>
            </a:endParaRPr>
          </a:p>
          <a:p>
            <a:pPr marR="109220" algn="ctr">
              <a:lnSpc>
                <a:spcPct val="100000"/>
              </a:lnSpc>
            </a:pPr>
            <a:r>
              <a:rPr sz="1800" b="1" spc="-30" dirty="0">
                <a:solidFill>
                  <a:srgbClr val="2C245A"/>
                </a:solidFill>
                <a:latin typeface="Rockwell"/>
                <a:cs typeface="Rockwell"/>
              </a:rPr>
              <a:t>3.538</a:t>
            </a:r>
            <a:endParaRPr sz="1800">
              <a:latin typeface="Rockwell"/>
              <a:cs typeface="Rockwell"/>
            </a:endParaRPr>
          </a:p>
          <a:p>
            <a:pPr marR="106045" algn="ctr">
              <a:lnSpc>
                <a:spcPct val="100000"/>
              </a:lnSpc>
            </a:pPr>
            <a:r>
              <a:rPr sz="1800" b="1" spc="-35" dirty="0">
                <a:solidFill>
                  <a:srgbClr val="2C245A"/>
                </a:solidFill>
                <a:latin typeface="Rockwell"/>
                <a:cs typeface="Rockwell"/>
              </a:rPr>
              <a:t>emprendedores/as</a:t>
            </a:r>
            <a:endParaRPr sz="1800">
              <a:latin typeface="Rockwell"/>
              <a:cs typeface="Rockwell"/>
            </a:endParaRPr>
          </a:p>
        </p:txBody>
      </p:sp>
      <p:sp>
        <p:nvSpPr>
          <p:cNvPr id="63" name="object 63"/>
          <p:cNvSpPr txBox="1"/>
          <p:nvPr/>
        </p:nvSpPr>
        <p:spPr>
          <a:xfrm>
            <a:off x="4780279" y="1602739"/>
            <a:ext cx="2603500" cy="2227580"/>
          </a:xfrm>
          <a:prstGeom prst="rect">
            <a:avLst/>
          </a:prstGeom>
        </p:spPr>
        <p:txBody>
          <a:bodyPr vert="horz" wrap="square" lIns="0" tIns="129539" rIns="0" bIns="0" rtlCol="0">
            <a:spAutoFit/>
          </a:bodyPr>
          <a:lstStyle/>
          <a:p>
            <a:pPr marL="119380" marR="605790">
              <a:lnSpc>
                <a:spcPct val="100000"/>
              </a:lnSpc>
              <a:spcBef>
                <a:spcPts val="1019"/>
              </a:spcBef>
            </a:pPr>
            <a:r>
              <a:rPr sz="1400" spc="-45" dirty="0">
                <a:solidFill>
                  <a:srgbClr val="375F92"/>
                </a:solidFill>
                <a:latin typeface="Segoe UI"/>
                <a:cs typeface="Segoe UI"/>
              </a:rPr>
              <a:t>Ahorro </a:t>
            </a:r>
            <a:r>
              <a:rPr sz="1400" spc="-35" dirty="0">
                <a:solidFill>
                  <a:srgbClr val="375F92"/>
                </a:solidFill>
                <a:latin typeface="Segoe UI"/>
                <a:cs typeface="Segoe UI"/>
              </a:rPr>
              <a:t>usuarios </a:t>
            </a:r>
            <a:r>
              <a:rPr sz="1400" spc="-25" dirty="0">
                <a:solidFill>
                  <a:srgbClr val="375F92"/>
                </a:solidFill>
                <a:latin typeface="Segoe UI"/>
                <a:cs typeface="Segoe UI"/>
              </a:rPr>
              <a:t>de </a:t>
            </a:r>
            <a:r>
              <a:rPr sz="1400" spc="-35" dirty="0">
                <a:solidFill>
                  <a:srgbClr val="375F92"/>
                </a:solidFill>
                <a:latin typeface="Segoe UI"/>
                <a:cs typeface="Segoe UI"/>
              </a:rPr>
              <a:t>sillas  </a:t>
            </a:r>
            <a:r>
              <a:rPr sz="1400" spc="-25" dirty="0">
                <a:solidFill>
                  <a:srgbClr val="375F92"/>
                </a:solidFill>
                <a:latin typeface="Segoe UI"/>
                <a:cs typeface="Segoe UI"/>
              </a:rPr>
              <a:t>de </a:t>
            </a:r>
            <a:r>
              <a:rPr sz="1400" spc="-35" dirty="0">
                <a:solidFill>
                  <a:srgbClr val="375F92"/>
                </a:solidFill>
                <a:latin typeface="Segoe UI"/>
                <a:cs typeface="Segoe UI"/>
              </a:rPr>
              <a:t>ruedas </a:t>
            </a:r>
            <a:r>
              <a:rPr sz="1400" spc="-30" dirty="0">
                <a:solidFill>
                  <a:srgbClr val="375F92"/>
                </a:solidFill>
                <a:latin typeface="Segoe UI"/>
                <a:cs typeface="Segoe UI"/>
              </a:rPr>
              <a:t>por</a:t>
            </a:r>
            <a:r>
              <a:rPr sz="1400" spc="-85" dirty="0">
                <a:solidFill>
                  <a:srgbClr val="375F92"/>
                </a:solidFill>
                <a:latin typeface="Segoe UI"/>
                <a:cs typeface="Segoe UI"/>
              </a:rPr>
              <a:t> </a:t>
            </a:r>
            <a:r>
              <a:rPr sz="1400" spc="-40" dirty="0">
                <a:solidFill>
                  <a:srgbClr val="375F92"/>
                </a:solidFill>
                <a:latin typeface="Segoe UI"/>
                <a:cs typeface="Segoe UI"/>
              </a:rPr>
              <a:t>tecnología  </a:t>
            </a:r>
            <a:r>
              <a:rPr sz="1400" spc="-25" dirty="0">
                <a:solidFill>
                  <a:srgbClr val="375F92"/>
                </a:solidFill>
                <a:latin typeface="Segoe UI"/>
                <a:cs typeface="Segoe UI"/>
              </a:rPr>
              <a:t>de </a:t>
            </a:r>
            <a:r>
              <a:rPr sz="1400" spc="-35" dirty="0">
                <a:solidFill>
                  <a:srgbClr val="375F92"/>
                </a:solidFill>
                <a:latin typeface="Segoe UI"/>
                <a:cs typeface="Segoe UI"/>
              </a:rPr>
              <a:t>calidad </a:t>
            </a:r>
            <a:r>
              <a:rPr sz="1400" dirty="0">
                <a:solidFill>
                  <a:srgbClr val="375F92"/>
                </a:solidFill>
                <a:latin typeface="Segoe UI"/>
                <a:cs typeface="Segoe UI"/>
              </a:rPr>
              <a:t>a </a:t>
            </a:r>
            <a:r>
              <a:rPr sz="1400" spc="-40" dirty="0">
                <a:solidFill>
                  <a:srgbClr val="375F92"/>
                </a:solidFill>
                <a:latin typeface="Segoe UI"/>
                <a:cs typeface="Segoe UI"/>
              </a:rPr>
              <a:t>precios  </a:t>
            </a:r>
            <a:r>
              <a:rPr sz="1400" spc="-35" dirty="0">
                <a:solidFill>
                  <a:srgbClr val="375F92"/>
                </a:solidFill>
                <a:latin typeface="Segoe UI"/>
                <a:cs typeface="Segoe UI"/>
              </a:rPr>
              <a:t>accesibles. (2018 </a:t>
            </a:r>
            <a:r>
              <a:rPr sz="1400" dirty="0">
                <a:solidFill>
                  <a:srgbClr val="375F92"/>
                </a:solidFill>
                <a:latin typeface="Segoe UI"/>
                <a:cs typeface="Segoe UI"/>
              </a:rPr>
              <a:t>-</a:t>
            </a:r>
            <a:r>
              <a:rPr sz="1400" spc="-60" dirty="0">
                <a:solidFill>
                  <a:srgbClr val="375F92"/>
                </a:solidFill>
                <a:latin typeface="Segoe UI"/>
                <a:cs typeface="Segoe UI"/>
              </a:rPr>
              <a:t> </a:t>
            </a:r>
            <a:r>
              <a:rPr sz="1400" spc="-35" dirty="0">
                <a:solidFill>
                  <a:srgbClr val="375F92"/>
                </a:solidFill>
                <a:latin typeface="Segoe UI"/>
                <a:cs typeface="Segoe UI"/>
              </a:rPr>
              <a:t>2019)</a:t>
            </a:r>
            <a:endParaRPr sz="1400">
              <a:latin typeface="Segoe UI"/>
              <a:cs typeface="Segoe UI"/>
            </a:endParaRPr>
          </a:p>
          <a:p>
            <a:pPr>
              <a:lnSpc>
                <a:spcPct val="100000"/>
              </a:lnSpc>
              <a:spcBef>
                <a:spcPts val="50"/>
              </a:spcBef>
            </a:pPr>
            <a:endParaRPr sz="1700">
              <a:latin typeface="Segoe UI"/>
              <a:cs typeface="Segoe UI"/>
            </a:endParaRPr>
          </a:p>
          <a:p>
            <a:pPr marL="1350010" marR="145415">
              <a:lnSpc>
                <a:spcPct val="100000"/>
              </a:lnSpc>
            </a:pPr>
            <a:r>
              <a:rPr sz="1200" b="1" spc="-5" dirty="0">
                <a:solidFill>
                  <a:srgbClr val="2C245A"/>
                </a:solidFill>
                <a:latin typeface="Segoe UI"/>
                <a:cs typeface="Segoe UI"/>
              </a:rPr>
              <a:t>Ahorro de USD  </a:t>
            </a:r>
            <a:r>
              <a:rPr sz="1200" b="1" dirty="0">
                <a:solidFill>
                  <a:srgbClr val="2C245A"/>
                </a:solidFill>
                <a:latin typeface="Segoe UI"/>
                <a:cs typeface="Segoe UI"/>
              </a:rPr>
              <a:t>1,6M </a:t>
            </a:r>
            <a:r>
              <a:rPr sz="1200" b="1" spc="-10" dirty="0">
                <a:solidFill>
                  <a:srgbClr val="2C245A"/>
                </a:solidFill>
                <a:latin typeface="Segoe UI"/>
                <a:cs typeface="Segoe UI"/>
              </a:rPr>
              <a:t>versus el  </a:t>
            </a:r>
            <a:r>
              <a:rPr sz="1200" b="1" spc="-5" dirty="0">
                <a:solidFill>
                  <a:srgbClr val="2C245A"/>
                </a:solidFill>
                <a:latin typeface="Segoe UI"/>
                <a:cs typeface="Segoe UI"/>
              </a:rPr>
              <a:t>precio de</a:t>
            </a:r>
            <a:r>
              <a:rPr sz="1200" b="1" spc="-85" dirty="0">
                <a:solidFill>
                  <a:srgbClr val="2C245A"/>
                </a:solidFill>
                <a:latin typeface="Segoe UI"/>
                <a:cs typeface="Segoe UI"/>
              </a:rPr>
              <a:t> </a:t>
            </a:r>
            <a:r>
              <a:rPr sz="1200" b="1" spc="-10" dirty="0">
                <a:solidFill>
                  <a:srgbClr val="2C245A"/>
                </a:solidFill>
                <a:latin typeface="Segoe UI"/>
                <a:cs typeface="Segoe UI"/>
              </a:rPr>
              <a:t>venta  </a:t>
            </a:r>
            <a:r>
              <a:rPr sz="1200" b="1" spc="-5" dirty="0">
                <a:solidFill>
                  <a:srgbClr val="2C245A"/>
                </a:solidFill>
                <a:latin typeface="Segoe UI"/>
                <a:cs typeface="Segoe UI"/>
              </a:rPr>
              <a:t>de la  competencia</a:t>
            </a:r>
            <a:endParaRPr sz="1200">
              <a:latin typeface="Segoe UI"/>
              <a:cs typeface="Segoe UI"/>
            </a:endParaRPr>
          </a:p>
        </p:txBody>
      </p:sp>
      <p:sp>
        <p:nvSpPr>
          <p:cNvPr id="64" name="object 64"/>
          <p:cNvSpPr txBox="1"/>
          <p:nvPr/>
        </p:nvSpPr>
        <p:spPr>
          <a:xfrm>
            <a:off x="7604759" y="1602739"/>
            <a:ext cx="2618740" cy="2227580"/>
          </a:xfrm>
          <a:prstGeom prst="rect">
            <a:avLst/>
          </a:prstGeom>
        </p:spPr>
        <p:txBody>
          <a:bodyPr vert="horz" wrap="square" lIns="0" tIns="149860" rIns="0" bIns="0" rtlCol="0">
            <a:spAutoFit/>
          </a:bodyPr>
          <a:lstStyle/>
          <a:p>
            <a:pPr marL="123825" marR="742950">
              <a:lnSpc>
                <a:spcPct val="100000"/>
              </a:lnSpc>
              <a:spcBef>
                <a:spcPts val="1180"/>
              </a:spcBef>
            </a:pPr>
            <a:r>
              <a:rPr sz="1400" spc="-30" dirty="0">
                <a:solidFill>
                  <a:srgbClr val="375F92"/>
                </a:solidFill>
                <a:latin typeface="Segoe UI"/>
                <a:cs typeface="Segoe UI"/>
              </a:rPr>
              <a:t>700 </a:t>
            </a:r>
            <a:r>
              <a:rPr sz="1400" spc="-40" dirty="0">
                <a:solidFill>
                  <a:srgbClr val="375F92"/>
                </a:solidFill>
                <a:latin typeface="Segoe UI"/>
                <a:cs typeface="Segoe UI"/>
              </a:rPr>
              <a:t>colegios acceden </a:t>
            </a:r>
            <a:r>
              <a:rPr sz="1400" dirty="0">
                <a:solidFill>
                  <a:srgbClr val="375F92"/>
                </a:solidFill>
                <a:latin typeface="Segoe UI"/>
                <a:cs typeface="Segoe UI"/>
              </a:rPr>
              <a:t>a  </a:t>
            </a:r>
            <a:r>
              <a:rPr sz="1400" spc="-40" dirty="0">
                <a:solidFill>
                  <a:srgbClr val="375F92"/>
                </a:solidFill>
                <a:latin typeface="Segoe UI"/>
                <a:cs typeface="Segoe UI"/>
              </a:rPr>
              <a:t>material </a:t>
            </a:r>
            <a:r>
              <a:rPr sz="1400" spc="-25" dirty="0">
                <a:solidFill>
                  <a:srgbClr val="375F92"/>
                </a:solidFill>
                <a:latin typeface="Segoe UI"/>
                <a:cs typeface="Segoe UI"/>
              </a:rPr>
              <a:t>de </a:t>
            </a:r>
            <a:r>
              <a:rPr sz="1400" spc="-35" dirty="0">
                <a:solidFill>
                  <a:srgbClr val="375F92"/>
                </a:solidFill>
                <a:latin typeface="Segoe UI"/>
                <a:cs typeface="Segoe UI"/>
              </a:rPr>
              <a:t>estudio </a:t>
            </a:r>
            <a:r>
              <a:rPr sz="1400" spc="-25" dirty="0">
                <a:solidFill>
                  <a:srgbClr val="375F92"/>
                </a:solidFill>
                <a:latin typeface="Segoe UI"/>
                <a:cs typeface="Segoe UI"/>
              </a:rPr>
              <a:t>de  </a:t>
            </a:r>
            <a:r>
              <a:rPr sz="1400" spc="-35" dirty="0">
                <a:solidFill>
                  <a:srgbClr val="375F92"/>
                </a:solidFill>
                <a:latin typeface="Segoe UI"/>
                <a:cs typeface="Segoe UI"/>
              </a:rPr>
              <a:t>calidad </a:t>
            </a:r>
            <a:r>
              <a:rPr sz="1400" i="1" spc="-40" dirty="0">
                <a:solidFill>
                  <a:srgbClr val="375F92"/>
                </a:solidFill>
                <a:latin typeface="Segoe UI"/>
                <a:cs typeface="Segoe UI"/>
              </a:rPr>
              <a:t>on-line </a:t>
            </a:r>
            <a:r>
              <a:rPr sz="1400" spc="-20" dirty="0">
                <a:solidFill>
                  <a:srgbClr val="375F92"/>
                </a:solidFill>
                <a:latin typeface="Segoe UI"/>
                <a:cs typeface="Segoe UI"/>
              </a:rPr>
              <a:t>el </a:t>
            </a:r>
            <a:r>
              <a:rPr sz="1400" spc="-25" dirty="0">
                <a:solidFill>
                  <a:srgbClr val="375F92"/>
                </a:solidFill>
                <a:latin typeface="Segoe UI"/>
                <a:cs typeface="Segoe UI"/>
              </a:rPr>
              <a:t>año  </a:t>
            </a:r>
            <a:r>
              <a:rPr sz="1400" spc="-35" dirty="0">
                <a:solidFill>
                  <a:srgbClr val="375F92"/>
                </a:solidFill>
                <a:latin typeface="Segoe UI"/>
                <a:cs typeface="Segoe UI"/>
              </a:rPr>
              <a:t>2019.</a:t>
            </a:r>
            <a:endParaRPr sz="1400">
              <a:latin typeface="Segoe UI"/>
              <a:cs typeface="Segoe UI"/>
            </a:endParaRPr>
          </a:p>
          <a:p>
            <a:pPr>
              <a:lnSpc>
                <a:spcPct val="100000"/>
              </a:lnSpc>
              <a:spcBef>
                <a:spcPts val="45"/>
              </a:spcBef>
            </a:pPr>
            <a:endParaRPr sz="1550">
              <a:latin typeface="Segoe UI"/>
              <a:cs typeface="Segoe UI"/>
            </a:endParaRPr>
          </a:p>
          <a:p>
            <a:pPr marR="988694" algn="ctr">
              <a:lnSpc>
                <a:spcPct val="100000"/>
              </a:lnSpc>
            </a:pPr>
            <a:r>
              <a:rPr sz="1800" b="1" spc="-35" dirty="0">
                <a:solidFill>
                  <a:srgbClr val="2C245A"/>
                </a:solidFill>
                <a:latin typeface="Rockwell"/>
                <a:cs typeface="Rockwell"/>
              </a:rPr>
              <a:t>700</a:t>
            </a:r>
            <a:endParaRPr sz="1800">
              <a:latin typeface="Rockwell"/>
              <a:cs typeface="Rockwell"/>
            </a:endParaRPr>
          </a:p>
          <a:p>
            <a:pPr marR="981710" algn="ctr">
              <a:lnSpc>
                <a:spcPct val="100000"/>
              </a:lnSpc>
            </a:pPr>
            <a:r>
              <a:rPr sz="1800" b="1" spc="-35" dirty="0">
                <a:solidFill>
                  <a:srgbClr val="2C245A"/>
                </a:solidFill>
                <a:latin typeface="Rockwell"/>
                <a:cs typeface="Rockwell"/>
              </a:rPr>
              <a:t>colegios</a:t>
            </a:r>
            <a:endParaRPr sz="1800">
              <a:latin typeface="Rockwell"/>
              <a:cs typeface="Rockwell"/>
            </a:endParaRPr>
          </a:p>
        </p:txBody>
      </p:sp>
    </p:spTree>
    <p:extLst>
      <p:ext uri="{BB962C8B-B14F-4D97-AF65-F5344CB8AC3E}">
        <p14:creationId xmlns:p14="http://schemas.microsoft.com/office/powerpoint/2010/main" val="38069508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32939" y="1379219"/>
            <a:ext cx="2626360" cy="2232660"/>
          </a:xfrm>
          <a:custGeom>
            <a:avLst/>
            <a:gdLst/>
            <a:ahLst/>
            <a:cxnLst/>
            <a:rect l="l" t="t" r="r" b="b"/>
            <a:pathLst>
              <a:path w="2626360" h="2232660">
                <a:moveTo>
                  <a:pt x="2626360" y="0"/>
                </a:moveTo>
                <a:lnTo>
                  <a:pt x="0" y="0"/>
                </a:lnTo>
                <a:lnTo>
                  <a:pt x="0" y="2232660"/>
                </a:lnTo>
                <a:lnTo>
                  <a:pt x="2626360" y="2232660"/>
                </a:lnTo>
                <a:lnTo>
                  <a:pt x="2626360" y="0"/>
                </a:lnTo>
                <a:close/>
              </a:path>
            </a:pathLst>
          </a:custGeom>
          <a:solidFill>
            <a:srgbClr val="EFEFEF"/>
          </a:solidFill>
        </p:spPr>
        <p:txBody>
          <a:bodyPr wrap="square" lIns="0" tIns="0" rIns="0" bIns="0" rtlCol="0"/>
          <a:lstStyle/>
          <a:p>
            <a:endParaRPr/>
          </a:p>
        </p:txBody>
      </p:sp>
      <p:grpSp>
        <p:nvGrpSpPr>
          <p:cNvPr id="3" name="object 3"/>
          <p:cNvGrpSpPr/>
          <p:nvPr/>
        </p:nvGrpSpPr>
        <p:grpSpPr>
          <a:xfrm>
            <a:off x="7586980" y="3967479"/>
            <a:ext cx="2618740" cy="2227580"/>
            <a:chOff x="7586980" y="3967479"/>
            <a:chExt cx="2618740" cy="2227580"/>
          </a:xfrm>
        </p:grpSpPr>
        <p:sp>
          <p:nvSpPr>
            <p:cNvPr id="4" name="object 4"/>
            <p:cNvSpPr/>
            <p:nvPr/>
          </p:nvSpPr>
          <p:spPr>
            <a:xfrm>
              <a:off x="7586980" y="3967479"/>
              <a:ext cx="2618740" cy="2227580"/>
            </a:xfrm>
            <a:custGeom>
              <a:avLst/>
              <a:gdLst/>
              <a:ahLst/>
              <a:cxnLst/>
              <a:rect l="l" t="t" r="r" b="b"/>
              <a:pathLst>
                <a:path w="2618740" h="2227579">
                  <a:moveTo>
                    <a:pt x="2618739" y="0"/>
                  </a:moveTo>
                  <a:lnTo>
                    <a:pt x="0" y="0"/>
                  </a:lnTo>
                  <a:lnTo>
                    <a:pt x="0" y="2227580"/>
                  </a:lnTo>
                  <a:lnTo>
                    <a:pt x="2618739" y="2227580"/>
                  </a:lnTo>
                  <a:lnTo>
                    <a:pt x="2618739" y="0"/>
                  </a:lnTo>
                  <a:close/>
                </a:path>
              </a:pathLst>
            </a:custGeom>
            <a:solidFill>
              <a:srgbClr val="EFEFEF"/>
            </a:solidFill>
          </p:spPr>
          <p:txBody>
            <a:bodyPr wrap="square" lIns="0" tIns="0" rIns="0" bIns="0" rtlCol="0"/>
            <a:lstStyle/>
            <a:p>
              <a:endParaRPr/>
            </a:p>
          </p:txBody>
        </p:sp>
        <p:sp>
          <p:nvSpPr>
            <p:cNvPr id="5" name="object 5"/>
            <p:cNvSpPr/>
            <p:nvPr/>
          </p:nvSpPr>
          <p:spPr>
            <a:xfrm>
              <a:off x="9009380" y="5029199"/>
              <a:ext cx="1026160" cy="802640"/>
            </a:xfrm>
            <a:custGeom>
              <a:avLst/>
              <a:gdLst/>
              <a:ahLst/>
              <a:cxnLst/>
              <a:rect l="l" t="t" r="r" b="b"/>
              <a:pathLst>
                <a:path w="1026159" h="802639">
                  <a:moveTo>
                    <a:pt x="121920" y="711200"/>
                  </a:moveTo>
                  <a:lnTo>
                    <a:pt x="0" y="711200"/>
                  </a:lnTo>
                  <a:lnTo>
                    <a:pt x="0" y="802640"/>
                  </a:lnTo>
                  <a:lnTo>
                    <a:pt x="121920" y="802640"/>
                  </a:lnTo>
                  <a:lnTo>
                    <a:pt x="121920" y="711200"/>
                  </a:lnTo>
                  <a:close/>
                </a:path>
                <a:path w="1026159" h="802639">
                  <a:moveTo>
                    <a:pt x="424180" y="647700"/>
                  </a:moveTo>
                  <a:lnTo>
                    <a:pt x="302260" y="647700"/>
                  </a:lnTo>
                  <a:lnTo>
                    <a:pt x="302260" y="802640"/>
                  </a:lnTo>
                  <a:lnTo>
                    <a:pt x="424180" y="802640"/>
                  </a:lnTo>
                  <a:lnTo>
                    <a:pt x="424180" y="647700"/>
                  </a:lnTo>
                  <a:close/>
                </a:path>
                <a:path w="1026159" h="802639">
                  <a:moveTo>
                    <a:pt x="726440" y="530860"/>
                  </a:moveTo>
                  <a:lnTo>
                    <a:pt x="604520" y="530860"/>
                  </a:lnTo>
                  <a:lnTo>
                    <a:pt x="604520" y="802640"/>
                  </a:lnTo>
                  <a:lnTo>
                    <a:pt x="726440" y="802640"/>
                  </a:lnTo>
                  <a:lnTo>
                    <a:pt x="726440" y="530860"/>
                  </a:lnTo>
                  <a:close/>
                </a:path>
                <a:path w="1026159" h="802639">
                  <a:moveTo>
                    <a:pt x="1026160" y="0"/>
                  </a:moveTo>
                  <a:lnTo>
                    <a:pt x="906780" y="0"/>
                  </a:lnTo>
                  <a:lnTo>
                    <a:pt x="906780" y="802640"/>
                  </a:lnTo>
                  <a:lnTo>
                    <a:pt x="1026160" y="802640"/>
                  </a:lnTo>
                  <a:lnTo>
                    <a:pt x="1026160" y="0"/>
                  </a:lnTo>
                  <a:close/>
                </a:path>
              </a:pathLst>
            </a:custGeom>
            <a:solidFill>
              <a:srgbClr val="FFC000"/>
            </a:solidFill>
          </p:spPr>
          <p:txBody>
            <a:bodyPr wrap="square" lIns="0" tIns="0" rIns="0" bIns="0" rtlCol="0"/>
            <a:lstStyle/>
            <a:p>
              <a:endParaRPr/>
            </a:p>
          </p:txBody>
        </p:sp>
        <p:sp>
          <p:nvSpPr>
            <p:cNvPr id="6" name="object 6"/>
            <p:cNvSpPr/>
            <p:nvPr/>
          </p:nvSpPr>
          <p:spPr>
            <a:xfrm>
              <a:off x="9009380" y="5029199"/>
              <a:ext cx="1026160" cy="802640"/>
            </a:xfrm>
            <a:custGeom>
              <a:avLst/>
              <a:gdLst/>
              <a:ahLst/>
              <a:cxnLst/>
              <a:rect l="l" t="t" r="r" b="b"/>
              <a:pathLst>
                <a:path w="1026159" h="802639">
                  <a:moveTo>
                    <a:pt x="0" y="711200"/>
                  </a:moveTo>
                  <a:lnTo>
                    <a:pt x="121920" y="711200"/>
                  </a:lnTo>
                  <a:lnTo>
                    <a:pt x="121920" y="802640"/>
                  </a:lnTo>
                  <a:lnTo>
                    <a:pt x="0" y="802640"/>
                  </a:lnTo>
                  <a:lnTo>
                    <a:pt x="0" y="711200"/>
                  </a:lnTo>
                  <a:close/>
                </a:path>
                <a:path w="1026159" h="802639">
                  <a:moveTo>
                    <a:pt x="302260" y="647700"/>
                  </a:moveTo>
                  <a:lnTo>
                    <a:pt x="424179" y="647700"/>
                  </a:lnTo>
                  <a:lnTo>
                    <a:pt x="424179" y="802640"/>
                  </a:lnTo>
                  <a:lnTo>
                    <a:pt x="302260" y="802640"/>
                  </a:lnTo>
                  <a:lnTo>
                    <a:pt x="302260" y="647700"/>
                  </a:lnTo>
                  <a:close/>
                </a:path>
                <a:path w="1026159" h="802639">
                  <a:moveTo>
                    <a:pt x="604520" y="530860"/>
                  </a:moveTo>
                  <a:lnTo>
                    <a:pt x="726440" y="530860"/>
                  </a:lnTo>
                  <a:lnTo>
                    <a:pt x="726440" y="802640"/>
                  </a:lnTo>
                  <a:lnTo>
                    <a:pt x="604520" y="802640"/>
                  </a:lnTo>
                  <a:lnTo>
                    <a:pt x="604520" y="530860"/>
                  </a:lnTo>
                  <a:close/>
                </a:path>
                <a:path w="1026159" h="802639">
                  <a:moveTo>
                    <a:pt x="906779" y="0"/>
                  </a:moveTo>
                  <a:lnTo>
                    <a:pt x="1026160" y="0"/>
                  </a:lnTo>
                  <a:lnTo>
                    <a:pt x="1026160" y="802640"/>
                  </a:lnTo>
                  <a:lnTo>
                    <a:pt x="906779" y="802640"/>
                  </a:lnTo>
                  <a:lnTo>
                    <a:pt x="906779" y="0"/>
                  </a:lnTo>
                  <a:close/>
                </a:path>
              </a:pathLst>
            </a:custGeom>
            <a:ln w="19050">
              <a:solidFill>
                <a:srgbClr val="FFC000"/>
              </a:solidFill>
            </a:ln>
          </p:spPr>
          <p:txBody>
            <a:bodyPr wrap="square" lIns="0" tIns="0" rIns="0" bIns="0" rtlCol="0"/>
            <a:lstStyle/>
            <a:p>
              <a:endParaRPr/>
            </a:p>
          </p:txBody>
        </p:sp>
        <p:sp>
          <p:nvSpPr>
            <p:cNvPr id="7" name="object 7"/>
            <p:cNvSpPr/>
            <p:nvPr/>
          </p:nvSpPr>
          <p:spPr>
            <a:xfrm>
              <a:off x="7981950" y="4860289"/>
              <a:ext cx="2146300" cy="1005840"/>
            </a:xfrm>
            <a:custGeom>
              <a:avLst/>
              <a:gdLst/>
              <a:ahLst/>
              <a:cxnLst/>
              <a:rect l="l" t="t" r="r" b="b"/>
              <a:pathLst>
                <a:path w="2146300" h="1005839">
                  <a:moveTo>
                    <a:pt x="33020" y="972820"/>
                  </a:moveTo>
                  <a:lnTo>
                    <a:pt x="33020" y="0"/>
                  </a:lnTo>
                </a:path>
                <a:path w="2146300" h="1005839">
                  <a:moveTo>
                    <a:pt x="0" y="972820"/>
                  </a:moveTo>
                  <a:lnTo>
                    <a:pt x="33020" y="972820"/>
                  </a:lnTo>
                </a:path>
                <a:path w="2146300" h="1005839">
                  <a:moveTo>
                    <a:pt x="0" y="647700"/>
                  </a:moveTo>
                  <a:lnTo>
                    <a:pt x="33020" y="647700"/>
                  </a:lnTo>
                </a:path>
                <a:path w="2146300" h="1005839">
                  <a:moveTo>
                    <a:pt x="0" y="325120"/>
                  </a:moveTo>
                  <a:lnTo>
                    <a:pt x="33020" y="325120"/>
                  </a:lnTo>
                </a:path>
                <a:path w="2146300" h="1005839">
                  <a:moveTo>
                    <a:pt x="0" y="0"/>
                  </a:moveTo>
                  <a:lnTo>
                    <a:pt x="33020" y="0"/>
                  </a:lnTo>
                </a:path>
                <a:path w="2146300" h="1005839">
                  <a:moveTo>
                    <a:pt x="33020" y="972820"/>
                  </a:moveTo>
                  <a:lnTo>
                    <a:pt x="2146300" y="972820"/>
                  </a:lnTo>
                </a:path>
                <a:path w="2146300" h="1005839">
                  <a:moveTo>
                    <a:pt x="33020" y="972820"/>
                  </a:moveTo>
                  <a:lnTo>
                    <a:pt x="33020" y="1005840"/>
                  </a:lnTo>
                </a:path>
                <a:path w="2146300" h="1005839">
                  <a:moveTo>
                    <a:pt x="332740" y="972820"/>
                  </a:moveTo>
                  <a:lnTo>
                    <a:pt x="332740" y="1005840"/>
                  </a:lnTo>
                </a:path>
                <a:path w="2146300" h="1005839">
                  <a:moveTo>
                    <a:pt x="635000" y="972820"/>
                  </a:moveTo>
                  <a:lnTo>
                    <a:pt x="635000" y="1005840"/>
                  </a:lnTo>
                </a:path>
                <a:path w="2146300" h="1005839">
                  <a:moveTo>
                    <a:pt x="937259" y="972820"/>
                  </a:moveTo>
                  <a:lnTo>
                    <a:pt x="937259" y="1005840"/>
                  </a:lnTo>
                </a:path>
                <a:path w="2146300" h="1005839">
                  <a:moveTo>
                    <a:pt x="1239520" y="972820"/>
                  </a:moveTo>
                  <a:lnTo>
                    <a:pt x="1239520" y="1005840"/>
                  </a:lnTo>
                </a:path>
                <a:path w="2146300" h="1005839">
                  <a:moveTo>
                    <a:pt x="1541779" y="972820"/>
                  </a:moveTo>
                  <a:lnTo>
                    <a:pt x="1541779" y="1005840"/>
                  </a:lnTo>
                </a:path>
                <a:path w="2146300" h="1005839">
                  <a:moveTo>
                    <a:pt x="1844040" y="972820"/>
                  </a:moveTo>
                  <a:lnTo>
                    <a:pt x="1844040" y="1005840"/>
                  </a:lnTo>
                </a:path>
                <a:path w="2146300" h="1005839">
                  <a:moveTo>
                    <a:pt x="2146300" y="972820"/>
                  </a:moveTo>
                  <a:lnTo>
                    <a:pt x="2146300" y="1005840"/>
                  </a:lnTo>
                </a:path>
              </a:pathLst>
            </a:custGeom>
            <a:ln w="6350">
              <a:solidFill>
                <a:srgbClr val="969493"/>
              </a:solidFill>
            </a:ln>
          </p:spPr>
          <p:txBody>
            <a:bodyPr wrap="square" lIns="0" tIns="0" rIns="0" bIns="0" rtlCol="0"/>
            <a:lstStyle/>
            <a:p>
              <a:endParaRPr/>
            </a:p>
          </p:txBody>
        </p:sp>
        <p:pic>
          <p:nvPicPr>
            <p:cNvPr id="8" name="object 8"/>
            <p:cNvPicPr/>
            <p:nvPr/>
          </p:nvPicPr>
          <p:blipFill>
            <a:blip r:embed="rId2" cstate="email">
              <a:extLst>
                <a:ext uri="{28A0092B-C50C-407E-A947-70E740481C1C}">
                  <a14:useLocalDpi xmlns:a14="http://schemas.microsoft.com/office/drawing/2010/main"/>
                </a:ext>
              </a:extLst>
            </a:blip>
            <a:stretch>
              <a:fillRect/>
            </a:stretch>
          </p:blipFill>
          <p:spPr>
            <a:xfrm>
              <a:off x="8124825" y="5596572"/>
              <a:ext cx="167640" cy="180340"/>
            </a:xfrm>
            <a:prstGeom prst="rect">
              <a:avLst/>
            </a:prstGeom>
          </p:spPr>
        </p:pic>
        <p:pic>
          <p:nvPicPr>
            <p:cNvPr id="9" name="object 9"/>
            <p:cNvPicPr/>
            <p:nvPr/>
          </p:nvPicPr>
          <p:blipFill>
            <a:blip r:embed="rId2" cstate="email">
              <a:extLst>
                <a:ext uri="{28A0092B-C50C-407E-A947-70E740481C1C}">
                  <a14:useLocalDpi xmlns:a14="http://schemas.microsoft.com/office/drawing/2010/main"/>
                </a:ext>
              </a:extLst>
            </a:blip>
            <a:stretch>
              <a:fillRect/>
            </a:stretch>
          </p:blipFill>
          <p:spPr>
            <a:xfrm>
              <a:off x="8426704" y="5596572"/>
              <a:ext cx="167640" cy="180340"/>
            </a:xfrm>
            <a:prstGeom prst="rect">
              <a:avLst/>
            </a:prstGeom>
          </p:spPr>
        </p:pic>
        <p:pic>
          <p:nvPicPr>
            <p:cNvPr id="10" name="object 10"/>
            <p:cNvPicPr/>
            <p:nvPr/>
          </p:nvPicPr>
          <p:blipFill>
            <a:blip r:embed="rId2" cstate="email">
              <a:extLst>
                <a:ext uri="{28A0092B-C50C-407E-A947-70E740481C1C}">
                  <a14:useLocalDpi xmlns:a14="http://schemas.microsoft.com/office/drawing/2010/main"/>
                </a:ext>
              </a:extLst>
            </a:blip>
            <a:stretch>
              <a:fillRect/>
            </a:stretch>
          </p:blipFill>
          <p:spPr>
            <a:xfrm>
              <a:off x="8728710" y="5596572"/>
              <a:ext cx="167640" cy="180340"/>
            </a:xfrm>
            <a:prstGeom prst="rect">
              <a:avLst/>
            </a:prstGeom>
          </p:spPr>
        </p:pic>
        <p:pic>
          <p:nvPicPr>
            <p:cNvPr id="11" name="object 11"/>
            <p:cNvPicPr/>
            <p:nvPr/>
          </p:nvPicPr>
          <p:blipFill>
            <a:blip r:embed="rId3" cstate="email">
              <a:extLst>
                <a:ext uri="{28A0092B-C50C-407E-A947-70E740481C1C}">
                  <a14:useLocalDpi xmlns:a14="http://schemas.microsoft.com/office/drawing/2010/main"/>
                </a:ext>
              </a:extLst>
            </a:blip>
            <a:stretch>
              <a:fillRect/>
            </a:stretch>
          </p:blipFill>
          <p:spPr>
            <a:xfrm>
              <a:off x="8946515" y="5503862"/>
              <a:ext cx="335699" cy="180340"/>
            </a:xfrm>
            <a:prstGeom prst="rect">
              <a:avLst/>
            </a:prstGeom>
          </p:spPr>
        </p:pic>
        <p:pic>
          <p:nvPicPr>
            <p:cNvPr id="12" name="object 12"/>
            <p:cNvPicPr/>
            <p:nvPr/>
          </p:nvPicPr>
          <p:blipFill>
            <a:blip r:embed="rId4" cstate="email">
              <a:extLst>
                <a:ext uri="{28A0092B-C50C-407E-A947-70E740481C1C}">
                  <a14:useLocalDpi xmlns:a14="http://schemas.microsoft.com/office/drawing/2010/main"/>
                </a:ext>
              </a:extLst>
            </a:blip>
            <a:stretch>
              <a:fillRect/>
            </a:stretch>
          </p:blipFill>
          <p:spPr>
            <a:xfrm>
              <a:off x="9248394" y="5440997"/>
              <a:ext cx="335699" cy="180340"/>
            </a:xfrm>
            <a:prstGeom prst="rect">
              <a:avLst/>
            </a:prstGeom>
          </p:spPr>
        </p:pic>
        <p:pic>
          <p:nvPicPr>
            <p:cNvPr id="13" name="object 13"/>
            <p:cNvPicPr/>
            <p:nvPr/>
          </p:nvPicPr>
          <p:blipFill>
            <a:blip r:embed="rId5" cstate="email">
              <a:extLst>
                <a:ext uri="{28A0092B-C50C-407E-A947-70E740481C1C}">
                  <a14:useLocalDpi xmlns:a14="http://schemas.microsoft.com/office/drawing/2010/main"/>
                </a:ext>
              </a:extLst>
            </a:blip>
            <a:stretch>
              <a:fillRect/>
            </a:stretch>
          </p:blipFill>
          <p:spPr>
            <a:xfrm>
              <a:off x="9550400" y="5323585"/>
              <a:ext cx="335699" cy="180340"/>
            </a:xfrm>
            <a:prstGeom prst="rect">
              <a:avLst/>
            </a:prstGeom>
          </p:spPr>
        </p:pic>
        <p:pic>
          <p:nvPicPr>
            <p:cNvPr id="14" name="object 14"/>
            <p:cNvPicPr/>
            <p:nvPr/>
          </p:nvPicPr>
          <p:blipFill>
            <a:blip r:embed="rId6" cstate="email">
              <a:extLst>
                <a:ext uri="{28A0092B-C50C-407E-A947-70E740481C1C}">
                  <a14:useLocalDpi xmlns:a14="http://schemas.microsoft.com/office/drawing/2010/main"/>
                </a:ext>
              </a:extLst>
            </a:blip>
            <a:stretch>
              <a:fillRect/>
            </a:stretch>
          </p:blipFill>
          <p:spPr>
            <a:xfrm>
              <a:off x="9761601" y="4832984"/>
              <a:ext cx="433958" cy="180339"/>
            </a:xfrm>
            <a:prstGeom prst="rect">
              <a:avLst/>
            </a:prstGeom>
          </p:spPr>
        </p:pic>
        <p:sp>
          <p:nvSpPr>
            <p:cNvPr id="15" name="object 15"/>
            <p:cNvSpPr/>
            <p:nvPr/>
          </p:nvSpPr>
          <p:spPr>
            <a:xfrm>
              <a:off x="8087360" y="6080759"/>
              <a:ext cx="63500" cy="60960"/>
            </a:xfrm>
            <a:custGeom>
              <a:avLst/>
              <a:gdLst/>
              <a:ahLst/>
              <a:cxnLst/>
              <a:rect l="l" t="t" r="r" b="b"/>
              <a:pathLst>
                <a:path w="63500" h="60960">
                  <a:moveTo>
                    <a:pt x="63500" y="0"/>
                  </a:moveTo>
                  <a:lnTo>
                    <a:pt x="0" y="0"/>
                  </a:lnTo>
                  <a:lnTo>
                    <a:pt x="0" y="60959"/>
                  </a:lnTo>
                  <a:lnTo>
                    <a:pt x="63500" y="60959"/>
                  </a:lnTo>
                  <a:lnTo>
                    <a:pt x="63500" y="0"/>
                  </a:lnTo>
                  <a:close/>
                </a:path>
              </a:pathLst>
            </a:custGeom>
            <a:solidFill>
              <a:srgbClr val="FFC000"/>
            </a:solidFill>
          </p:spPr>
          <p:txBody>
            <a:bodyPr wrap="square" lIns="0" tIns="0" rIns="0" bIns="0" rtlCol="0"/>
            <a:lstStyle/>
            <a:p>
              <a:endParaRPr/>
            </a:p>
          </p:txBody>
        </p:sp>
        <p:sp>
          <p:nvSpPr>
            <p:cNvPr id="16" name="object 16"/>
            <p:cNvSpPr/>
            <p:nvPr/>
          </p:nvSpPr>
          <p:spPr>
            <a:xfrm>
              <a:off x="8087360" y="6080759"/>
              <a:ext cx="63500" cy="60960"/>
            </a:xfrm>
            <a:custGeom>
              <a:avLst/>
              <a:gdLst/>
              <a:ahLst/>
              <a:cxnLst/>
              <a:rect l="l" t="t" r="r" b="b"/>
              <a:pathLst>
                <a:path w="63500" h="60960">
                  <a:moveTo>
                    <a:pt x="0" y="60959"/>
                  </a:moveTo>
                  <a:lnTo>
                    <a:pt x="63500" y="60959"/>
                  </a:lnTo>
                  <a:lnTo>
                    <a:pt x="63500" y="0"/>
                  </a:lnTo>
                  <a:lnTo>
                    <a:pt x="0" y="0"/>
                  </a:lnTo>
                  <a:lnTo>
                    <a:pt x="0" y="60959"/>
                  </a:lnTo>
                  <a:close/>
                </a:path>
              </a:pathLst>
            </a:custGeom>
            <a:ln w="19049">
              <a:solidFill>
                <a:srgbClr val="FFC000"/>
              </a:solidFill>
            </a:ln>
          </p:spPr>
          <p:txBody>
            <a:bodyPr wrap="square" lIns="0" tIns="0" rIns="0" bIns="0" rtlCol="0"/>
            <a:lstStyle/>
            <a:p>
              <a:endParaRPr/>
            </a:p>
          </p:txBody>
        </p:sp>
      </p:grpSp>
      <p:sp>
        <p:nvSpPr>
          <p:cNvPr id="17" name="object 17"/>
          <p:cNvSpPr txBox="1"/>
          <p:nvPr/>
        </p:nvSpPr>
        <p:spPr>
          <a:xfrm>
            <a:off x="7586980" y="3967479"/>
            <a:ext cx="2618740" cy="2227580"/>
          </a:xfrm>
          <a:prstGeom prst="rect">
            <a:avLst/>
          </a:prstGeom>
        </p:spPr>
        <p:txBody>
          <a:bodyPr vert="horz" wrap="square" lIns="0" tIns="99060" rIns="0" bIns="0" rtlCol="0">
            <a:spAutoFit/>
          </a:bodyPr>
          <a:lstStyle/>
          <a:p>
            <a:pPr marL="169545">
              <a:lnSpc>
                <a:spcPct val="100000"/>
              </a:lnSpc>
              <a:spcBef>
                <a:spcPts val="780"/>
              </a:spcBef>
            </a:pPr>
            <a:r>
              <a:rPr sz="1400" spc="-35" dirty="0">
                <a:solidFill>
                  <a:srgbClr val="375F92"/>
                </a:solidFill>
                <a:latin typeface="Segoe UI"/>
                <a:cs typeface="Segoe UI"/>
              </a:rPr>
              <a:t>1.239 </a:t>
            </a:r>
            <a:r>
              <a:rPr sz="1400" spc="-25" dirty="0">
                <a:solidFill>
                  <a:srgbClr val="375F92"/>
                </a:solidFill>
                <a:latin typeface="Segoe UI"/>
                <a:cs typeface="Segoe UI"/>
              </a:rPr>
              <a:t>UF </a:t>
            </a:r>
            <a:r>
              <a:rPr sz="1400" spc="-40" dirty="0">
                <a:solidFill>
                  <a:srgbClr val="375F92"/>
                </a:solidFill>
                <a:latin typeface="Segoe UI"/>
                <a:cs typeface="Segoe UI"/>
              </a:rPr>
              <a:t>entregadas</a:t>
            </a:r>
            <a:r>
              <a:rPr sz="1400" spc="-20" dirty="0">
                <a:solidFill>
                  <a:srgbClr val="375F92"/>
                </a:solidFill>
                <a:latin typeface="Segoe UI"/>
                <a:cs typeface="Segoe UI"/>
              </a:rPr>
              <a:t> </a:t>
            </a:r>
            <a:r>
              <a:rPr sz="1400" dirty="0">
                <a:solidFill>
                  <a:srgbClr val="375F92"/>
                </a:solidFill>
                <a:latin typeface="Segoe UI"/>
                <a:cs typeface="Segoe UI"/>
              </a:rPr>
              <a:t>a</a:t>
            </a:r>
            <a:endParaRPr sz="1400">
              <a:latin typeface="Segoe UI"/>
              <a:cs typeface="Segoe UI"/>
            </a:endParaRPr>
          </a:p>
          <a:p>
            <a:pPr marL="169545">
              <a:lnSpc>
                <a:spcPct val="100000"/>
              </a:lnSpc>
            </a:pPr>
            <a:r>
              <a:rPr sz="1400" spc="-35" dirty="0">
                <a:solidFill>
                  <a:srgbClr val="375F92"/>
                </a:solidFill>
                <a:latin typeface="Segoe UI"/>
                <a:cs typeface="Segoe UI"/>
              </a:rPr>
              <a:t>ONGs. (2016 </a:t>
            </a:r>
            <a:r>
              <a:rPr sz="1400" dirty="0">
                <a:solidFill>
                  <a:srgbClr val="375F92"/>
                </a:solidFill>
                <a:latin typeface="Segoe UI"/>
                <a:cs typeface="Segoe UI"/>
              </a:rPr>
              <a:t>–</a:t>
            </a:r>
            <a:r>
              <a:rPr sz="1400" spc="-55" dirty="0">
                <a:solidFill>
                  <a:srgbClr val="375F92"/>
                </a:solidFill>
                <a:latin typeface="Segoe UI"/>
                <a:cs typeface="Segoe UI"/>
              </a:rPr>
              <a:t> </a:t>
            </a:r>
            <a:r>
              <a:rPr sz="1400" spc="-40" dirty="0">
                <a:solidFill>
                  <a:srgbClr val="375F92"/>
                </a:solidFill>
                <a:latin typeface="Segoe UI"/>
                <a:cs typeface="Segoe UI"/>
              </a:rPr>
              <a:t>2019)</a:t>
            </a:r>
            <a:endParaRPr sz="1400">
              <a:latin typeface="Segoe UI"/>
              <a:cs typeface="Segoe UI"/>
            </a:endParaRPr>
          </a:p>
          <a:p>
            <a:pPr>
              <a:lnSpc>
                <a:spcPct val="100000"/>
              </a:lnSpc>
            </a:pPr>
            <a:endParaRPr sz="1750">
              <a:latin typeface="Segoe UI"/>
              <a:cs typeface="Segoe UI"/>
            </a:endParaRPr>
          </a:p>
          <a:p>
            <a:pPr marL="128270">
              <a:lnSpc>
                <a:spcPct val="100000"/>
              </a:lnSpc>
            </a:pPr>
            <a:r>
              <a:rPr sz="800" spc="-5" dirty="0">
                <a:solidFill>
                  <a:srgbClr val="504F4E"/>
                </a:solidFill>
                <a:latin typeface="Calibri"/>
                <a:cs typeface="Calibri"/>
              </a:rPr>
              <a:t>1500</a:t>
            </a:r>
            <a:endParaRPr sz="800">
              <a:latin typeface="Calibri"/>
              <a:cs typeface="Calibri"/>
            </a:endParaRPr>
          </a:p>
          <a:p>
            <a:pPr>
              <a:lnSpc>
                <a:spcPct val="100000"/>
              </a:lnSpc>
            </a:pPr>
            <a:endParaRPr sz="800">
              <a:latin typeface="Calibri"/>
              <a:cs typeface="Calibri"/>
            </a:endParaRPr>
          </a:p>
          <a:p>
            <a:pPr marL="128270">
              <a:lnSpc>
                <a:spcPct val="100000"/>
              </a:lnSpc>
              <a:spcBef>
                <a:spcPts val="615"/>
              </a:spcBef>
            </a:pPr>
            <a:r>
              <a:rPr sz="800" spc="-5" dirty="0">
                <a:solidFill>
                  <a:srgbClr val="504F4E"/>
                </a:solidFill>
                <a:latin typeface="Calibri"/>
                <a:cs typeface="Calibri"/>
              </a:rPr>
              <a:t>1000</a:t>
            </a:r>
            <a:endParaRPr sz="800">
              <a:latin typeface="Calibri"/>
              <a:cs typeface="Calibri"/>
            </a:endParaRPr>
          </a:p>
          <a:p>
            <a:pPr>
              <a:lnSpc>
                <a:spcPct val="100000"/>
              </a:lnSpc>
            </a:pPr>
            <a:endParaRPr sz="800">
              <a:latin typeface="Calibri"/>
              <a:cs typeface="Calibri"/>
            </a:endParaRPr>
          </a:p>
          <a:p>
            <a:pPr marL="179705">
              <a:lnSpc>
                <a:spcPct val="100000"/>
              </a:lnSpc>
              <a:spcBef>
                <a:spcPts val="620"/>
              </a:spcBef>
            </a:pPr>
            <a:r>
              <a:rPr sz="800" dirty="0">
                <a:solidFill>
                  <a:srgbClr val="504F4E"/>
                </a:solidFill>
                <a:latin typeface="Calibri"/>
                <a:cs typeface="Calibri"/>
              </a:rPr>
              <a:t>500</a:t>
            </a:r>
            <a:endParaRPr sz="800">
              <a:latin typeface="Calibri"/>
              <a:cs typeface="Calibri"/>
            </a:endParaRPr>
          </a:p>
          <a:p>
            <a:pPr>
              <a:lnSpc>
                <a:spcPct val="100000"/>
              </a:lnSpc>
            </a:pPr>
            <a:endParaRPr sz="800">
              <a:latin typeface="Calibri"/>
              <a:cs typeface="Calibri"/>
            </a:endParaRPr>
          </a:p>
          <a:p>
            <a:pPr marL="282575">
              <a:lnSpc>
                <a:spcPct val="100000"/>
              </a:lnSpc>
              <a:spcBef>
                <a:spcPts val="615"/>
              </a:spcBef>
            </a:pPr>
            <a:r>
              <a:rPr sz="800" dirty="0">
                <a:solidFill>
                  <a:srgbClr val="504F4E"/>
                </a:solidFill>
                <a:latin typeface="Calibri"/>
                <a:cs typeface="Calibri"/>
              </a:rPr>
              <a:t>0</a:t>
            </a:r>
            <a:endParaRPr sz="800">
              <a:latin typeface="Calibri"/>
              <a:cs typeface="Calibri"/>
            </a:endParaRPr>
          </a:p>
          <a:p>
            <a:pPr marL="476250">
              <a:lnSpc>
                <a:spcPct val="100000"/>
              </a:lnSpc>
              <a:spcBef>
                <a:spcPts val="85"/>
              </a:spcBef>
            </a:pPr>
            <a:r>
              <a:rPr sz="800" spc="-5" dirty="0">
                <a:solidFill>
                  <a:srgbClr val="504F4E"/>
                </a:solidFill>
                <a:latin typeface="Calibri"/>
                <a:cs typeface="Calibri"/>
              </a:rPr>
              <a:t>2009</a:t>
            </a:r>
            <a:r>
              <a:rPr sz="800" spc="35" dirty="0">
                <a:solidFill>
                  <a:srgbClr val="504F4E"/>
                </a:solidFill>
                <a:latin typeface="Calibri"/>
                <a:cs typeface="Calibri"/>
              </a:rPr>
              <a:t> </a:t>
            </a:r>
            <a:r>
              <a:rPr sz="800" spc="-5" dirty="0">
                <a:solidFill>
                  <a:srgbClr val="504F4E"/>
                </a:solidFill>
                <a:latin typeface="Calibri"/>
                <a:cs typeface="Calibri"/>
              </a:rPr>
              <a:t>2014</a:t>
            </a:r>
            <a:r>
              <a:rPr sz="800" spc="35" dirty="0">
                <a:solidFill>
                  <a:srgbClr val="504F4E"/>
                </a:solidFill>
                <a:latin typeface="Calibri"/>
                <a:cs typeface="Calibri"/>
              </a:rPr>
              <a:t> </a:t>
            </a:r>
            <a:r>
              <a:rPr sz="800" spc="-5" dirty="0">
                <a:solidFill>
                  <a:srgbClr val="504F4E"/>
                </a:solidFill>
                <a:latin typeface="Calibri"/>
                <a:cs typeface="Calibri"/>
              </a:rPr>
              <a:t>2015</a:t>
            </a:r>
            <a:r>
              <a:rPr sz="800" spc="35" dirty="0">
                <a:solidFill>
                  <a:srgbClr val="504F4E"/>
                </a:solidFill>
                <a:latin typeface="Calibri"/>
                <a:cs typeface="Calibri"/>
              </a:rPr>
              <a:t> </a:t>
            </a:r>
            <a:r>
              <a:rPr sz="800" spc="-5" dirty="0">
                <a:solidFill>
                  <a:srgbClr val="504F4E"/>
                </a:solidFill>
                <a:latin typeface="Calibri"/>
                <a:cs typeface="Calibri"/>
              </a:rPr>
              <a:t>2016</a:t>
            </a:r>
            <a:r>
              <a:rPr sz="800" spc="35" dirty="0">
                <a:solidFill>
                  <a:srgbClr val="504F4E"/>
                </a:solidFill>
                <a:latin typeface="Calibri"/>
                <a:cs typeface="Calibri"/>
              </a:rPr>
              <a:t> </a:t>
            </a:r>
            <a:r>
              <a:rPr sz="800" spc="-5" dirty="0">
                <a:solidFill>
                  <a:srgbClr val="504F4E"/>
                </a:solidFill>
                <a:latin typeface="Calibri"/>
                <a:cs typeface="Calibri"/>
              </a:rPr>
              <a:t>2017</a:t>
            </a:r>
            <a:r>
              <a:rPr sz="800" spc="35" dirty="0">
                <a:solidFill>
                  <a:srgbClr val="504F4E"/>
                </a:solidFill>
                <a:latin typeface="Calibri"/>
                <a:cs typeface="Calibri"/>
              </a:rPr>
              <a:t> </a:t>
            </a:r>
            <a:r>
              <a:rPr sz="800" spc="-5" dirty="0">
                <a:solidFill>
                  <a:srgbClr val="504F4E"/>
                </a:solidFill>
                <a:latin typeface="Calibri"/>
                <a:cs typeface="Calibri"/>
              </a:rPr>
              <a:t>2018</a:t>
            </a:r>
            <a:r>
              <a:rPr sz="800" spc="40" dirty="0">
                <a:solidFill>
                  <a:srgbClr val="504F4E"/>
                </a:solidFill>
                <a:latin typeface="Calibri"/>
                <a:cs typeface="Calibri"/>
              </a:rPr>
              <a:t> </a:t>
            </a:r>
            <a:r>
              <a:rPr sz="800" spc="-5" dirty="0">
                <a:solidFill>
                  <a:srgbClr val="504F4E"/>
                </a:solidFill>
                <a:latin typeface="Calibri"/>
                <a:cs typeface="Calibri"/>
              </a:rPr>
              <a:t>2019</a:t>
            </a:r>
            <a:endParaRPr sz="800">
              <a:latin typeface="Calibri"/>
              <a:cs typeface="Calibri"/>
            </a:endParaRPr>
          </a:p>
          <a:p>
            <a:pPr marL="591185">
              <a:lnSpc>
                <a:spcPct val="100000"/>
              </a:lnSpc>
              <a:spcBef>
                <a:spcPts val="125"/>
              </a:spcBef>
            </a:pPr>
            <a:r>
              <a:rPr sz="900" spc="-5" dirty="0">
                <a:solidFill>
                  <a:srgbClr val="504F4E"/>
                </a:solidFill>
                <a:latin typeface="Calibri"/>
                <a:cs typeface="Calibri"/>
              </a:rPr>
              <a:t>Monto donado bidones (UF)</a:t>
            </a:r>
            <a:r>
              <a:rPr sz="900" spc="5" dirty="0">
                <a:solidFill>
                  <a:srgbClr val="504F4E"/>
                </a:solidFill>
                <a:latin typeface="Calibri"/>
                <a:cs typeface="Calibri"/>
              </a:rPr>
              <a:t> </a:t>
            </a:r>
            <a:r>
              <a:rPr sz="900" spc="-5" dirty="0">
                <a:solidFill>
                  <a:srgbClr val="504F4E"/>
                </a:solidFill>
                <a:latin typeface="Calibri"/>
                <a:cs typeface="Calibri"/>
              </a:rPr>
              <a:t>(acum.)</a:t>
            </a:r>
            <a:endParaRPr sz="900">
              <a:latin typeface="Calibri"/>
              <a:cs typeface="Calibri"/>
            </a:endParaRPr>
          </a:p>
        </p:txBody>
      </p:sp>
      <p:sp>
        <p:nvSpPr>
          <p:cNvPr id="18" name="object 18"/>
          <p:cNvSpPr txBox="1">
            <a:spLocks noGrp="1"/>
          </p:cNvSpPr>
          <p:nvPr>
            <p:ph type="title"/>
          </p:nvPr>
        </p:nvSpPr>
        <p:spPr>
          <a:xfrm>
            <a:off x="419417" y="352678"/>
            <a:ext cx="4399280" cy="513080"/>
          </a:xfrm>
          <a:prstGeom prst="rect">
            <a:avLst/>
          </a:prstGeom>
        </p:spPr>
        <p:txBody>
          <a:bodyPr vert="horz" wrap="square" lIns="0" tIns="12700" rIns="0" bIns="0" rtlCol="0">
            <a:spAutoFit/>
          </a:bodyPr>
          <a:lstStyle/>
          <a:p>
            <a:pPr marL="12700">
              <a:lnSpc>
                <a:spcPct val="100000"/>
              </a:lnSpc>
              <a:spcBef>
                <a:spcPts val="100"/>
              </a:spcBef>
            </a:pPr>
            <a:r>
              <a:rPr sz="3200" b="0" dirty="0">
                <a:solidFill>
                  <a:srgbClr val="5C5C5C"/>
                </a:solidFill>
                <a:latin typeface="Rockwell"/>
                <a:cs typeface="Rockwell"/>
              </a:rPr>
              <a:t>Contribución a los</a:t>
            </a:r>
            <a:r>
              <a:rPr sz="3200" b="0" spc="-75" dirty="0">
                <a:solidFill>
                  <a:srgbClr val="5C5C5C"/>
                </a:solidFill>
                <a:latin typeface="Rockwell"/>
                <a:cs typeface="Rockwell"/>
              </a:rPr>
              <a:t> </a:t>
            </a:r>
            <a:r>
              <a:rPr sz="3200" b="0" spc="-5" dirty="0">
                <a:solidFill>
                  <a:srgbClr val="5C5C5C"/>
                </a:solidFill>
                <a:latin typeface="Rockwell"/>
                <a:cs typeface="Rockwell"/>
              </a:rPr>
              <a:t>ODS</a:t>
            </a:r>
            <a:endParaRPr sz="3200">
              <a:latin typeface="Rockwell"/>
              <a:cs typeface="Rockwell"/>
            </a:endParaRPr>
          </a:p>
        </p:txBody>
      </p:sp>
      <p:grpSp>
        <p:nvGrpSpPr>
          <p:cNvPr id="19" name="object 19"/>
          <p:cNvGrpSpPr/>
          <p:nvPr/>
        </p:nvGrpSpPr>
        <p:grpSpPr>
          <a:xfrm>
            <a:off x="1932939" y="3967479"/>
            <a:ext cx="2636520" cy="2232660"/>
            <a:chOff x="1932939" y="3967479"/>
            <a:chExt cx="2636520" cy="2232660"/>
          </a:xfrm>
        </p:grpSpPr>
        <p:sp>
          <p:nvSpPr>
            <p:cNvPr id="20" name="object 20"/>
            <p:cNvSpPr/>
            <p:nvPr/>
          </p:nvSpPr>
          <p:spPr>
            <a:xfrm>
              <a:off x="1932939" y="3972559"/>
              <a:ext cx="2631440" cy="2227580"/>
            </a:xfrm>
            <a:custGeom>
              <a:avLst/>
              <a:gdLst/>
              <a:ahLst/>
              <a:cxnLst/>
              <a:rect l="l" t="t" r="r" b="b"/>
              <a:pathLst>
                <a:path w="2631440" h="2227579">
                  <a:moveTo>
                    <a:pt x="2631440" y="0"/>
                  </a:moveTo>
                  <a:lnTo>
                    <a:pt x="0" y="0"/>
                  </a:lnTo>
                  <a:lnTo>
                    <a:pt x="0" y="2227579"/>
                  </a:lnTo>
                  <a:lnTo>
                    <a:pt x="2631440" y="2227579"/>
                  </a:lnTo>
                  <a:lnTo>
                    <a:pt x="2631440" y="0"/>
                  </a:lnTo>
                  <a:close/>
                </a:path>
              </a:pathLst>
            </a:custGeom>
            <a:solidFill>
              <a:srgbClr val="EFEFEF"/>
            </a:solidFill>
          </p:spPr>
          <p:txBody>
            <a:bodyPr wrap="square" lIns="0" tIns="0" rIns="0" bIns="0" rtlCol="0"/>
            <a:lstStyle/>
            <a:p>
              <a:endParaRPr/>
            </a:p>
          </p:txBody>
        </p:sp>
        <p:pic>
          <p:nvPicPr>
            <p:cNvPr id="21" name="object 21"/>
            <p:cNvPicPr/>
            <p:nvPr/>
          </p:nvPicPr>
          <p:blipFill>
            <a:blip r:embed="rId7" cstate="email">
              <a:extLst>
                <a:ext uri="{28A0092B-C50C-407E-A947-70E740481C1C}">
                  <a14:useLocalDpi xmlns:a14="http://schemas.microsoft.com/office/drawing/2010/main"/>
                </a:ext>
              </a:extLst>
            </a:blip>
            <a:stretch>
              <a:fillRect/>
            </a:stretch>
          </p:blipFill>
          <p:spPr>
            <a:xfrm>
              <a:off x="4091939" y="3967479"/>
              <a:ext cx="477520" cy="469900"/>
            </a:xfrm>
            <a:prstGeom prst="rect">
              <a:avLst/>
            </a:prstGeom>
          </p:spPr>
        </p:pic>
      </p:grpSp>
      <p:grpSp>
        <p:nvGrpSpPr>
          <p:cNvPr id="22" name="object 22"/>
          <p:cNvGrpSpPr/>
          <p:nvPr/>
        </p:nvGrpSpPr>
        <p:grpSpPr>
          <a:xfrm>
            <a:off x="4815840" y="3967479"/>
            <a:ext cx="2573655" cy="2240280"/>
            <a:chOff x="4815840" y="3967479"/>
            <a:chExt cx="2573655" cy="2240280"/>
          </a:xfrm>
        </p:grpSpPr>
        <p:sp>
          <p:nvSpPr>
            <p:cNvPr id="23" name="object 23"/>
            <p:cNvSpPr/>
            <p:nvPr/>
          </p:nvSpPr>
          <p:spPr>
            <a:xfrm>
              <a:off x="4815840" y="3967479"/>
              <a:ext cx="2560320" cy="2240280"/>
            </a:xfrm>
            <a:custGeom>
              <a:avLst/>
              <a:gdLst/>
              <a:ahLst/>
              <a:cxnLst/>
              <a:rect l="l" t="t" r="r" b="b"/>
              <a:pathLst>
                <a:path w="2560320" h="2240279">
                  <a:moveTo>
                    <a:pt x="2560319" y="0"/>
                  </a:moveTo>
                  <a:lnTo>
                    <a:pt x="0" y="0"/>
                  </a:lnTo>
                  <a:lnTo>
                    <a:pt x="0" y="2240280"/>
                  </a:lnTo>
                  <a:lnTo>
                    <a:pt x="2560319" y="2240280"/>
                  </a:lnTo>
                  <a:lnTo>
                    <a:pt x="2560319" y="0"/>
                  </a:lnTo>
                  <a:close/>
                </a:path>
              </a:pathLst>
            </a:custGeom>
            <a:solidFill>
              <a:srgbClr val="EFEFEF"/>
            </a:solidFill>
          </p:spPr>
          <p:txBody>
            <a:bodyPr wrap="square" lIns="0" tIns="0" rIns="0" bIns="0" rtlCol="0"/>
            <a:lstStyle/>
            <a:p>
              <a:endParaRPr/>
            </a:p>
          </p:txBody>
        </p:sp>
        <p:pic>
          <p:nvPicPr>
            <p:cNvPr id="24" name="object 24"/>
            <p:cNvPicPr/>
            <p:nvPr/>
          </p:nvPicPr>
          <p:blipFill>
            <a:blip r:embed="rId8" cstate="email">
              <a:extLst>
                <a:ext uri="{28A0092B-C50C-407E-A947-70E740481C1C}">
                  <a14:useLocalDpi xmlns:a14="http://schemas.microsoft.com/office/drawing/2010/main"/>
                </a:ext>
              </a:extLst>
            </a:blip>
            <a:stretch>
              <a:fillRect/>
            </a:stretch>
          </p:blipFill>
          <p:spPr>
            <a:xfrm>
              <a:off x="6893560" y="3967479"/>
              <a:ext cx="477520" cy="477519"/>
            </a:xfrm>
            <a:prstGeom prst="rect">
              <a:avLst/>
            </a:prstGeom>
          </p:spPr>
        </p:pic>
        <p:sp>
          <p:nvSpPr>
            <p:cNvPr id="25" name="object 25"/>
            <p:cNvSpPr/>
            <p:nvPr/>
          </p:nvSpPr>
          <p:spPr>
            <a:xfrm>
              <a:off x="5253990" y="4900929"/>
              <a:ext cx="30480" cy="962660"/>
            </a:xfrm>
            <a:custGeom>
              <a:avLst/>
              <a:gdLst/>
              <a:ahLst/>
              <a:cxnLst/>
              <a:rect l="l" t="t" r="r" b="b"/>
              <a:pathLst>
                <a:path w="30479" h="962660">
                  <a:moveTo>
                    <a:pt x="30480" y="962660"/>
                  </a:moveTo>
                  <a:lnTo>
                    <a:pt x="30480" y="0"/>
                  </a:lnTo>
                </a:path>
                <a:path w="30479" h="962660">
                  <a:moveTo>
                    <a:pt x="0" y="962660"/>
                  </a:moveTo>
                  <a:lnTo>
                    <a:pt x="30480" y="962660"/>
                  </a:lnTo>
                </a:path>
                <a:path w="30479" h="962660">
                  <a:moveTo>
                    <a:pt x="0" y="721360"/>
                  </a:moveTo>
                  <a:lnTo>
                    <a:pt x="30480" y="721360"/>
                  </a:lnTo>
                </a:path>
                <a:path w="30479" h="962660">
                  <a:moveTo>
                    <a:pt x="0" y="482600"/>
                  </a:moveTo>
                  <a:lnTo>
                    <a:pt x="30480" y="482600"/>
                  </a:lnTo>
                </a:path>
                <a:path w="30479" h="962660">
                  <a:moveTo>
                    <a:pt x="0" y="241300"/>
                  </a:moveTo>
                  <a:lnTo>
                    <a:pt x="30480" y="241300"/>
                  </a:lnTo>
                </a:path>
                <a:path w="30479" h="962660">
                  <a:moveTo>
                    <a:pt x="0" y="0"/>
                  </a:moveTo>
                  <a:lnTo>
                    <a:pt x="30480" y="0"/>
                  </a:lnTo>
                </a:path>
              </a:pathLst>
            </a:custGeom>
            <a:ln w="6350">
              <a:solidFill>
                <a:srgbClr val="969493"/>
              </a:solidFill>
            </a:ln>
          </p:spPr>
          <p:txBody>
            <a:bodyPr wrap="square" lIns="0" tIns="0" rIns="0" bIns="0" rtlCol="0"/>
            <a:lstStyle/>
            <a:p>
              <a:endParaRPr/>
            </a:p>
          </p:txBody>
        </p:sp>
        <p:sp>
          <p:nvSpPr>
            <p:cNvPr id="26" name="object 26"/>
            <p:cNvSpPr/>
            <p:nvPr/>
          </p:nvSpPr>
          <p:spPr>
            <a:xfrm>
              <a:off x="5284470" y="5863589"/>
              <a:ext cx="2039620" cy="30480"/>
            </a:xfrm>
            <a:custGeom>
              <a:avLst/>
              <a:gdLst/>
              <a:ahLst/>
              <a:cxnLst/>
              <a:rect l="l" t="t" r="r" b="b"/>
              <a:pathLst>
                <a:path w="2039620" h="30479">
                  <a:moveTo>
                    <a:pt x="0" y="0"/>
                  </a:moveTo>
                  <a:lnTo>
                    <a:pt x="2039620" y="0"/>
                  </a:lnTo>
                </a:path>
                <a:path w="2039620" h="30479">
                  <a:moveTo>
                    <a:pt x="0" y="0"/>
                  </a:moveTo>
                  <a:lnTo>
                    <a:pt x="0" y="30480"/>
                  </a:lnTo>
                </a:path>
                <a:path w="2039620" h="30479">
                  <a:moveTo>
                    <a:pt x="510539" y="0"/>
                  </a:moveTo>
                  <a:lnTo>
                    <a:pt x="510539" y="30480"/>
                  </a:lnTo>
                </a:path>
                <a:path w="2039620" h="30479">
                  <a:moveTo>
                    <a:pt x="1021079" y="0"/>
                  </a:moveTo>
                  <a:lnTo>
                    <a:pt x="1021079" y="30480"/>
                  </a:lnTo>
                </a:path>
                <a:path w="2039620" h="30479">
                  <a:moveTo>
                    <a:pt x="1529079" y="0"/>
                  </a:moveTo>
                  <a:lnTo>
                    <a:pt x="1529079" y="30480"/>
                  </a:lnTo>
                </a:path>
                <a:path w="2039620" h="30479">
                  <a:moveTo>
                    <a:pt x="2039620" y="0"/>
                  </a:moveTo>
                  <a:lnTo>
                    <a:pt x="2039620" y="30480"/>
                  </a:lnTo>
                </a:path>
              </a:pathLst>
            </a:custGeom>
            <a:ln w="6350">
              <a:solidFill>
                <a:srgbClr val="8D8D8D"/>
              </a:solidFill>
            </a:ln>
          </p:spPr>
          <p:txBody>
            <a:bodyPr wrap="square" lIns="0" tIns="0" rIns="0" bIns="0" rtlCol="0"/>
            <a:lstStyle/>
            <a:p>
              <a:endParaRPr/>
            </a:p>
          </p:txBody>
        </p:sp>
        <p:sp>
          <p:nvSpPr>
            <p:cNvPr id="27" name="object 27"/>
            <p:cNvSpPr/>
            <p:nvPr/>
          </p:nvSpPr>
          <p:spPr>
            <a:xfrm>
              <a:off x="5539740" y="5130799"/>
              <a:ext cx="1529080" cy="594360"/>
            </a:xfrm>
            <a:custGeom>
              <a:avLst/>
              <a:gdLst/>
              <a:ahLst/>
              <a:cxnLst/>
              <a:rect l="l" t="t" r="r" b="b"/>
              <a:pathLst>
                <a:path w="1529079" h="594360">
                  <a:moveTo>
                    <a:pt x="0" y="594360"/>
                  </a:moveTo>
                  <a:lnTo>
                    <a:pt x="510539" y="530860"/>
                  </a:lnTo>
                  <a:lnTo>
                    <a:pt x="1021080" y="205740"/>
                  </a:lnTo>
                  <a:lnTo>
                    <a:pt x="1529080" y="0"/>
                  </a:lnTo>
                </a:path>
              </a:pathLst>
            </a:custGeom>
            <a:ln w="19050">
              <a:solidFill>
                <a:srgbClr val="FFC000"/>
              </a:solidFill>
            </a:ln>
          </p:spPr>
          <p:txBody>
            <a:bodyPr wrap="square" lIns="0" tIns="0" rIns="0" bIns="0" rtlCol="0"/>
            <a:lstStyle/>
            <a:p>
              <a:endParaRPr/>
            </a:p>
          </p:txBody>
        </p:sp>
        <p:pic>
          <p:nvPicPr>
            <p:cNvPr id="28" name="object 28"/>
            <p:cNvPicPr/>
            <p:nvPr/>
          </p:nvPicPr>
          <p:blipFill>
            <a:blip r:embed="rId9" cstate="email">
              <a:extLst>
                <a:ext uri="{28A0092B-C50C-407E-A947-70E740481C1C}">
                  <a14:useLocalDpi xmlns:a14="http://schemas.microsoft.com/office/drawing/2010/main"/>
                </a:ext>
              </a:extLst>
            </a:blip>
            <a:stretch>
              <a:fillRect/>
            </a:stretch>
          </p:blipFill>
          <p:spPr>
            <a:xfrm>
              <a:off x="5499989" y="5685891"/>
              <a:ext cx="80010" cy="80009"/>
            </a:xfrm>
            <a:prstGeom prst="rect">
              <a:avLst/>
            </a:prstGeom>
          </p:spPr>
        </p:pic>
        <p:pic>
          <p:nvPicPr>
            <p:cNvPr id="29" name="object 29"/>
            <p:cNvPicPr/>
            <p:nvPr/>
          </p:nvPicPr>
          <p:blipFill>
            <a:blip r:embed="rId10" cstate="email">
              <a:extLst>
                <a:ext uri="{28A0092B-C50C-407E-A947-70E740481C1C}">
                  <a14:useLocalDpi xmlns:a14="http://schemas.microsoft.com/office/drawing/2010/main"/>
                </a:ext>
              </a:extLst>
            </a:blip>
            <a:stretch>
              <a:fillRect/>
            </a:stretch>
          </p:blipFill>
          <p:spPr>
            <a:xfrm>
              <a:off x="6010529" y="5622391"/>
              <a:ext cx="80010" cy="80009"/>
            </a:xfrm>
            <a:prstGeom prst="rect">
              <a:avLst/>
            </a:prstGeom>
          </p:spPr>
        </p:pic>
        <p:pic>
          <p:nvPicPr>
            <p:cNvPr id="30" name="object 30"/>
            <p:cNvPicPr/>
            <p:nvPr/>
          </p:nvPicPr>
          <p:blipFill>
            <a:blip r:embed="rId9" cstate="email">
              <a:extLst>
                <a:ext uri="{28A0092B-C50C-407E-A947-70E740481C1C}">
                  <a14:useLocalDpi xmlns:a14="http://schemas.microsoft.com/office/drawing/2010/main"/>
                </a:ext>
              </a:extLst>
            </a:blip>
            <a:stretch>
              <a:fillRect/>
            </a:stretch>
          </p:blipFill>
          <p:spPr>
            <a:xfrm>
              <a:off x="6521069" y="5297296"/>
              <a:ext cx="80009" cy="80009"/>
            </a:xfrm>
            <a:prstGeom prst="rect">
              <a:avLst/>
            </a:prstGeom>
          </p:spPr>
        </p:pic>
        <p:pic>
          <p:nvPicPr>
            <p:cNvPr id="31" name="object 31"/>
            <p:cNvPicPr/>
            <p:nvPr/>
          </p:nvPicPr>
          <p:blipFill>
            <a:blip r:embed="rId9" cstate="email">
              <a:extLst>
                <a:ext uri="{28A0092B-C50C-407E-A947-70E740481C1C}">
                  <a14:useLocalDpi xmlns:a14="http://schemas.microsoft.com/office/drawing/2010/main"/>
                </a:ext>
              </a:extLst>
            </a:blip>
            <a:stretch>
              <a:fillRect/>
            </a:stretch>
          </p:blipFill>
          <p:spPr>
            <a:xfrm>
              <a:off x="7029069" y="5091556"/>
              <a:ext cx="80009" cy="80010"/>
            </a:xfrm>
            <a:prstGeom prst="rect">
              <a:avLst/>
            </a:prstGeom>
          </p:spPr>
        </p:pic>
        <p:pic>
          <p:nvPicPr>
            <p:cNvPr id="32" name="object 32"/>
            <p:cNvPicPr/>
            <p:nvPr/>
          </p:nvPicPr>
          <p:blipFill>
            <a:blip r:embed="rId11" cstate="email">
              <a:extLst>
                <a:ext uri="{28A0092B-C50C-407E-A947-70E740481C1C}">
                  <a14:useLocalDpi xmlns:a14="http://schemas.microsoft.com/office/drawing/2010/main"/>
                </a:ext>
              </a:extLst>
            </a:blip>
            <a:stretch>
              <a:fillRect/>
            </a:stretch>
          </p:blipFill>
          <p:spPr>
            <a:xfrm>
              <a:off x="5428615" y="5725477"/>
              <a:ext cx="368300" cy="180340"/>
            </a:xfrm>
            <a:prstGeom prst="rect">
              <a:avLst/>
            </a:prstGeom>
          </p:spPr>
        </p:pic>
        <p:pic>
          <p:nvPicPr>
            <p:cNvPr id="33" name="object 33"/>
            <p:cNvPicPr/>
            <p:nvPr/>
          </p:nvPicPr>
          <p:blipFill>
            <a:blip r:embed="rId12" cstate="email">
              <a:extLst>
                <a:ext uri="{28A0092B-C50C-407E-A947-70E740481C1C}">
                  <a14:useLocalDpi xmlns:a14="http://schemas.microsoft.com/office/drawing/2010/main"/>
                </a:ext>
              </a:extLst>
            </a:blip>
            <a:stretch>
              <a:fillRect/>
            </a:stretch>
          </p:blipFill>
          <p:spPr>
            <a:xfrm>
              <a:off x="5971921" y="5672454"/>
              <a:ext cx="368300" cy="180340"/>
            </a:xfrm>
            <a:prstGeom prst="rect">
              <a:avLst/>
            </a:prstGeom>
          </p:spPr>
        </p:pic>
        <p:pic>
          <p:nvPicPr>
            <p:cNvPr id="34" name="object 34"/>
            <p:cNvPicPr/>
            <p:nvPr/>
          </p:nvPicPr>
          <p:blipFill>
            <a:blip r:embed="rId13" cstate="email">
              <a:extLst>
                <a:ext uri="{28A0092B-C50C-407E-A947-70E740481C1C}">
                  <a14:useLocalDpi xmlns:a14="http://schemas.microsoft.com/office/drawing/2010/main"/>
                </a:ext>
              </a:extLst>
            </a:blip>
            <a:stretch>
              <a:fillRect/>
            </a:stretch>
          </p:blipFill>
          <p:spPr>
            <a:xfrm>
              <a:off x="6396101" y="5426392"/>
              <a:ext cx="483019" cy="180340"/>
            </a:xfrm>
            <a:prstGeom prst="rect">
              <a:avLst/>
            </a:prstGeom>
          </p:spPr>
        </p:pic>
        <p:pic>
          <p:nvPicPr>
            <p:cNvPr id="35" name="object 35"/>
            <p:cNvPicPr/>
            <p:nvPr/>
          </p:nvPicPr>
          <p:blipFill>
            <a:blip r:embed="rId14" cstate="email">
              <a:extLst>
                <a:ext uri="{28A0092B-C50C-407E-A947-70E740481C1C}">
                  <a14:useLocalDpi xmlns:a14="http://schemas.microsoft.com/office/drawing/2010/main"/>
                </a:ext>
              </a:extLst>
            </a:blip>
            <a:stretch>
              <a:fillRect/>
            </a:stretch>
          </p:blipFill>
          <p:spPr>
            <a:xfrm>
              <a:off x="6906006" y="5221604"/>
              <a:ext cx="483019" cy="180339"/>
            </a:xfrm>
            <a:prstGeom prst="rect">
              <a:avLst/>
            </a:prstGeom>
          </p:spPr>
        </p:pic>
      </p:grpSp>
      <p:sp>
        <p:nvSpPr>
          <p:cNvPr id="36" name="object 36"/>
          <p:cNvSpPr txBox="1"/>
          <p:nvPr/>
        </p:nvSpPr>
        <p:spPr>
          <a:xfrm>
            <a:off x="1932939" y="3972559"/>
            <a:ext cx="2631440" cy="2227580"/>
          </a:xfrm>
          <a:prstGeom prst="rect">
            <a:avLst/>
          </a:prstGeom>
        </p:spPr>
        <p:txBody>
          <a:bodyPr vert="horz" wrap="square" lIns="0" tIns="120650" rIns="0" bIns="0" rtlCol="0">
            <a:spAutoFit/>
          </a:bodyPr>
          <a:lstStyle/>
          <a:p>
            <a:pPr marL="166370" marR="555625">
              <a:lnSpc>
                <a:spcPct val="100000"/>
              </a:lnSpc>
              <a:spcBef>
                <a:spcPts val="950"/>
              </a:spcBef>
            </a:pPr>
            <a:r>
              <a:rPr sz="1400" spc="-40" dirty="0">
                <a:solidFill>
                  <a:srgbClr val="375F92"/>
                </a:solidFill>
                <a:latin typeface="Segoe UI"/>
                <a:cs typeface="Segoe UI"/>
              </a:rPr>
              <a:t>Clientes </a:t>
            </a:r>
            <a:r>
              <a:rPr sz="1400" spc="-30" dirty="0">
                <a:solidFill>
                  <a:srgbClr val="375F92"/>
                </a:solidFill>
                <a:latin typeface="Segoe UI"/>
                <a:cs typeface="Segoe UI"/>
              </a:rPr>
              <a:t>que  </a:t>
            </a:r>
            <a:r>
              <a:rPr sz="1400" spc="-40" dirty="0">
                <a:solidFill>
                  <a:srgbClr val="375F92"/>
                </a:solidFill>
                <a:latin typeface="Segoe UI"/>
                <a:cs typeface="Segoe UI"/>
              </a:rPr>
              <a:t>transformaron </a:t>
            </a:r>
            <a:r>
              <a:rPr sz="1400" spc="-20" dirty="0">
                <a:solidFill>
                  <a:srgbClr val="375F92"/>
                </a:solidFill>
                <a:latin typeface="Segoe UI"/>
                <a:cs typeface="Segoe UI"/>
              </a:rPr>
              <a:t>el  </a:t>
            </a:r>
            <a:r>
              <a:rPr sz="1400" spc="-40" dirty="0">
                <a:solidFill>
                  <a:srgbClr val="375F92"/>
                </a:solidFill>
                <a:latin typeface="Segoe UI"/>
                <a:cs typeface="Segoe UI"/>
              </a:rPr>
              <a:t>consumo </a:t>
            </a:r>
            <a:r>
              <a:rPr sz="1400" spc="-25" dirty="0">
                <a:solidFill>
                  <a:srgbClr val="375F92"/>
                </a:solidFill>
                <a:latin typeface="Segoe UI"/>
                <a:cs typeface="Segoe UI"/>
              </a:rPr>
              <a:t>de </a:t>
            </a:r>
            <a:r>
              <a:rPr sz="1400" spc="-45" dirty="0">
                <a:solidFill>
                  <a:srgbClr val="375F92"/>
                </a:solidFill>
                <a:latin typeface="Segoe UI"/>
                <a:cs typeface="Segoe UI"/>
              </a:rPr>
              <a:t>producto </a:t>
            </a:r>
            <a:r>
              <a:rPr sz="1400" spc="-20" dirty="0">
                <a:solidFill>
                  <a:srgbClr val="375F92"/>
                </a:solidFill>
                <a:latin typeface="Segoe UI"/>
                <a:cs typeface="Segoe UI"/>
              </a:rPr>
              <a:t>en  </a:t>
            </a:r>
            <a:r>
              <a:rPr sz="1400" spc="-40" dirty="0">
                <a:solidFill>
                  <a:srgbClr val="375F92"/>
                </a:solidFill>
                <a:latin typeface="Segoe UI"/>
                <a:cs typeface="Segoe UI"/>
              </a:rPr>
              <a:t>solidaridad </a:t>
            </a:r>
            <a:r>
              <a:rPr sz="1400" spc="-20" dirty="0">
                <a:solidFill>
                  <a:srgbClr val="375F92"/>
                </a:solidFill>
                <a:latin typeface="Segoe UI"/>
                <a:cs typeface="Segoe UI"/>
              </a:rPr>
              <a:t>el </a:t>
            </a:r>
            <a:r>
              <a:rPr sz="1400" spc="-25" dirty="0">
                <a:solidFill>
                  <a:srgbClr val="375F92"/>
                </a:solidFill>
                <a:latin typeface="Segoe UI"/>
                <a:cs typeface="Segoe UI"/>
              </a:rPr>
              <a:t>año</a:t>
            </a:r>
            <a:r>
              <a:rPr sz="1400" spc="-35" dirty="0">
                <a:solidFill>
                  <a:srgbClr val="375F92"/>
                </a:solidFill>
                <a:latin typeface="Segoe UI"/>
                <a:cs typeface="Segoe UI"/>
              </a:rPr>
              <a:t> 2019.</a:t>
            </a:r>
            <a:endParaRPr sz="1400">
              <a:latin typeface="Segoe UI"/>
              <a:cs typeface="Segoe UI"/>
            </a:endParaRPr>
          </a:p>
          <a:p>
            <a:pPr>
              <a:lnSpc>
                <a:spcPct val="100000"/>
              </a:lnSpc>
            </a:pPr>
            <a:endParaRPr sz="1800">
              <a:latin typeface="Segoe UI"/>
              <a:cs typeface="Segoe UI"/>
            </a:endParaRPr>
          </a:p>
          <a:p>
            <a:pPr>
              <a:lnSpc>
                <a:spcPct val="100000"/>
              </a:lnSpc>
            </a:pPr>
            <a:endParaRPr sz="1800">
              <a:latin typeface="Segoe UI"/>
              <a:cs typeface="Segoe UI"/>
            </a:endParaRPr>
          </a:p>
          <a:p>
            <a:pPr marL="635000">
              <a:lnSpc>
                <a:spcPct val="100000"/>
              </a:lnSpc>
              <a:spcBef>
                <a:spcPts val="1510"/>
              </a:spcBef>
            </a:pPr>
            <a:r>
              <a:rPr sz="1800" b="1" spc="-30" dirty="0">
                <a:solidFill>
                  <a:srgbClr val="2C245A"/>
                </a:solidFill>
                <a:latin typeface="Rockwell"/>
                <a:cs typeface="Rockwell"/>
              </a:rPr>
              <a:t>5.189</a:t>
            </a:r>
            <a:r>
              <a:rPr sz="1800" b="1" spc="-70" dirty="0">
                <a:solidFill>
                  <a:srgbClr val="2C245A"/>
                </a:solidFill>
                <a:latin typeface="Rockwell"/>
                <a:cs typeface="Rockwell"/>
              </a:rPr>
              <a:t> </a:t>
            </a:r>
            <a:r>
              <a:rPr sz="1800" b="1" spc="-40" dirty="0">
                <a:solidFill>
                  <a:srgbClr val="2C245A"/>
                </a:solidFill>
                <a:latin typeface="Rockwell"/>
                <a:cs typeface="Rockwell"/>
              </a:rPr>
              <a:t>clientes</a:t>
            </a:r>
            <a:endParaRPr sz="1800">
              <a:latin typeface="Rockwell"/>
              <a:cs typeface="Rockwell"/>
            </a:endParaRPr>
          </a:p>
        </p:txBody>
      </p:sp>
      <p:grpSp>
        <p:nvGrpSpPr>
          <p:cNvPr id="37" name="object 37"/>
          <p:cNvGrpSpPr/>
          <p:nvPr/>
        </p:nvGrpSpPr>
        <p:grpSpPr>
          <a:xfrm>
            <a:off x="8996680" y="3967479"/>
            <a:ext cx="1209040" cy="1483360"/>
            <a:chOff x="8996680" y="3967479"/>
            <a:chExt cx="1209040" cy="1483360"/>
          </a:xfrm>
        </p:grpSpPr>
        <p:pic>
          <p:nvPicPr>
            <p:cNvPr id="38" name="object 38"/>
            <p:cNvPicPr/>
            <p:nvPr/>
          </p:nvPicPr>
          <p:blipFill>
            <a:blip r:embed="rId15" cstate="email">
              <a:extLst>
                <a:ext uri="{28A0092B-C50C-407E-A947-70E740481C1C}">
                  <a14:useLocalDpi xmlns:a14="http://schemas.microsoft.com/office/drawing/2010/main"/>
                </a:ext>
              </a:extLst>
            </a:blip>
            <a:stretch>
              <a:fillRect/>
            </a:stretch>
          </p:blipFill>
          <p:spPr>
            <a:xfrm>
              <a:off x="9728200" y="3967479"/>
              <a:ext cx="477520" cy="447040"/>
            </a:xfrm>
            <a:prstGeom prst="rect">
              <a:avLst/>
            </a:prstGeom>
          </p:spPr>
        </p:pic>
        <p:pic>
          <p:nvPicPr>
            <p:cNvPr id="39" name="object 39"/>
            <p:cNvPicPr/>
            <p:nvPr/>
          </p:nvPicPr>
          <p:blipFill>
            <a:blip r:embed="rId16" cstate="email">
              <a:extLst>
                <a:ext uri="{28A0092B-C50C-407E-A947-70E740481C1C}">
                  <a14:useLocalDpi xmlns:a14="http://schemas.microsoft.com/office/drawing/2010/main"/>
                </a:ext>
              </a:extLst>
            </a:blip>
            <a:stretch>
              <a:fillRect/>
            </a:stretch>
          </p:blipFill>
          <p:spPr>
            <a:xfrm>
              <a:off x="9801860" y="4518659"/>
              <a:ext cx="355600" cy="289560"/>
            </a:xfrm>
            <a:prstGeom prst="rect">
              <a:avLst/>
            </a:prstGeom>
          </p:spPr>
        </p:pic>
        <p:pic>
          <p:nvPicPr>
            <p:cNvPr id="40" name="object 40"/>
            <p:cNvPicPr/>
            <p:nvPr/>
          </p:nvPicPr>
          <p:blipFill>
            <a:blip r:embed="rId17" cstate="email">
              <a:extLst>
                <a:ext uri="{28A0092B-C50C-407E-A947-70E740481C1C}">
                  <a14:useLocalDpi xmlns:a14="http://schemas.microsoft.com/office/drawing/2010/main"/>
                </a:ext>
              </a:extLst>
            </a:blip>
            <a:stretch>
              <a:fillRect/>
            </a:stretch>
          </p:blipFill>
          <p:spPr>
            <a:xfrm>
              <a:off x="9530080" y="4991099"/>
              <a:ext cx="302259" cy="246380"/>
            </a:xfrm>
            <a:prstGeom prst="rect">
              <a:avLst/>
            </a:prstGeom>
          </p:spPr>
        </p:pic>
        <p:pic>
          <p:nvPicPr>
            <p:cNvPr id="41" name="object 41"/>
            <p:cNvPicPr/>
            <p:nvPr/>
          </p:nvPicPr>
          <p:blipFill>
            <a:blip r:embed="rId18" cstate="email">
              <a:extLst>
                <a:ext uri="{28A0092B-C50C-407E-A947-70E740481C1C}">
                  <a14:useLocalDpi xmlns:a14="http://schemas.microsoft.com/office/drawing/2010/main"/>
                </a:ext>
              </a:extLst>
            </a:blip>
            <a:stretch>
              <a:fillRect/>
            </a:stretch>
          </p:blipFill>
          <p:spPr>
            <a:xfrm>
              <a:off x="9283700" y="5219699"/>
              <a:ext cx="200659" cy="165100"/>
            </a:xfrm>
            <a:prstGeom prst="rect">
              <a:avLst/>
            </a:prstGeom>
          </p:spPr>
        </p:pic>
        <p:pic>
          <p:nvPicPr>
            <p:cNvPr id="42" name="object 42"/>
            <p:cNvPicPr/>
            <p:nvPr/>
          </p:nvPicPr>
          <p:blipFill>
            <a:blip r:embed="rId19" cstate="email">
              <a:extLst>
                <a:ext uri="{28A0092B-C50C-407E-A947-70E740481C1C}">
                  <a14:useLocalDpi xmlns:a14="http://schemas.microsoft.com/office/drawing/2010/main"/>
                </a:ext>
              </a:extLst>
            </a:blip>
            <a:stretch>
              <a:fillRect/>
            </a:stretch>
          </p:blipFill>
          <p:spPr>
            <a:xfrm>
              <a:off x="8996680" y="5303519"/>
              <a:ext cx="180340" cy="147319"/>
            </a:xfrm>
            <a:prstGeom prst="rect">
              <a:avLst/>
            </a:prstGeom>
          </p:spPr>
        </p:pic>
      </p:grpSp>
      <p:pic>
        <p:nvPicPr>
          <p:cNvPr id="43" name="object 43"/>
          <p:cNvPicPr/>
          <p:nvPr/>
        </p:nvPicPr>
        <p:blipFill>
          <a:blip r:embed="rId20" cstate="email">
            <a:extLst>
              <a:ext uri="{28A0092B-C50C-407E-A947-70E740481C1C}">
                <a14:useLocalDpi xmlns:a14="http://schemas.microsoft.com/office/drawing/2010/main"/>
              </a:ext>
            </a:extLst>
          </a:blip>
          <a:stretch>
            <a:fillRect/>
          </a:stretch>
        </p:blipFill>
        <p:spPr>
          <a:xfrm>
            <a:off x="2819400" y="4986020"/>
            <a:ext cx="932179" cy="678180"/>
          </a:xfrm>
          <a:prstGeom prst="rect">
            <a:avLst/>
          </a:prstGeom>
        </p:spPr>
      </p:pic>
      <p:sp>
        <p:nvSpPr>
          <p:cNvPr id="44" name="object 44"/>
          <p:cNvSpPr txBox="1"/>
          <p:nvPr/>
        </p:nvSpPr>
        <p:spPr>
          <a:xfrm>
            <a:off x="5092065" y="5779452"/>
            <a:ext cx="31115" cy="147320"/>
          </a:xfrm>
          <a:prstGeom prst="rect">
            <a:avLst/>
          </a:prstGeom>
        </p:spPr>
        <p:txBody>
          <a:bodyPr vert="horz" wrap="square" lIns="0" tIns="12700" rIns="0" bIns="0" rtlCol="0">
            <a:spAutoFit/>
          </a:bodyPr>
          <a:lstStyle/>
          <a:p>
            <a:pPr>
              <a:lnSpc>
                <a:spcPct val="100000"/>
              </a:lnSpc>
              <a:spcBef>
                <a:spcPts val="100"/>
              </a:spcBef>
            </a:pPr>
            <a:r>
              <a:rPr sz="800" dirty="0">
                <a:solidFill>
                  <a:srgbClr val="504F4E"/>
                </a:solidFill>
                <a:latin typeface="Calibri"/>
                <a:cs typeface="Calibri"/>
              </a:rPr>
              <a:t>-</a:t>
            </a:r>
            <a:endParaRPr sz="800">
              <a:latin typeface="Calibri"/>
              <a:cs typeface="Calibri"/>
            </a:endParaRPr>
          </a:p>
        </p:txBody>
      </p:sp>
      <p:sp>
        <p:nvSpPr>
          <p:cNvPr id="45" name="object 45"/>
          <p:cNvSpPr txBox="1"/>
          <p:nvPr/>
        </p:nvSpPr>
        <p:spPr>
          <a:xfrm>
            <a:off x="4937607" y="4075429"/>
            <a:ext cx="1510030" cy="1610995"/>
          </a:xfrm>
          <a:prstGeom prst="rect">
            <a:avLst/>
          </a:prstGeom>
        </p:spPr>
        <p:txBody>
          <a:bodyPr vert="horz" wrap="square" lIns="0" tIns="12700" rIns="0" bIns="0" rtlCol="0">
            <a:spAutoFit/>
          </a:bodyPr>
          <a:lstStyle/>
          <a:p>
            <a:pPr marL="5080">
              <a:lnSpc>
                <a:spcPct val="100000"/>
              </a:lnSpc>
              <a:spcBef>
                <a:spcPts val="100"/>
              </a:spcBef>
            </a:pPr>
            <a:r>
              <a:rPr sz="1400" spc="-35" dirty="0">
                <a:solidFill>
                  <a:srgbClr val="375F92"/>
                </a:solidFill>
                <a:latin typeface="Segoe UI"/>
                <a:cs typeface="Segoe UI"/>
              </a:rPr>
              <a:t>1.524 </a:t>
            </a:r>
            <a:r>
              <a:rPr sz="1400" spc="-40" dirty="0">
                <a:solidFill>
                  <a:srgbClr val="375F92"/>
                </a:solidFill>
                <a:latin typeface="Segoe UI"/>
                <a:cs typeface="Segoe UI"/>
              </a:rPr>
              <a:t>toneladas </a:t>
            </a:r>
            <a:r>
              <a:rPr sz="1400" spc="-25" dirty="0">
                <a:solidFill>
                  <a:srgbClr val="375F92"/>
                </a:solidFill>
                <a:latin typeface="Segoe UI"/>
                <a:cs typeface="Segoe UI"/>
              </a:rPr>
              <a:t>de  </a:t>
            </a:r>
            <a:r>
              <a:rPr sz="1400" spc="-35" dirty="0">
                <a:solidFill>
                  <a:srgbClr val="375F92"/>
                </a:solidFill>
                <a:latin typeface="Segoe UI"/>
                <a:cs typeface="Segoe UI"/>
              </a:rPr>
              <a:t>e-waste </a:t>
            </a:r>
            <a:r>
              <a:rPr sz="1400" spc="-40" dirty="0">
                <a:solidFill>
                  <a:srgbClr val="375F92"/>
                </a:solidFill>
                <a:latin typeface="Segoe UI"/>
                <a:cs typeface="Segoe UI"/>
              </a:rPr>
              <a:t>procesadas.  </a:t>
            </a:r>
            <a:r>
              <a:rPr sz="1400" spc="-35" dirty="0">
                <a:solidFill>
                  <a:srgbClr val="375F92"/>
                </a:solidFill>
                <a:latin typeface="Segoe UI"/>
                <a:cs typeface="Segoe UI"/>
              </a:rPr>
              <a:t>(2015 </a:t>
            </a:r>
            <a:r>
              <a:rPr sz="1400" dirty="0">
                <a:solidFill>
                  <a:srgbClr val="375F92"/>
                </a:solidFill>
                <a:latin typeface="Segoe UI"/>
                <a:cs typeface="Segoe UI"/>
              </a:rPr>
              <a:t>–</a:t>
            </a:r>
            <a:r>
              <a:rPr sz="1400" spc="-80" dirty="0">
                <a:solidFill>
                  <a:srgbClr val="375F92"/>
                </a:solidFill>
                <a:latin typeface="Segoe UI"/>
                <a:cs typeface="Segoe UI"/>
              </a:rPr>
              <a:t> </a:t>
            </a:r>
            <a:r>
              <a:rPr sz="1400" spc="-35" dirty="0">
                <a:solidFill>
                  <a:srgbClr val="375F92"/>
                </a:solidFill>
                <a:latin typeface="Segoe UI"/>
                <a:cs typeface="Segoe UI"/>
              </a:rPr>
              <a:t>2018)</a:t>
            </a:r>
            <a:endParaRPr sz="1400">
              <a:latin typeface="Segoe UI"/>
              <a:cs typeface="Segoe UI"/>
            </a:endParaRPr>
          </a:p>
          <a:p>
            <a:pPr marR="1270000" algn="r">
              <a:lnSpc>
                <a:spcPct val="100000"/>
              </a:lnSpc>
              <a:spcBef>
                <a:spcPts val="810"/>
              </a:spcBef>
            </a:pPr>
            <a:r>
              <a:rPr sz="800" spc="-10" dirty="0">
                <a:solidFill>
                  <a:srgbClr val="504F4E"/>
                </a:solidFill>
                <a:latin typeface="Calibri"/>
                <a:cs typeface="Calibri"/>
              </a:rPr>
              <a:t>2</a:t>
            </a:r>
            <a:r>
              <a:rPr sz="800" spc="-5" dirty="0">
                <a:solidFill>
                  <a:srgbClr val="504F4E"/>
                </a:solidFill>
                <a:latin typeface="Calibri"/>
                <a:cs typeface="Calibri"/>
              </a:rPr>
              <a:t>.</a:t>
            </a:r>
            <a:r>
              <a:rPr sz="800" spc="10" dirty="0">
                <a:solidFill>
                  <a:srgbClr val="504F4E"/>
                </a:solidFill>
                <a:latin typeface="Calibri"/>
                <a:cs typeface="Calibri"/>
              </a:rPr>
              <a:t>0</a:t>
            </a:r>
            <a:r>
              <a:rPr sz="800" spc="-10" dirty="0">
                <a:solidFill>
                  <a:srgbClr val="504F4E"/>
                </a:solidFill>
                <a:latin typeface="Calibri"/>
                <a:cs typeface="Calibri"/>
              </a:rPr>
              <a:t>0</a:t>
            </a:r>
            <a:r>
              <a:rPr sz="800" dirty="0">
                <a:solidFill>
                  <a:srgbClr val="504F4E"/>
                </a:solidFill>
                <a:latin typeface="Calibri"/>
                <a:cs typeface="Calibri"/>
              </a:rPr>
              <a:t>0</a:t>
            </a:r>
            <a:endParaRPr sz="800">
              <a:latin typeface="Calibri"/>
              <a:cs typeface="Calibri"/>
            </a:endParaRPr>
          </a:p>
          <a:p>
            <a:pPr>
              <a:lnSpc>
                <a:spcPct val="100000"/>
              </a:lnSpc>
              <a:spcBef>
                <a:spcPts val="15"/>
              </a:spcBef>
            </a:pPr>
            <a:endParaRPr sz="750">
              <a:latin typeface="Calibri"/>
              <a:cs typeface="Calibri"/>
            </a:endParaRPr>
          </a:p>
          <a:p>
            <a:pPr marR="1270000" algn="r">
              <a:lnSpc>
                <a:spcPct val="100000"/>
              </a:lnSpc>
            </a:pPr>
            <a:r>
              <a:rPr sz="800" spc="-10" dirty="0">
                <a:solidFill>
                  <a:srgbClr val="504F4E"/>
                </a:solidFill>
                <a:latin typeface="Calibri"/>
                <a:cs typeface="Calibri"/>
              </a:rPr>
              <a:t>1</a:t>
            </a:r>
            <a:r>
              <a:rPr sz="800" spc="-5" dirty="0">
                <a:solidFill>
                  <a:srgbClr val="504F4E"/>
                </a:solidFill>
                <a:latin typeface="Calibri"/>
                <a:cs typeface="Calibri"/>
              </a:rPr>
              <a:t>.</a:t>
            </a:r>
            <a:r>
              <a:rPr sz="800" spc="10" dirty="0">
                <a:solidFill>
                  <a:srgbClr val="504F4E"/>
                </a:solidFill>
                <a:latin typeface="Calibri"/>
                <a:cs typeface="Calibri"/>
              </a:rPr>
              <a:t>5</a:t>
            </a:r>
            <a:r>
              <a:rPr sz="800" spc="-10" dirty="0">
                <a:solidFill>
                  <a:srgbClr val="504F4E"/>
                </a:solidFill>
                <a:latin typeface="Calibri"/>
                <a:cs typeface="Calibri"/>
              </a:rPr>
              <a:t>0</a:t>
            </a:r>
            <a:r>
              <a:rPr sz="800" dirty="0">
                <a:solidFill>
                  <a:srgbClr val="504F4E"/>
                </a:solidFill>
                <a:latin typeface="Calibri"/>
                <a:cs typeface="Calibri"/>
              </a:rPr>
              <a:t>0</a:t>
            </a:r>
            <a:endParaRPr sz="800">
              <a:latin typeface="Calibri"/>
              <a:cs typeface="Calibri"/>
            </a:endParaRPr>
          </a:p>
          <a:p>
            <a:pPr>
              <a:lnSpc>
                <a:spcPct val="100000"/>
              </a:lnSpc>
              <a:spcBef>
                <a:spcPts val="15"/>
              </a:spcBef>
            </a:pPr>
            <a:endParaRPr sz="750">
              <a:latin typeface="Calibri"/>
              <a:cs typeface="Calibri"/>
            </a:endParaRPr>
          </a:p>
          <a:p>
            <a:pPr marR="1270000" algn="r">
              <a:lnSpc>
                <a:spcPct val="100000"/>
              </a:lnSpc>
            </a:pPr>
            <a:r>
              <a:rPr sz="800" spc="-10" dirty="0">
                <a:solidFill>
                  <a:srgbClr val="504F4E"/>
                </a:solidFill>
                <a:latin typeface="Calibri"/>
                <a:cs typeface="Calibri"/>
              </a:rPr>
              <a:t>1</a:t>
            </a:r>
            <a:r>
              <a:rPr sz="800" spc="-5" dirty="0">
                <a:solidFill>
                  <a:srgbClr val="504F4E"/>
                </a:solidFill>
                <a:latin typeface="Calibri"/>
                <a:cs typeface="Calibri"/>
              </a:rPr>
              <a:t>.</a:t>
            </a:r>
            <a:r>
              <a:rPr sz="800" spc="10" dirty="0">
                <a:solidFill>
                  <a:srgbClr val="504F4E"/>
                </a:solidFill>
                <a:latin typeface="Calibri"/>
                <a:cs typeface="Calibri"/>
              </a:rPr>
              <a:t>0</a:t>
            </a:r>
            <a:r>
              <a:rPr sz="800" spc="-10" dirty="0">
                <a:solidFill>
                  <a:srgbClr val="504F4E"/>
                </a:solidFill>
                <a:latin typeface="Calibri"/>
                <a:cs typeface="Calibri"/>
              </a:rPr>
              <a:t>0</a:t>
            </a:r>
            <a:r>
              <a:rPr sz="800" dirty="0">
                <a:solidFill>
                  <a:srgbClr val="504F4E"/>
                </a:solidFill>
                <a:latin typeface="Calibri"/>
                <a:cs typeface="Calibri"/>
              </a:rPr>
              <a:t>0</a:t>
            </a:r>
            <a:endParaRPr sz="800">
              <a:latin typeface="Calibri"/>
              <a:cs typeface="Calibri"/>
            </a:endParaRPr>
          </a:p>
          <a:p>
            <a:pPr>
              <a:lnSpc>
                <a:spcPct val="100000"/>
              </a:lnSpc>
              <a:spcBef>
                <a:spcPts val="15"/>
              </a:spcBef>
            </a:pPr>
            <a:endParaRPr sz="750">
              <a:latin typeface="Calibri"/>
              <a:cs typeface="Calibri"/>
            </a:endParaRPr>
          </a:p>
          <a:p>
            <a:pPr marR="1269365" algn="r">
              <a:lnSpc>
                <a:spcPct val="100000"/>
              </a:lnSpc>
            </a:pPr>
            <a:r>
              <a:rPr sz="800" dirty="0">
                <a:solidFill>
                  <a:srgbClr val="504F4E"/>
                </a:solidFill>
                <a:latin typeface="Calibri"/>
                <a:cs typeface="Calibri"/>
              </a:rPr>
              <a:t>500</a:t>
            </a:r>
            <a:endParaRPr sz="800">
              <a:latin typeface="Calibri"/>
              <a:cs typeface="Calibri"/>
            </a:endParaRPr>
          </a:p>
        </p:txBody>
      </p:sp>
      <p:pic>
        <p:nvPicPr>
          <p:cNvPr id="46" name="object 46"/>
          <p:cNvPicPr/>
          <p:nvPr/>
        </p:nvPicPr>
        <p:blipFill>
          <a:blip r:embed="rId21" cstate="email">
            <a:extLst>
              <a:ext uri="{28A0092B-C50C-407E-A947-70E740481C1C}">
                <a14:useLocalDpi xmlns:a14="http://schemas.microsoft.com/office/drawing/2010/main"/>
              </a:ext>
            </a:extLst>
          </a:blip>
          <a:stretch>
            <a:fillRect/>
          </a:stretch>
        </p:blipFill>
        <p:spPr>
          <a:xfrm>
            <a:off x="5529579" y="6099175"/>
            <a:ext cx="243840" cy="80009"/>
          </a:xfrm>
          <a:prstGeom prst="rect">
            <a:avLst/>
          </a:prstGeom>
        </p:spPr>
      </p:pic>
      <p:sp>
        <p:nvSpPr>
          <p:cNvPr id="47" name="object 47"/>
          <p:cNvSpPr txBox="1"/>
          <p:nvPr/>
        </p:nvSpPr>
        <p:spPr>
          <a:xfrm>
            <a:off x="5438521" y="5896574"/>
            <a:ext cx="1748789" cy="316865"/>
          </a:xfrm>
          <a:prstGeom prst="rect">
            <a:avLst/>
          </a:prstGeom>
        </p:spPr>
        <p:txBody>
          <a:bodyPr vert="horz" wrap="square" lIns="0" tIns="27305" rIns="0" bIns="0" rtlCol="0">
            <a:spAutoFit/>
          </a:bodyPr>
          <a:lstStyle/>
          <a:p>
            <a:pPr marR="5080" algn="r">
              <a:lnSpc>
                <a:spcPct val="100000"/>
              </a:lnSpc>
              <a:spcBef>
                <a:spcPts val="215"/>
              </a:spcBef>
              <a:tabLst>
                <a:tab pos="509270" algn="l"/>
                <a:tab pos="1019175" algn="l"/>
                <a:tab pos="1529080" algn="l"/>
              </a:tabLst>
            </a:pPr>
            <a:r>
              <a:rPr sz="800" spc="-10" dirty="0">
                <a:solidFill>
                  <a:srgbClr val="504F4E"/>
                </a:solidFill>
                <a:latin typeface="Calibri"/>
                <a:cs typeface="Calibri"/>
              </a:rPr>
              <a:t>2</a:t>
            </a:r>
            <a:r>
              <a:rPr sz="800" spc="10" dirty="0">
                <a:solidFill>
                  <a:srgbClr val="504F4E"/>
                </a:solidFill>
                <a:latin typeface="Calibri"/>
                <a:cs typeface="Calibri"/>
              </a:rPr>
              <a:t>0</a:t>
            </a:r>
            <a:r>
              <a:rPr sz="800" spc="-10" dirty="0">
                <a:solidFill>
                  <a:srgbClr val="504F4E"/>
                </a:solidFill>
                <a:latin typeface="Calibri"/>
                <a:cs typeface="Calibri"/>
              </a:rPr>
              <a:t>1</a:t>
            </a:r>
            <a:r>
              <a:rPr sz="800" dirty="0">
                <a:solidFill>
                  <a:srgbClr val="504F4E"/>
                </a:solidFill>
                <a:latin typeface="Calibri"/>
                <a:cs typeface="Calibri"/>
              </a:rPr>
              <a:t>5	</a:t>
            </a:r>
            <a:r>
              <a:rPr sz="800" spc="-10" dirty="0">
                <a:solidFill>
                  <a:srgbClr val="504F4E"/>
                </a:solidFill>
                <a:latin typeface="Calibri"/>
                <a:cs typeface="Calibri"/>
              </a:rPr>
              <a:t>2</a:t>
            </a:r>
            <a:r>
              <a:rPr sz="800" spc="10" dirty="0">
                <a:solidFill>
                  <a:srgbClr val="504F4E"/>
                </a:solidFill>
                <a:latin typeface="Calibri"/>
                <a:cs typeface="Calibri"/>
              </a:rPr>
              <a:t>0</a:t>
            </a:r>
            <a:r>
              <a:rPr sz="800" spc="-10" dirty="0">
                <a:solidFill>
                  <a:srgbClr val="504F4E"/>
                </a:solidFill>
                <a:latin typeface="Calibri"/>
                <a:cs typeface="Calibri"/>
              </a:rPr>
              <a:t>1</a:t>
            </a:r>
            <a:r>
              <a:rPr sz="800" dirty="0">
                <a:solidFill>
                  <a:srgbClr val="504F4E"/>
                </a:solidFill>
                <a:latin typeface="Calibri"/>
                <a:cs typeface="Calibri"/>
              </a:rPr>
              <a:t>6	</a:t>
            </a:r>
            <a:r>
              <a:rPr sz="800" spc="-10" dirty="0">
                <a:solidFill>
                  <a:srgbClr val="504F4E"/>
                </a:solidFill>
                <a:latin typeface="Calibri"/>
                <a:cs typeface="Calibri"/>
              </a:rPr>
              <a:t>2</a:t>
            </a:r>
            <a:r>
              <a:rPr sz="800" spc="10" dirty="0">
                <a:solidFill>
                  <a:srgbClr val="504F4E"/>
                </a:solidFill>
                <a:latin typeface="Calibri"/>
                <a:cs typeface="Calibri"/>
              </a:rPr>
              <a:t>0</a:t>
            </a:r>
            <a:r>
              <a:rPr sz="800" spc="-10" dirty="0">
                <a:solidFill>
                  <a:srgbClr val="504F4E"/>
                </a:solidFill>
                <a:latin typeface="Calibri"/>
                <a:cs typeface="Calibri"/>
              </a:rPr>
              <a:t>1</a:t>
            </a:r>
            <a:r>
              <a:rPr sz="800" dirty="0">
                <a:solidFill>
                  <a:srgbClr val="504F4E"/>
                </a:solidFill>
                <a:latin typeface="Calibri"/>
                <a:cs typeface="Calibri"/>
              </a:rPr>
              <a:t>7	</a:t>
            </a:r>
            <a:r>
              <a:rPr sz="800" spc="-10" dirty="0">
                <a:solidFill>
                  <a:srgbClr val="504F4E"/>
                </a:solidFill>
                <a:latin typeface="Calibri"/>
                <a:cs typeface="Calibri"/>
              </a:rPr>
              <a:t>2</a:t>
            </a:r>
            <a:r>
              <a:rPr sz="800" spc="10" dirty="0">
                <a:solidFill>
                  <a:srgbClr val="504F4E"/>
                </a:solidFill>
                <a:latin typeface="Calibri"/>
                <a:cs typeface="Calibri"/>
              </a:rPr>
              <a:t>0</a:t>
            </a:r>
            <a:r>
              <a:rPr sz="800" spc="-10" dirty="0">
                <a:solidFill>
                  <a:srgbClr val="504F4E"/>
                </a:solidFill>
                <a:latin typeface="Calibri"/>
                <a:cs typeface="Calibri"/>
              </a:rPr>
              <a:t>1</a:t>
            </a:r>
            <a:r>
              <a:rPr sz="800" dirty="0">
                <a:solidFill>
                  <a:srgbClr val="504F4E"/>
                </a:solidFill>
                <a:latin typeface="Calibri"/>
                <a:cs typeface="Calibri"/>
              </a:rPr>
              <a:t>8</a:t>
            </a:r>
            <a:endParaRPr sz="800">
              <a:latin typeface="Calibri"/>
              <a:cs typeface="Calibri"/>
            </a:endParaRPr>
          </a:p>
          <a:p>
            <a:pPr marR="41910" algn="r">
              <a:lnSpc>
                <a:spcPct val="100000"/>
              </a:lnSpc>
              <a:spcBef>
                <a:spcPts val="135"/>
              </a:spcBef>
            </a:pPr>
            <a:r>
              <a:rPr sz="900" spc="-5" dirty="0">
                <a:solidFill>
                  <a:srgbClr val="504F4E"/>
                </a:solidFill>
                <a:latin typeface="Calibri"/>
                <a:cs typeface="Calibri"/>
              </a:rPr>
              <a:t>Toneladas recicladas</a:t>
            </a:r>
            <a:r>
              <a:rPr sz="900" dirty="0">
                <a:solidFill>
                  <a:srgbClr val="504F4E"/>
                </a:solidFill>
                <a:latin typeface="Calibri"/>
                <a:cs typeface="Calibri"/>
              </a:rPr>
              <a:t> </a:t>
            </a:r>
            <a:r>
              <a:rPr sz="900" spc="-5" dirty="0">
                <a:solidFill>
                  <a:srgbClr val="504F4E"/>
                </a:solidFill>
                <a:latin typeface="Calibri"/>
                <a:cs typeface="Calibri"/>
              </a:rPr>
              <a:t>(acum.)</a:t>
            </a:r>
            <a:endParaRPr sz="900">
              <a:latin typeface="Calibri"/>
              <a:cs typeface="Calibri"/>
            </a:endParaRPr>
          </a:p>
        </p:txBody>
      </p:sp>
      <p:grpSp>
        <p:nvGrpSpPr>
          <p:cNvPr id="48" name="object 48"/>
          <p:cNvGrpSpPr/>
          <p:nvPr/>
        </p:nvGrpSpPr>
        <p:grpSpPr>
          <a:xfrm>
            <a:off x="5468620" y="4607559"/>
            <a:ext cx="1821180" cy="998219"/>
            <a:chOff x="5468620" y="4607559"/>
            <a:chExt cx="1821180" cy="998219"/>
          </a:xfrm>
        </p:grpSpPr>
        <p:pic>
          <p:nvPicPr>
            <p:cNvPr id="49" name="object 49"/>
            <p:cNvPicPr/>
            <p:nvPr/>
          </p:nvPicPr>
          <p:blipFill>
            <a:blip r:embed="rId22" cstate="email">
              <a:extLst>
                <a:ext uri="{28A0092B-C50C-407E-A947-70E740481C1C}">
                  <a14:useLocalDpi xmlns:a14="http://schemas.microsoft.com/office/drawing/2010/main"/>
                </a:ext>
              </a:extLst>
            </a:blip>
            <a:stretch>
              <a:fillRect/>
            </a:stretch>
          </p:blipFill>
          <p:spPr>
            <a:xfrm>
              <a:off x="5468620" y="5369559"/>
              <a:ext cx="213360" cy="236219"/>
            </a:xfrm>
            <a:prstGeom prst="rect">
              <a:avLst/>
            </a:prstGeom>
          </p:spPr>
        </p:pic>
        <p:pic>
          <p:nvPicPr>
            <p:cNvPr id="50" name="object 50"/>
            <p:cNvPicPr/>
            <p:nvPr/>
          </p:nvPicPr>
          <p:blipFill>
            <a:blip r:embed="rId23" cstate="email">
              <a:extLst>
                <a:ext uri="{28A0092B-C50C-407E-A947-70E740481C1C}">
                  <a14:useLocalDpi xmlns:a14="http://schemas.microsoft.com/office/drawing/2010/main"/>
                </a:ext>
              </a:extLst>
            </a:blip>
            <a:stretch>
              <a:fillRect/>
            </a:stretch>
          </p:blipFill>
          <p:spPr>
            <a:xfrm>
              <a:off x="5925820" y="5237479"/>
              <a:ext cx="264160" cy="294640"/>
            </a:xfrm>
            <a:prstGeom prst="rect">
              <a:avLst/>
            </a:prstGeom>
          </p:spPr>
        </p:pic>
        <p:pic>
          <p:nvPicPr>
            <p:cNvPr id="51" name="object 51"/>
            <p:cNvPicPr/>
            <p:nvPr/>
          </p:nvPicPr>
          <p:blipFill>
            <a:blip r:embed="rId24" cstate="email">
              <a:extLst>
                <a:ext uri="{28A0092B-C50C-407E-A947-70E740481C1C}">
                  <a14:useLocalDpi xmlns:a14="http://schemas.microsoft.com/office/drawing/2010/main"/>
                </a:ext>
              </a:extLst>
            </a:blip>
            <a:stretch>
              <a:fillRect/>
            </a:stretch>
          </p:blipFill>
          <p:spPr>
            <a:xfrm>
              <a:off x="6365240" y="4848859"/>
              <a:ext cx="360680" cy="403860"/>
            </a:xfrm>
            <a:prstGeom prst="rect">
              <a:avLst/>
            </a:prstGeom>
          </p:spPr>
        </p:pic>
        <p:pic>
          <p:nvPicPr>
            <p:cNvPr id="52" name="object 52"/>
            <p:cNvPicPr/>
            <p:nvPr/>
          </p:nvPicPr>
          <p:blipFill>
            <a:blip r:embed="rId24" cstate="email">
              <a:extLst>
                <a:ext uri="{28A0092B-C50C-407E-A947-70E740481C1C}">
                  <a14:useLocalDpi xmlns:a14="http://schemas.microsoft.com/office/drawing/2010/main"/>
                </a:ext>
              </a:extLst>
            </a:blip>
            <a:stretch>
              <a:fillRect/>
            </a:stretch>
          </p:blipFill>
          <p:spPr>
            <a:xfrm>
              <a:off x="6926580" y="4607559"/>
              <a:ext cx="363220" cy="403860"/>
            </a:xfrm>
            <a:prstGeom prst="rect">
              <a:avLst/>
            </a:prstGeom>
          </p:spPr>
        </p:pic>
      </p:grpSp>
      <p:grpSp>
        <p:nvGrpSpPr>
          <p:cNvPr id="53" name="object 53"/>
          <p:cNvGrpSpPr/>
          <p:nvPr/>
        </p:nvGrpSpPr>
        <p:grpSpPr>
          <a:xfrm>
            <a:off x="7586980" y="1384300"/>
            <a:ext cx="2618740" cy="2227580"/>
            <a:chOff x="7586980" y="1384300"/>
            <a:chExt cx="2618740" cy="2227580"/>
          </a:xfrm>
        </p:grpSpPr>
        <p:sp>
          <p:nvSpPr>
            <p:cNvPr id="54" name="object 54"/>
            <p:cNvSpPr/>
            <p:nvPr/>
          </p:nvSpPr>
          <p:spPr>
            <a:xfrm>
              <a:off x="7586980" y="1384300"/>
              <a:ext cx="2618740" cy="2227580"/>
            </a:xfrm>
            <a:custGeom>
              <a:avLst/>
              <a:gdLst/>
              <a:ahLst/>
              <a:cxnLst/>
              <a:rect l="l" t="t" r="r" b="b"/>
              <a:pathLst>
                <a:path w="2618740" h="2227579">
                  <a:moveTo>
                    <a:pt x="2618739" y="0"/>
                  </a:moveTo>
                  <a:lnTo>
                    <a:pt x="0" y="0"/>
                  </a:lnTo>
                  <a:lnTo>
                    <a:pt x="0" y="2227580"/>
                  </a:lnTo>
                  <a:lnTo>
                    <a:pt x="2618739" y="2227580"/>
                  </a:lnTo>
                  <a:lnTo>
                    <a:pt x="2618739" y="0"/>
                  </a:lnTo>
                  <a:close/>
                </a:path>
              </a:pathLst>
            </a:custGeom>
            <a:solidFill>
              <a:srgbClr val="EFEFEF"/>
            </a:solidFill>
          </p:spPr>
          <p:txBody>
            <a:bodyPr wrap="square" lIns="0" tIns="0" rIns="0" bIns="0" rtlCol="0"/>
            <a:lstStyle/>
            <a:p>
              <a:endParaRPr/>
            </a:p>
          </p:txBody>
        </p:sp>
        <p:pic>
          <p:nvPicPr>
            <p:cNvPr id="55" name="object 55"/>
            <p:cNvPicPr/>
            <p:nvPr/>
          </p:nvPicPr>
          <p:blipFill>
            <a:blip r:embed="rId25" cstate="email">
              <a:extLst>
                <a:ext uri="{28A0092B-C50C-407E-A947-70E740481C1C}">
                  <a14:useLocalDpi xmlns:a14="http://schemas.microsoft.com/office/drawing/2010/main"/>
                </a:ext>
              </a:extLst>
            </a:blip>
            <a:stretch>
              <a:fillRect/>
            </a:stretch>
          </p:blipFill>
          <p:spPr>
            <a:xfrm>
              <a:off x="9728200" y="1386840"/>
              <a:ext cx="477520" cy="449579"/>
            </a:xfrm>
            <a:prstGeom prst="rect">
              <a:avLst/>
            </a:prstGeom>
          </p:spPr>
        </p:pic>
        <p:pic>
          <p:nvPicPr>
            <p:cNvPr id="56" name="object 56"/>
            <p:cNvPicPr/>
            <p:nvPr/>
          </p:nvPicPr>
          <p:blipFill>
            <a:blip r:embed="rId26" cstate="email">
              <a:extLst>
                <a:ext uri="{28A0092B-C50C-407E-A947-70E740481C1C}">
                  <a14:useLocalDpi xmlns:a14="http://schemas.microsoft.com/office/drawing/2010/main"/>
                </a:ext>
              </a:extLst>
            </a:blip>
            <a:stretch>
              <a:fillRect/>
            </a:stretch>
          </p:blipFill>
          <p:spPr>
            <a:xfrm>
              <a:off x="7764780" y="2527300"/>
              <a:ext cx="858520" cy="792479"/>
            </a:xfrm>
            <a:prstGeom prst="rect">
              <a:avLst/>
            </a:prstGeom>
          </p:spPr>
        </p:pic>
      </p:grpSp>
      <p:sp>
        <p:nvSpPr>
          <p:cNvPr id="57" name="object 57"/>
          <p:cNvSpPr txBox="1"/>
          <p:nvPr/>
        </p:nvSpPr>
        <p:spPr>
          <a:xfrm>
            <a:off x="7586980" y="1384300"/>
            <a:ext cx="2618740" cy="2227580"/>
          </a:xfrm>
          <a:prstGeom prst="rect">
            <a:avLst/>
          </a:prstGeom>
        </p:spPr>
        <p:txBody>
          <a:bodyPr vert="horz" wrap="square" lIns="0" tIns="99695" rIns="0" bIns="0" rtlCol="0">
            <a:spAutoFit/>
          </a:bodyPr>
          <a:lstStyle/>
          <a:p>
            <a:pPr marL="156845" marR="716915">
              <a:lnSpc>
                <a:spcPct val="100000"/>
              </a:lnSpc>
              <a:spcBef>
                <a:spcPts val="785"/>
              </a:spcBef>
            </a:pPr>
            <a:r>
              <a:rPr sz="1400" dirty="0">
                <a:solidFill>
                  <a:srgbClr val="375F92"/>
                </a:solidFill>
                <a:latin typeface="Segoe UI"/>
                <a:cs typeface="Segoe UI"/>
              </a:rPr>
              <a:t>3 </a:t>
            </a:r>
            <a:r>
              <a:rPr sz="1400" spc="-45" dirty="0">
                <a:solidFill>
                  <a:srgbClr val="375F92"/>
                </a:solidFill>
                <a:latin typeface="Segoe UI"/>
                <a:cs typeface="Segoe UI"/>
              </a:rPr>
              <a:t>terrenos </a:t>
            </a:r>
            <a:r>
              <a:rPr sz="1400" spc="-40" dirty="0">
                <a:solidFill>
                  <a:srgbClr val="375F92"/>
                </a:solidFill>
                <a:latin typeface="Segoe UI"/>
                <a:cs typeface="Segoe UI"/>
              </a:rPr>
              <a:t>comprados  para </a:t>
            </a:r>
            <a:r>
              <a:rPr sz="1400" spc="-20" dirty="0">
                <a:solidFill>
                  <a:srgbClr val="375F92"/>
                </a:solidFill>
                <a:latin typeface="Segoe UI"/>
                <a:cs typeface="Segoe UI"/>
              </a:rPr>
              <a:t>la </a:t>
            </a:r>
            <a:r>
              <a:rPr sz="1400" spc="-40" dirty="0">
                <a:solidFill>
                  <a:srgbClr val="375F92"/>
                </a:solidFill>
                <a:latin typeface="Segoe UI"/>
                <a:cs typeface="Segoe UI"/>
              </a:rPr>
              <a:t>construcción </a:t>
            </a:r>
            <a:r>
              <a:rPr sz="1400" spc="-25" dirty="0">
                <a:solidFill>
                  <a:srgbClr val="375F92"/>
                </a:solidFill>
                <a:latin typeface="Segoe UI"/>
                <a:cs typeface="Segoe UI"/>
              </a:rPr>
              <a:t>de  </a:t>
            </a:r>
            <a:r>
              <a:rPr sz="1400" spc="-35" dirty="0">
                <a:solidFill>
                  <a:srgbClr val="375F92"/>
                </a:solidFill>
                <a:latin typeface="Segoe UI"/>
                <a:cs typeface="Segoe UI"/>
              </a:rPr>
              <a:t>viviendas sociales.  (2013 </a:t>
            </a:r>
            <a:r>
              <a:rPr sz="1400" dirty="0">
                <a:solidFill>
                  <a:srgbClr val="375F92"/>
                </a:solidFill>
                <a:latin typeface="Segoe UI"/>
                <a:cs typeface="Segoe UI"/>
              </a:rPr>
              <a:t>–</a:t>
            </a:r>
            <a:r>
              <a:rPr sz="1400" spc="-75" dirty="0">
                <a:solidFill>
                  <a:srgbClr val="375F92"/>
                </a:solidFill>
                <a:latin typeface="Segoe UI"/>
                <a:cs typeface="Segoe UI"/>
              </a:rPr>
              <a:t> </a:t>
            </a:r>
            <a:r>
              <a:rPr sz="1400" spc="-35" dirty="0">
                <a:solidFill>
                  <a:srgbClr val="375F92"/>
                </a:solidFill>
                <a:latin typeface="Segoe UI"/>
                <a:cs typeface="Segoe UI"/>
              </a:rPr>
              <a:t>2019)</a:t>
            </a:r>
            <a:endParaRPr sz="1400">
              <a:latin typeface="Segoe UI"/>
              <a:cs typeface="Segoe UI"/>
            </a:endParaRPr>
          </a:p>
          <a:p>
            <a:pPr>
              <a:lnSpc>
                <a:spcPct val="100000"/>
              </a:lnSpc>
              <a:spcBef>
                <a:spcPts val="10"/>
              </a:spcBef>
            </a:pPr>
            <a:endParaRPr sz="1800">
              <a:latin typeface="Segoe UI"/>
              <a:cs typeface="Segoe UI"/>
            </a:endParaRPr>
          </a:p>
          <a:p>
            <a:pPr marL="1180465" marR="164465">
              <a:lnSpc>
                <a:spcPct val="100000"/>
              </a:lnSpc>
            </a:pPr>
            <a:r>
              <a:rPr sz="1800" b="1" dirty="0">
                <a:solidFill>
                  <a:srgbClr val="2C245A"/>
                </a:solidFill>
                <a:latin typeface="Rockwell"/>
                <a:cs typeface="Rockwell"/>
              </a:rPr>
              <a:t>3</a:t>
            </a:r>
            <a:r>
              <a:rPr sz="1800" b="1" spc="-100" dirty="0">
                <a:solidFill>
                  <a:srgbClr val="2C245A"/>
                </a:solidFill>
                <a:latin typeface="Rockwell"/>
                <a:cs typeface="Rockwell"/>
              </a:rPr>
              <a:t> </a:t>
            </a:r>
            <a:r>
              <a:rPr sz="1800" b="1" spc="-15" dirty="0">
                <a:solidFill>
                  <a:srgbClr val="2C245A"/>
                </a:solidFill>
                <a:latin typeface="Rockwell"/>
                <a:cs typeface="Rockwell"/>
              </a:rPr>
              <a:t>proyectos  </a:t>
            </a:r>
            <a:r>
              <a:rPr sz="1800" b="1" dirty="0">
                <a:solidFill>
                  <a:srgbClr val="2C245A"/>
                </a:solidFill>
                <a:latin typeface="Rockwell"/>
                <a:cs typeface="Rockwell"/>
              </a:rPr>
              <a:t>de  vivienda</a:t>
            </a:r>
            <a:endParaRPr sz="1800">
              <a:latin typeface="Rockwell"/>
              <a:cs typeface="Rockwell"/>
            </a:endParaRPr>
          </a:p>
        </p:txBody>
      </p:sp>
      <p:sp>
        <p:nvSpPr>
          <p:cNvPr id="58" name="object 58"/>
          <p:cNvSpPr/>
          <p:nvPr/>
        </p:nvSpPr>
        <p:spPr>
          <a:xfrm>
            <a:off x="4810759" y="1379219"/>
            <a:ext cx="2560320" cy="2232660"/>
          </a:xfrm>
          <a:custGeom>
            <a:avLst/>
            <a:gdLst/>
            <a:ahLst/>
            <a:cxnLst/>
            <a:rect l="l" t="t" r="r" b="b"/>
            <a:pathLst>
              <a:path w="2560320" h="2232660">
                <a:moveTo>
                  <a:pt x="2560319" y="0"/>
                </a:moveTo>
                <a:lnTo>
                  <a:pt x="0" y="0"/>
                </a:lnTo>
                <a:lnTo>
                  <a:pt x="0" y="2232660"/>
                </a:lnTo>
                <a:lnTo>
                  <a:pt x="2560319" y="2232660"/>
                </a:lnTo>
                <a:lnTo>
                  <a:pt x="2560319" y="0"/>
                </a:lnTo>
                <a:close/>
              </a:path>
            </a:pathLst>
          </a:custGeom>
          <a:solidFill>
            <a:srgbClr val="EFEFEF"/>
          </a:solidFill>
        </p:spPr>
        <p:txBody>
          <a:bodyPr wrap="square" lIns="0" tIns="0" rIns="0" bIns="0" rtlCol="0"/>
          <a:lstStyle/>
          <a:p>
            <a:endParaRPr/>
          </a:p>
        </p:txBody>
      </p:sp>
      <p:pic>
        <p:nvPicPr>
          <p:cNvPr id="59" name="object 59"/>
          <p:cNvPicPr/>
          <p:nvPr/>
        </p:nvPicPr>
        <p:blipFill>
          <a:blip r:embed="rId27" cstate="email">
            <a:extLst>
              <a:ext uri="{28A0092B-C50C-407E-A947-70E740481C1C}">
                <a14:useLocalDpi xmlns:a14="http://schemas.microsoft.com/office/drawing/2010/main"/>
              </a:ext>
            </a:extLst>
          </a:blip>
          <a:stretch>
            <a:fillRect/>
          </a:stretch>
        </p:blipFill>
        <p:spPr>
          <a:xfrm>
            <a:off x="4081779" y="1386839"/>
            <a:ext cx="477520" cy="457200"/>
          </a:xfrm>
          <a:prstGeom prst="rect">
            <a:avLst/>
          </a:prstGeom>
        </p:spPr>
      </p:pic>
      <p:pic>
        <p:nvPicPr>
          <p:cNvPr id="60" name="object 60"/>
          <p:cNvPicPr/>
          <p:nvPr/>
        </p:nvPicPr>
        <p:blipFill>
          <a:blip r:embed="rId28" cstate="email">
            <a:extLst>
              <a:ext uri="{28A0092B-C50C-407E-A947-70E740481C1C}">
                <a14:useLocalDpi xmlns:a14="http://schemas.microsoft.com/office/drawing/2010/main"/>
              </a:ext>
            </a:extLst>
          </a:blip>
          <a:stretch>
            <a:fillRect/>
          </a:stretch>
        </p:blipFill>
        <p:spPr>
          <a:xfrm>
            <a:off x="3355340" y="2435860"/>
            <a:ext cx="924560" cy="721360"/>
          </a:xfrm>
          <a:prstGeom prst="rect">
            <a:avLst/>
          </a:prstGeom>
        </p:spPr>
      </p:pic>
      <p:sp>
        <p:nvSpPr>
          <p:cNvPr id="61" name="object 61"/>
          <p:cNvSpPr txBox="1"/>
          <p:nvPr/>
        </p:nvSpPr>
        <p:spPr>
          <a:xfrm>
            <a:off x="1932939" y="1379219"/>
            <a:ext cx="2626360" cy="2232660"/>
          </a:xfrm>
          <a:prstGeom prst="rect">
            <a:avLst/>
          </a:prstGeom>
        </p:spPr>
        <p:txBody>
          <a:bodyPr vert="horz" wrap="square" lIns="0" tIns="106680" rIns="0" bIns="0" rtlCol="0">
            <a:spAutoFit/>
          </a:bodyPr>
          <a:lstStyle/>
          <a:p>
            <a:pPr marL="172085" marR="574675">
              <a:lnSpc>
                <a:spcPct val="100000"/>
              </a:lnSpc>
              <a:spcBef>
                <a:spcPts val="840"/>
              </a:spcBef>
            </a:pPr>
            <a:r>
              <a:rPr sz="1400" spc="-30" dirty="0">
                <a:solidFill>
                  <a:srgbClr val="375F92"/>
                </a:solidFill>
                <a:latin typeface="Segoe UI"/>
                <a:cs typeface="Segoe UI"/>
              </a:rPr>
              <a:t>293 </a:t>
            </a:r>
            <a:r>
              <a:rPr sz="1400" spc="-40" dirty="0">
                <a:solidFill>
                  <a:srgbClr val="375F92"/>
                </a:solidFill>
                <a:latin typeface="Segoe UI"/>
                <a:cs typeface="Segoe UI"/>
              </a:rPr>
              <a:t>puestos </a:t>
            </a:r>
            <a:r>
              <a:rPr sz="1400" spc="-25" dirty="0">
                <a:solidFill>
                  <a:srgbClr val="375F92"/>
                </a:solidFill>
                <a:latin typeface="Segoe UI"/>
                <a:cs typeface="Segoe UI"/>
              </a:rPr>
              <a:t>de </a:t>
            </a:r>
            <a:r>
              <a:rPr sz="1400" spc="-40" dirty="0">
                <a:solidFill>
                  <a:srgbClr val="375F92"/>
                </a:solidFill>
                <a:latin typeface="Segoe UI"/>
                <a:cs typeface="Segoe UI"/>
              </a:rPr>
              <a:t>trabajo  </a:t>
            </a:r>
            <a:r>
              <a:rPr sz="1400" spc="-20" dirty="0">
                <a:solidFill>
                  <a:srgbClr val="375F92"/>
                </a:solidFill>
                <a:latin typeface="Segoe UI"/>
                <a:cs typeface="Segoe UI"/>
              </a:rPr>
              <a:t>en </a:t>
            </a:r>
            <a:r>
              <a:rPr sz="1400" spc="-25" dirty="0">
                <a:solidFill>
                  <a:srgbClr val="375F92"/>
                </a:solidFill>
                <a:latin typeface="Segoe UI"/>
                <a:cs typeface="Segoe UI"/>
              </a:rPr>
              <a:t>las </a:t>
            </a:r>
            <a:r>
              <a:rPr sz="1400" spc="-40" dirty="0">
                <a:solidFill>
                  <a:srgbClr val="375F92"/>
                </a:solidFill>
                <a:latin typeface="Segoe UI"/>
                <a:cs typeface="Segoe UI"/>
              </a:rPr>
              <a:t>organizaciones </a:t>
            </a:r>
            <a:r>
              <a:rPr sz="1400" spc="-30" dirty="0">
                <a:solidFill>
                  <a:srgbClr val="375F92"/>
                </a:solidFill>
                <a:latin typeface="Segoe UI"/>
                <a:cs typeface="Segoe UI"/>
              </a:rPr>
              <a:t>del  </a:t>
            </a:r>
            <a:r>
              <a:rPr sz="1400" spc="-35" dirty="0">
                <a:solidFill>
                  <a:srgbClr val="375F92"/>
                </a:solidFill>
                <a:latin typeface="Segoe UI"/>
                <a:cs typeface="Segoe UI"/>
              </a:rPr>
              <a:t>portafolio </a:t>
            </a:r>
            <a:r>
              <a:rPr sz="1400" spc="-30" dirty="0">
                <a:solidFill>
                  <a:srgbClr val="375F92"/>
                </a:solidFill>
                <a:latin typeface="Segoe UI"/>
                <a:cs typeface="Segoe UI"/>
              </a:rPr>
              <a:t>FIS </a:t>
            </a:r>
            <a:r>
              <a:rPr sz="1400" spc="-20" dirty="0">
                <a:solidFill>
                  <a:srgbClr val="375F92"/>
                </a:solidFill>
                <a:latin typeface="Segoe UI"/>
                <a:cs typeface="Segoe UI"/>
              </a:rPr>
              <a:t>el </a:t>
            </a:r>
            <a:r>
              <a:rPr sz="1400" spc="-25" dirty="0">
                <a:solidFill>
                  <a:srgbClr val="375F92"/>
                </a:solidFill>
                <a:latin typeface="Segoe UI"/>
                <a:cs typeface="Segoe UI"/>
              </a:rPr>
              <a:t>año  </a:t>
            </a:r>
            <a:r>
              <a:rPr sz="1400" spc="-35" dirty="0">
                <a:solidFill>
                  <a:srgbClr val="375F92"/>
                </a:solidFill>
                <a:latin typeface="Segoe UI"/>
                <a:cs typeface="Segoe UI"/>
              </a:rPr>
              <a:t>2019.</a:t>
            </a:r>
            <a:endParaRPr sz="1400">
              <a:latin typeface="Segoe UI"/>
              <a:cs typeface="Segoe UI"/>
            </a:endParaRPr>
          </a:p>
          <a:p>
            <a:pPr marR="880744" algn="ctr">
              <a:lnSpc>
                <a:spcPct val="100000"/>
              </a:lnSpc>
              <a:spcBef>
                <a:spcPts val="265"/>
              </a:spcBef>
            </a:pPr>
            <a:r>
              <a:rPr sz="1800" b="1" spc="-35" dirty="0">
                <a:solidFill>
                  <a:srgbClr val="2C245A"/>
                </a:solidFill>
                <a:latin typeface="Rockwell"/>
                <a:cs typeface="Rockwell"/>
              </a:rPr>
              <a:t>293</a:t>
            </a:r>
            <a:endParaRPr sz="1800">
              <a:latin typeface="Rockwell"/>
              <a:cs typeface="Rockwell"/>
            </a:endParaRPr>
          </a:p>
          <a:p>
            <a:pPr marL="428625" marR="1305560" algn="ctr">
              <a:lnSpc>
                <a:spcPct val="100000"/>
              </a:lnSpc>
            </a:pPr>
            <a:r>
              <a:rPr sz="1800" b="1" spc="-40" dirty="0">
                <a:solidFill>
                  <a:srgbClr val="2C245A"/>
                </a:solidFill>
                <a:latin typeface="Rockwell"/>
                <a:cs typeface="Rockwell"/>
              </a:rPr>
              <a:t>t</a:t>
            </a:r>
            <a:r>
              <a:rPr sz="1800" b="1" spc="-50" dirty="0">
                <a:solidFill>
                  <a:srgbClr val="2C245A"/>
                </a:solidFill>
                <a:latin typeface="Rockwell"/>
                <a:cs typeface="Rockwell"/>
              </a:rPr>
              <a:t>ra</a:t>
            </a:r>
            <a:r>
              <a:rPr sz="1800" b="1" spc="-45" dirty="0">
                <a:solidFill>
                  <a:srgbClr val="2C245A"/>
                </a:solidFill>
                <a:latin typeface="Rockwell"/>
                <a:cs typeface="Rockwell"/>
              </a:rPr>
              <a:t>b</a:t>
            </a:r>
            <a:r>
              <a:rPr sz="1800" b="1" spc="-50" dirty="0">
                <a:solidFill>
                  <a:srgbClr val="2C245A"/>
                </a:solidFill>
                <a:latin typeface="Rockwell"/>
                <a:cs typeface="Rockwell"/>
              </a:rPr>
              <a:t>a</a:t>
            </a:r>
            <a:r>
              <a:rPr sz="1800" b="1" spc="-40" dirty="0">
                <a:solidFill>
                  <a:srgbClr val="2C245A"/>
                </a:solidFill>
                <a:latin typeface="Rockwell"/>
                <a:cs typeface="Rockwell"/>
              </a:rPr>
              <a:t>j</a:t>
            </a:r>
            <a:r>
              <a:rPr sz="1800" b="1" spc="-15" dirty="0">
                <a:solidFill>
                  <a:srgbClr val="2C245A"/>
                </a:solidFill>
                <a:latin typeface="Rockwell"/>
                <a:cs typeface="Rockwell"/>
              </a:rPr>
              <a:t>o</a:t>
            </a:r>
            <a:r>
              <a:rPr sz="1800" b="1" dirty="0">
                <a:solidFill>
                  <a:srgbClr val="2C245A"/>
                </a:solidFill>
                <a:latin typeface="Rockwell"/>
                <a:cs typeface="Rockwell"/>
              </a:rPr>
              <a:t>s  </a:t>
            </a:r>
            <a:r>
              <a:rPr sz="1800" b="1" spc="-45" dirty="0">
                <a:solidFill>
                  <a:srgbClr val="2C245A"/>
                </a:solidFill>
                <a:latin typeface="Rockwell"/>
                <a:cs typeface="Rockwell"/>
              </a:rPr>
              <a:t>d</a:t>
            </a:r>
            <a:r>
              <a:rPr sz="1800" b="1" spc="-40" dirty="0">
                <a:solidFill>
                  <a:srgbClr val="2C245A"/>
                </a:solidFill>
                <a:latin typeface="Rockwell"/>
                <a:cs typeface="Rockwell"/>
              </a:rPr>
              <a:t>i</a:t>
            </a:r>
            <a:r>
              <a:rPr sz="1800" b="1" spc="-50" dirty="0">
                <a:solidFill>
                  <a:srgbClr val="2C245A"/>
                </a:solidFill>
                <a:latin typeface="Rockwell"/>
                <a:cs typeface="Rockwell"/>
              </a:rPr>
              <a:t>r</a:t>
            </a:r>
            <a:r>
              <a:rPr sz="1800" b="1" spc="-35" dirty="0">
                <a:solidFill>
                  <a:srgbClr val="2C245A"/>
                </a:solidFill>
                <a:latin typeface="Rockwell"/>
                <a:cs typeface="Rockwell"/>
              </a:rPr>
              <a:t>ec</a:t>
            </a:r>
            <a:r>
              <a:rPr sz="1800" b="1" spc="-40" dirty="0">
                <a:solidFill>
                  <a:srgbClr val="2C245A"/>
                </a:solidFill>
                <a:latin typeface="Rockwell"/>
                <a:cs typeface="Rockwell"/>
              </a:rPr>
              <a:t>t</a:t>
            </a:r>
            <a:r>
              <a:rPr sz="1800" b="1" spc="-35" dirty="0">
                <a:solidFill>
                  <a:srgbClr val="2C245A"/>
                </a:solidFill>
                <a:latin typeface="Rockwell"/>
                <a:cs typeface="Rockwell"/>
              </a:rPr>
              <a:t>o</a:t>
            </a:r>
            <a:r>
              <a:rPr sz="1800" b="1" dirty="0">
                <a:solidFill>
                  <a:srgbClr val="2C245A"/>
                </a:solidFill>
                <a:latin typeface="Rockwell"/>
                <a:cs typeface="Rockwell"/>
              </a:rPr>
              <a:t>s</a:t>
            </a:r>
            <a:endParaRPr sz="1800">
              <a:latin typeface="Rockwell"/>
              <a:cs typeface="Rockwell"/>
            </a:endParaRPr>
          </a:p>
        </p:txBody>
      </p:sp>
      <p:sp>
        <p:nvSpPr>
          <p:cNvPr id="62" name="object 62"/>
          <p:cNvSpPr txBox="1"/>
          <p:nvPr/>
        </p:nvSpPr>
        <p:spPr>
          <a:xfrm>
            <a:off x="4905375" y="1499552"/>
            <a:ext cx="1862455" cy="452755"/>
          </a:xfrm>
          <a:prstGeom prst="rect">
            <a:avLst/>
          </a:prstGeom>
        </p:spPr>
        <p:txBody>
          <a:bodyPr vert="horz" wrap="square" lIns="0" tIns="12700" rIns="0" bIns="0" rtlCol="0">
            <a:spAutoFit/>
          </a:bodyPr>
          <a:lstStyle/>
          <a:p>
            <a:pPr marL="12700">
              <a:lnSpc>
                <a:spcPct val="100000"/>
              </a:lnSpc>
              <a:spcBef>
                <a:spcPts val="100"/>
              </a:spcBef>
            </a:pPr>
            <a:r>
              <a:rPr sz="1400" spc="-30" dirty="0">
                <a:solidFill>
                  <a:srgbClr val="375F92"/>
                </a:solidFill>
                <a:latin typeface="Segoe UI"/>
                <a:cs typeface="Segoe UI"/>
              </a:rPr>
              <a:t>60% tasa </a:t>
            </a:r>
            <a:r>
              <a:rPr sz="1400" spc="-25" dirty="0">
                <a:solidFill>
                  <a:srgbClr val="375F92"/>
                </a:solidFill>
                <a:latin typeface="Segoe UI"/>
                <a:cs typeface="Segoe UI"/>
              </a:rPr>
              <a:t>de </a:t>
            </a:r>
            <a:r>
              <a:rPr sz="1400" spc="-35" dirty="0">
                <a:solidFill>
                  <a:srgbClr val="375F92"/>
                </a:solidFill>
                <a:latin typeface="Segoe UI"/>
                <a:cs typeface="Segoe UI"/>
              </a:rPr>
              <a:t>empleo</a:t>
            </a:r>
            <a:r>
              <a:rPr sz="1400" spc="-95" dirty="0">
                <a:solidFill>
                  <a:srgbClr val="375F92"/>
                </a:solidFill>
                <a:latin typeface="Segoe UI"/>
                <a:cs typeface="Segoe UI"/>
              </a:rPr>
              <a:t> </a:t>
            </a:r>
            <a:r>
              <a:rPr sz="1400" spc="-25" dirty="0">
                <a:solidFill>
                  <a:srgbClr val="375F92"/>
                </a:solidFill>
                <a:latin typeface="Segoe UI"/>
                <a:cs typeface="Segoe UI"/>
              </a:rPr>
              <a:t>de</a:t>
            </a:r>
            <a:endParaRPr sz="1400">
              <a:latin typeface="Segoe UI"/>
              <a:cs typeface="Segoe UI"/>
            </a:endParaRPr>
          </a:p>
          <a:p>
            <a:pPr marL="12700">
              <a:lnSpc>
                <a:spcPct val="100000"/>
              </a:lnSpc>
              <a:spcBef>
                <a:spcPts val="5"/>
              </a:spcBef>
            </a:pPr>
            <a:r>
              <a:rPr sz="1400" spc="-40" dirty="0">
                <a:solidFill>
                  <a:srgbClr val="375F92"/>
                </a:solidFill>
                <a:latin typeface="Segoe UI"/>
                <a:cs typeface="Segoe UI"/>
              </a:rPr>
              <a:t>apoderadas </a:t>
            </a:r>
            <a:r>
              <a:rPr sz="1400" spc="-20" dirty="0">
                <a:solidFill>
                  <a:srgbClr val="375F92"/>
                </a:solidFill>
                <a:latin typeface="Segoe UI"/>
                <a:cs typeface="Segoe UI"/>
              </a:rPr>
              <a:t>el </a:t>
            </a:r>
            <a:r>
              <a:rPr sz="1400" spc="-25" dirty="0">
                <a:solidFill>
                  <a:srgbClr val="375F92"/>
                </a:solidFill>
                <a:latin typeface="Segoe UI"/>
                <a:cs typeface="Segoe UI"/>
              </a:rPr>
              <a:t>año</a:t>
            </a:r>
            <a:r>
              <a:rPr sz="1400" spc="-50" dirty="0">
                <a:solidFill>
                  <a:srgbClr val="375F92"/>
                </a:solidFill>
                <a:latin typeface="Segoe UI"/>
                <a:cs typeface="Segoe UI"/>
              </a:rPr>
              <a:t> </a:t>
            </a:r>
            <a:r>
              <a:rPr sz="1400" spc="-35" dirty="0">
                <a:solidFill>
                  <a:srgbClr val="375F92"/>
                </a:solidFill>
                <a:latin typeface="Segoe UI"/>
                <a:cs typeface="Segoe UI"/>
              </a:rPr>
              <a:t>2018.</a:t>
            </a:r>
            <a:endParaRPr sz="1400">
              <a:latin typeface="Segoe UI"/>
              <a:cs typeface="Segoe UI"/>
            </a:endParaRPr>
          </a:p>
        </p:txBody>
      </p:sp>
      <p:grpSp>
        <p:nvGrpSpPr>
          <p:cNvPr id="63" name="object 63"/>
          <p:cNvGrpSpPr/>
          <p:nvPr/>
        </p:nvGrpSpPr>
        <p:grpSpPr>
          <a:xfrm>
            <a:off x="4826634" y="1394460"/>
            <a:ext cx="2600325" cy="1606550"/>
            <a:chOff x="4826634" y="1394460"/>
            <a:chExt cx="2600325" cy="1606550"/>
          </a:xfrm>
        </p:grpSpPr>
        <p:pic>
          <p:nvPicPr>
            <p:cNvPr id="64" name="object 64"/>
            <p:cNvPicPr/>
            <p:nvPr/>
          </p:nvPicPr>
          <p:blipFill>
            <a:blip r:embed="rId29" cstate="email">
              <a:extLst>
                <a:ext uri="{28A0092B-C50C-407E-A947-70E740481C1C}">
                  <a14:useLocalDpi xmlns:a14="http://schemas.microsoft.com/office/drawing/2010/main"/>
                </a:ext>
              </a:extLst>
            </a:blip>
            <a:stretch>
              <a:fillRect/>
            </a:stretch>
          </p:blipFill>
          <p:spPr>
            <a:xfrm>
              <a:off x="6901179" y="1394460"/>
              <a:ext cx="477520" cy="477520"/>
            </a:xfrm>
            <a:prstGeom prst="rect">
              <a:avLst/>
            </a:prstGeom>
          </p:spPr>
        </p:pic>
        <p:sp>
          <p:nvSpPr>
            <p:cNvPr id="65" name="object 65"/>
            <p:cNvSpPr/>
            <p:nvPr/>
          </p:nvSpPr>
          <p:spPr>
            <a:xfrm>
              <a:off x="4836159" y="2626360"/>
              <a:ext cx="734060" cy="363220"/>
            </a:xfrm>
            <a:custGeom>
              <a:avLst/>
              <a:gdLst/>
              <a:ahLst/>
              <a:cxnLst/>
              <a:rect l="l" t="t" r="r" b="b"/>
              <a:pathLst>
                <a:path w="734060" h="363219">
                  <a:moveTo>
                    <a:pt x="367029" y="0"/>
                  </a:moveTo>
                  <a:lnTo>
                    <a:pt x="317228" y="3314"/>
                  </a:lnTo>
                  <a:lnTo>
                    <a:pt x="269463" y="12970"/>
                  </a:lnTo>
                  <a:lnTo>
                    <a:pt x="224170" y="28535"/>
                  </a:lnTo>
                  <a:lnTo>
                    <a:pt x="181788" y="49577"/>
                  </a:lnTo>
                  <a:lnTo>
                    <a:pt x="142754" y="75663"/>
                  </a:lnTo>
                  <a:lnTo>
                    <a:pt x="107505" y="106362"/>
                  </a:lnTo>
                  <a:lnTo>
                    <a:pt x="76479" y="141241"/>
                  </a:lnTo>
                  <a:lnTo>
                    <a:pt x="50113" y="179869"/>
                  </a:lnTo>
                  <a:lnTo>
                    <a:pt x="28844" y="221813"/>
                  </a:lnTo>
                  <a:lnTo>
                    <a:pt x="13111" y="266641"/>
                  </a:lnTo>
                  <a:lnTo>
                    <a:pt x="3350" y="313920"/>
                  </a:lnTo>
                  <a:lnTo>
                    <a:pt x="0" y="363219"/>
                  </a:lnTo>
                  <a:lnTo>
                    <a:pt x="181610" y="363219"/>
                  </a:lnTo>
                  <a:lnTo>
                    <a:pt x="188236" y="314930"/>
                  </a:lnTo>
                  <a:lnTo>
                    <a:pt x="206934" y="271544"/>
                  </a:lnTo>
                  <a:lnTo>
                    <a:pt x="235934" y="234791"/>
                  </a:lnTo>
                  <a:lnTo>
                    <a:pt x="273463" y="206398"/>
                  </a:lnTo>
                  <a:lnTo>
                    <a:pt x="317752" y="188095"/>
                  </a:lnTo>
                  <a:lnTo>
                    <a:pt x="367029" y="181610"/>
                  </a:lnTo>
                  <a:lnTo>
                    <a:pt x="416307" y="188095"/>
                  </a:lnTo>
                  <a:lnTo>
                    <a:pt x="460596" y="206398"/>
                  </a:lnTo>
                  <a:lnTo>
                    <a:pt x="498125" y="234791"/>
                  </a:lnTo>
                  <a:lnTo>
                    <a:pt x="527125" y="271544"/>
                  </a:lnTo>
                  <a:lnTo>
                    <a:pt x="545823" y="314930"/>
                  </a:lnTo>
                  <a:lnTo>
                    <a:pt x="552450" y="363219"/>
                  </a:lnTo>
                  <a:lnTo>
                    <a:pt x="734060" y="363219"/>
                  </a:lnTo>
                  <a:lnTo>
                    <a:pt x="730709" y="313920"/>
                  </a:lnTo>
                  <a:lnTo>
                    <a:pt x="720948" y="266641"/>
                  </a:lnTo>
                  <a:lnTo>
                    <a:pt x="705215" y="221813"/>
                  </a:lnTo>
                  <a:lnTo>
                    <a:pt x="683946" y="179869"/>
                  </a:lnTo>
                  <a:lnTo>
                    <a:pt x="657580" y="141241"/>
                  </a:lnTo>
                  <a:lnTo>
                    <a:pt x="626554" y="106362"/>
                  </a:lnTo>
                  <a:lnTo>
                    <a:pt x="591305" y="75663"/>
                  </a:lnTo>
                  <a:lnTo>
                    <a:pt x="552271" y="49577"/>
                  </a:lnTo>
                  <a:lnTo>
                    <a:pt x="509889" y="28535"/>
                  </a:lnTo>
                  <a:lnTo>
                    <a:pt x="464596" y="12970"/>
                  </a:lnTo>
                  <a:lnTo>
                    <a:pt x="416831" y="3314"/>
                  </a:lnTo>
                  <a:lnTo>
                    <a:pt x="367029" y="0"/>
                  </a:lnTo>
                  <a:close/>
                </a:path>
              </a:pathLst>
            </a:custGeom>
            <a:solidFill>
              <a:srgbClr val="FFC000"/>
            </a:solidFill>
          </p:spPr>
          <p:txBody>
            <a:bodyPr wrap="square" lIns="0" tIns="0" rIns="0" bIns="0" rtlCol="0"/>
            <a:lstStyle/>
            <a:p>
              <a:endParaRPr/>
            </a:p>
          </p:txBody>
        </p:sp>
        <p:sp>
          <p:nvSpPr>
            <p:cNvPr id="66" name="object 66"/>
            <p:cNvSpPr/>
            <p:nvPr/>
          </p:nvSpPr>
          <p:spPr>
            <a:xfrm>
              <a:off x="4836159" y="2626360"/>
              <a:ext cx="734060" cy="363220"/>
            </a:xfrm>
            <a:custGeom>
              <a:avLst/>
              <a:gdLst/>
              <a:ahLst/>
              <a:cxnLst/>
              <a:rect l="l" t="t" r="r" b="b"/>
              <a:pathLst>
                <a:path w="734060" h="363219">
                  <a:moveTo>
                    <a:pt x="0" y="363219"/>
                  </a:moveTo>
                  <a:lnTo>
                    <a:pt x="3350" y="313920"/>
                  </a:lnTo>
                  <a:lnTo>
                    <a:pt x="13111" y="266641"/>
                  </a:lnTo>
                  <a:lnTo>
                    <a:pt x="28844" y="221813"/>
                  </a:lnTo>
                  <a:lnTo>
                    <a:pt x="50113" y="179869"/>
                  </a:lnTo>
                  <a:lnTo>
                    <a:pt x="76479" y="141241"/>
                  </a:lnTo>
                  <a:lnTo>
                    <a:pt x="107505" y="106362"/>
                  </a:lnTo>
                  <a:lnTo>
                    <a:pt x="142754" y="75663"/>
                  </a:lnTo>
                  <a:lnTo>
                    <a:pt x="181788" y="49577"/>
                  </a:lnTo>
                  <a:lnTo>
                    <a:pt x="224170" y="28535"/>
                  </a:lnTo>
                  <a:lnTo>
                    <a:pt x="269463" y="12970"/>
                  </a:lnTo>
                  <a:lnTo>
                    <a:pt x="317228" y="3314"/>
                  </a:lnTo>
                  <a:lnTo>
                    <a:pt x="367029" y="0"/>
                  </a:lnTo>
                  <a:lnTo>
                    <a:pt x="416831" y="3314"/>
                  </a:lnTo>
                  <a:lnTo>
                    <a:pt x="464596" y="12970"/>
                  </a:lnTo>
                  <a:lnTo>
                    <a:pt x="509889" y="28535"/>
                  </a:lnTo>
                  <a:lnTo>
                    <a:pt x="552271" y="49577"/>
                  </a:lnTo>
                  <a:lnTo>
                    <a:pt x="591305" y="75663"/>
                  </a:lnTo>
                  <a:lnTo>
                    <a:pt x="626554" y="106362"/>
                  </a:lnTo>
                  <a:lnTo>
                    <a:pt x="657580" y="141241"/>
                  </a:lnTo>
                  <a:lnTo>
                    <a:pt x="683946" y="179869"/>
                  </a:lnTo>
                  <a:lnTo>
                    <a:pt x="705215" y="221813"/>
                  </a:lnTo>
                  <a:lnTo>
                    <a:pt x="720948" y="266641"/>
                  </a:lnTo>
                  <a:lnTo>
                    <a:pt x="730709" y="313920"/>
                  </a:lnTo>
                  <a:lnTo>
                    <a:pt x="734060" y="363219"/>
                  </a:lnTo>
                  <a:lnTo>
                    <a:pt x="552450" y="363219"/>
                  </a:lnTo>
                  <a:lnTo>
                    <a:pt x="545823" y="314930"/>
                  </a:lnTo>
                  <a:lnTo>
                    <a:pt x="527125" y="271544"/>
                  </a:lnTo>
                  <a:lnTo>
                    <a:pt x="498125" y="234791"/>
                  </a:lnTo>
                  <a:lnTo>
                    <a:pt x="460596" y="206398"/>
                  </a:lnTo>
                  <a:lnTo>
                    <a:pt x="416307" y="188095"/>
                  </a:lnTo>
                  <a:lnTo>
                    <a:pt x="367029" y="181610"/>
                  </a:lnTo>
                  <a:lnTo>
                    <a:pt x="317752" y="188095"/>
                  </a:lnTo>
                  <a:lnTo>
                    <a:pt x="273463" y="206398"/>
                  </a:lnTo>
                  <a:lnTo>
                    <a:pt x="235934" y="234791"/>
                  </a:lnTo>
                  <a:lnTo>
                    <a:pt x="206934" y="271544"/>
                  </a:lnTo>
                  <a:lnTo>
                    <a:pt x="188236" y="314930"/>
                  </a:lnTo>
                  <a:lnTo>
                    <a:pt x="181610" y="363219"/>
                  </a:lnTo>
                  <a:lnTo>
                    <a:pt x="0" y="363219"/>
                  </a:lnTo>
                  <a:close/>
                </a:path>
              </a:pathLst>
            </a:custGeom>
            <a:ln w="19050">
              <a:solidFill>
                <a:srgbClr val="FFFFFF"/>
              </a:solidFill>
            </a:ln>
          </p:spPr>
          <p:txBody>
            <a:bodyPr wrap="square" lIns="0" tIns="0" rIns="0" bIns="0" rtlCol="0"/>
            <a:lstStyle/>
            <a:p>
              <a:endParaRPr/>
            </a:p>
          </p:txBody>
        </p:sp>
        <p:sp>
          <p:nvSpPr>
            <p:cNvPr id="67" name="object 67"/>
            <p:cNvSpPr/>
            <p:nvPr/>
          </p:nvSpPr>
          <p:spPr>
            <a:xfrm>
              <a:off x="5679439" y="2626360"/>
              <a:ext cx="736600" cy="363220"/>
            </a:xfrm>
            <a:custGeom>
              <a:avLst/>
              <a:gdLst/>
              <a:ahLst/>
              <a:cxnLst/>
              <a:rect l="l" t="t" r="r" b="b"/>
              <a:pathLst>
                <a:path w="736600" h="363219">
                  <a:moveTo>
                    <a:pt x="368300" y="0"/>
                  </a:moveTo>
                  <a:lnTo>
                    <a:pt x="322091" y="2829"/>
                  </a:lnTo>
                  <a:lnTo>
                    <a:pt x="277599" y="11089"/>
                  </a:lnTo>
                  <a:lnTo>
                    <a:pt x="235166" y="24441"/>
                  </a:lnTo>
                  <a:lnTo>
                    <a:pt x="195139" y="42545"/>
                  </a:lnTo>
                  <a:lnTo>
                    <a:pt x="157861" y="65060"/>
                  </a:lnTo>
                  <a:lnTo>
                    <a:pt x="123678" y="91648"/>
                  </a:lnTo>
                  <a:lnTo>
                    <a:pt x="92934" y="121967"/>
                  </a:lnTo>
                  <a:lnTo>
                    <a:pt x="65974" y="155678"/>
                  </a:lnTo>
                  <a:lnTo>
                    <a:pt x="43142" y="192442"/>
                  </a:lnTo>
                  <a:lnTo>
                    <a:pt x="24784" y="231918"/>
                  </a:lnTo>
                  <a:lnTo>
                    <a:pt x="11245" y="273766"/>
                  </a:lnTo>
                  <a:lnTo>
                    <a:pt x="2868" y="317646"/>
                  </a:lnTo>
                  <a:lnTo>
                    <a:pt x="0" y="363219"/>
                  </a:lnTo>
                  <a:lnTo>
                    <a:pt x="181610" y="363219"/>
                  </a:lnTo>
                  <a:lnTo>
                    <a:pt x="188277" y="314930"/>
                  </a:lnTo>
                  <a:lnTo>
                    <a:pt x="207094" y="271544"/>
                  </a:lnTo>
                  <a:lnTo>
                    <a:pt x="236283" y="234791"/>
                  </a:lnTo>
                  <a:lnTo>
                    <a:pt x="274065" y="206398"/>
                  </a:lnTo>
                  <a:lnTo>
                    <a:pt x="318664" y="188095"/>
                  </a:lnTo>
                  <a:lnTo>
                    <a:pt x="368300" y="181610"/>
                  </a:lnTo>
                  <a:lnTo>
                    <a:pt x="417935" y="188095"/>
                  </a:lnTo>
                  <a:lnTo>
                    <a:pt x="462533" y="206398"/>
                  </a:lnTo>
                  <a:lnTo>
                    <a:pt x="500316" y="234791"/>
                  </a:lnTo>
                  <a:lnTo>
                    <a:pt x="529505" y="271544"/>
                  </a:lnTo>
                  <a:lnTo>
                    <a:pt x="548322" y="314930"/>
                  </a:lnTo>
                  <a:lnTo>
                    <a:pt x="554989" y="363219"/>
                  </a:lnTo>
                  <a:lnTo>
                    <a:pt x="736600" y="363219"/>
                  </a:lnTo>
                  <a:lnTo>
                    <a:pt x="733731" y="317646"/>
                  </a:lnTo>
                  <a:lnTo>
                    <a:pt x="725354" y="273766"/>
                  </a:lnTo>
                  <a:lnTo>
                    <a:pt x="711815" y="231918"/>
                  </a:lnTo>
                  <a:lnTo>
                    <a:pt x="693457" y="192442"/>
                  </a:lnTo>
                  <a:lnTo>
                    <a:pt x="670625" y="155678"/>
                  </a:lnTo>
                  <a:lnTo>
                    <a:pt x="643665" y="121967"/>
                  </a:lnTo>
                  <a:lnTo>
                    <a:pt x="612921" y="91648"/>
                  </a:lnTo>
                  <a:lnTo>
                    <a:pt x="578738" y="65060"/>
                  </a:lnTo>
                  <a:lnTo>
                    <a:pt x="541460" y="42545"/>
                  </a:lnTo>
                  <a:lnTo>
                    <a:pt x="501433" y="24441"/>
                  </a:lnTo>
                  <a:lnTo>
                    <a:pt x="459000" y="11089"/>
                  </a:lnTo>
                  <a:lnTo>
                    <a:pt x="414508" y="2829"/>
                  </a:lnTo>
                  <a:lnTo>
                    <a:pt x="368300" y="0"/>
                  </a:lnTo>
                  <a:close/>
                </a:path>
              </a:pathLst>
            </a:custGeom>
            <a:solidFill>
              <a:srgbClr val="FFC000"/>
            </a:solidFill>
          </p:spPr>
          <p:txBody>
            <a:bodyPr wrap="square" lIns="0" tIns="0" rIns="0" bIns="0" rtlCol="0"/>
            <a:lstStyle/>
            <a:p>
              <a:endParaRPr/>
            </a:p>
          </p:txBody>
        </p:sp>
        <p:sp>
          <p:nvSpPr>
            <p:cNvPr id="68" name="object 68"/>
            <p:cNvSpPr/>
            <p:nvPr/>
          </p:nvSpPr>
          <p:spPr>
            <a:xfrm>
              <a:off x="5679439" y="2626360"/>
              <a:ext cx="736600" cy="363220"/>
            </a:xfrm>
            <a:custGeom>
              <a:avLst/>
              <a:gdLst/>
              <a:ahLst/>
              <a:cxnLst/>
              <a:rect l="l" t="t" r="r" b="b"/>
              <a:pathLst>
                <a:path w="736600" h="363219">
                  <a:moveTo>
                    <a:pt x="0" y="363219"/>
                  </a:moveTo>
                  <a:lnTo>
                    <a:pt x="2868" y="317646"/>
                  </a:lnTo>
                  <a:lnTo>
                    <a:pt x="11245" y="273766"/>
                  </a:lnTo>
                  <a:lnTo>
                    <a:pt x="24784" y="231918"/>
                  </a:lnTo>
                  <a:lnTo>
                    <a:pt x="43142" y="192442"/>
                  </a:lnTo>
                  <a:lnTo>
                    <a:pt x="65974" y="155678"/>
                  </a:lnTo>
                  <a:lnTo>
                    <a:pt x="92934" y="121967"/>
                  </a:lnTo>
                  <a:lnTo>
                    <a:pt x="123678" y="91648"/>
                  </a:lnTo>
                  <a:lnTo>
                    <a:pt x="157861" y="65060"/>
                  </a:lnTo>
                  <a:lnTo>
                    <a:pt x="195139" y="42545"/>
                  </a:lnTo>
                  <a:lnTo>
                    <a:pt x="235166" y="24441"/>
                  </a:lnTo>
                  <a:lnTo>
                    <a:pt x="277599" y="11089"/>
                  </a:lnTo>
                  <a:lnTo>
                    <a:pt x="322091" y="2829"/>
                  </a:lnTo>
                  <a:lnTo>
                    <a:pt x="368300" y="0"/>
                  </a:lnTo>
                  <a:lnTo>
                    <a:pt x="414508" y="2829"/>
                  </a:lnTo>
                  <a:lnTo>
                    <a:pt x="459000" y="11089"/>
                  </a:lnTo>
                  <a:lnTo>
                    <a:pt x="501433" y="24441"/>
                  </a:lnTo>
                  <a:lnTo>
                    <a:pt x="541460" y="42545"/>
                  </a:lnTo>
                  <a:lnTo>
                    <a:pt x="578738" y="65060"/>
                  </a:lnTo>
                  <a:lnTo>
                    <a:pt x="612921" y="91648"/>
                  </a:lnTo>
                  <a:lnTo>
                    <a:pt x="643665" y="121967"/>
                  </a:lnTo>
                  <a:lnTo>
                    <a:pt x="670625" y="155678"/>
                  </a:lnTo>
                  <a:lnTo>
                    <a:pt x="693457" y="192442"/>
                  </a:lnTo>
                  <a:lnTo>
                    <a:pt x="711815" y="231918"/>
                  </a:lnTo>
                  <a:lnTo>
                    <a:pt x="725354" y="273766"/>
                  </a:lnTo>
                  <a:lnTo>
                    <a:pt x="733731" y="317646"/>
                  </a:lnTo>
                  <a:lnTo>
                    <a:pt x="736600" y="363219"/>
                  </a:lnTo>
                  <a:lnTo>
                    <a:pt x="554989" y="363219"/>
                  </a:lnTo>
                  <a:lnTo>
                    <a:pt x="548322" y="314930"/>
                  </a:lnTo>
                  <a:lnTo>
                    <a:pt x="529505" y="271544"/>
                  </a:lnTo>
                  <a:lnTo>
                    <a:pt x="500316" y="234791"/>
                  </a:lnTo>
                  <a:lnTo>
                    <a:pt x="462533" y="206398"/>
                  </a:lnTo>
                  <a:lnTo>
                    <a:pt x="417935" y="188095"/>
                  </a:lnTo>
                  <a:lnTo>
                    <a:pt x="368300" y="181610"/>
                  </a:lnTo>
                  <a:lnTo>
                    <a:pt x="318664" y="188095"/>
                  </a:lnTo>
                  <a:lnTo>
                    <a:pt x="274065" y="206398"/>
                  </a:lnTo>
                  <a:lnTo>
                    <a:pt x="236283" y="234791"/>
                  </a:lnTo>
                  <a:lnTo>
                    <a:pt x="207094" y="271544"/>
                  </a:lnTo>
                  <a:lnTo>
                    <a:pt x="188277" y="314930"/>
                  </a:lnTo>
                  <a:lnTo>
                    <a:pt x="181610" y="363219"/>
                  </a:lnTo>
                  <a:lnTo>
                    <a:pt x="0" y="363219"/>
                  </a:lnTo>
                  <a:close/>
                </a:path>
              </a:pathLst>
            </a:custGeom>
            <a:ln w="19050">
              <a:solidFill>
                <a:srgbClr val="FFFFFF"/>
              </a:solidFill>
            </a:ln>
          </p:spPr>
          <p:txBody>
            <a:bodyPr wrap="square" lIns="0" tIns="0" rIns="0" bIns="0" rtlCol="0"/>
            <a:lstStyle/>
            <a:p>
              <a:endParaRPr/>
            </a:p>
          </p:txBody>
        </p:sp>
        <p:sp>
          <p:nvSpPr>
            <p:cNvPr id="69" name="object 69"/>
            <p:cNvSpPr/>
            <p:nvPr/>
          </p:nvSpPr>
          <p:spPr>
            <a:xfrm>
              <a:off x="6525259" y="2626360"/>
              <a:ext cx="736600" cy="363220"/>
            </a:xfrm>
            <a:custGeom>
              <a:avLst/>
              <a:gdLst/>
              <a:ahLst/>
              <a:cxnLst/>
              <a:rect l="l" t="t" r="r" b="b"/>
              <a:pathLst>
                <a:path w="736600" h="363219">
                  <a:moveTo>
                    <a:pt x="368300" y="0"/>
                  </a:moveTo>
                  <a:lnTo>
                    <a:pt x="322091" y="2829"/>
                  </a:lnTo>
                  <a:lnTo>
                    <a:pt x="277599" y="11089"/>
                  </a:lnTo>
                  <a:lnTo>
                    <a:pt x="235166" y="24441"/>
                  </a:lnTo>
                  <a:lnTo>
                    <a:pt x="195139" y="42545"/>
                  </a:lnTo>
                  <a:lnTo>
                    <a:pt x="157861" y="65060"/>
                  </a:lnTo>
                  <a:lnTo>
                    <a:pt x="123678" y="91648"/>
                  </a:lnTo>
                  <a:lnTo>
                    <a:pt x="92934" y="121967"/>
                  </a:lnTo>
                  <a:lnTo>
                    <a:pt x="65974" y="155678"/>
                  </a:lnTo>
                  <a:lnTo>
                    <a:pt x="43142" y="192442"/>
                  </a:lnTo>
                  <a:lnTo>
                    <a:pt x="24784" y="231918"/>
                  </a:lnTo>
                  <a:lnTo>
                    <a:pt x="11245" y="273766"/>
                  </a:lnTo>
                  <a:lnTo>
                    <a:pt x="2868" y="317646"/>
                  </a:lnTo>
                  <a:lnTo>
                    <a:pt x="0" y="363219"/>
                  </a:lnTo>
                  <a:lnTo>
                    <a:pt x="181610" y="363219"/>
                  </a:lnTo>
                  <a:lnTo>
                    <a:pt x="188277" y="314930"/>
                  </a:lnTo>
                  <a:lnTo>
                    <a:pt x="207094" y="271544"/>
                  </a:lnTo>
                  <a:lnTo>
                    <a:pt x="236283" y="234791"/>
                  </a:lnTo>
                  <a:lnTo>
                    <a:pt x="274066" y="206398"/>
                  </a:lnTo>
                  <a:lnTo>
                    <a:pt x="318664" y="188095"/>
                  </a:lnTo>
                  <a:lnTo>
                    <a:pt x="368300" y="181610"/>
                  </a:lnTo>
                  <a:lnTo>
                    <a:pt x="417935" y="188095"/>
                  </a:lnTo>
                  <a:lnTo>
                    <a:pt x="462534" y="206398"/>
                  </a:lnTo>
                  <a:lnTo>
                    <a:pt x="500316" y="234791"/>
                  </a:lnTo>
                  <a:lnTo>
                    <a:pt x="529505" y="271544"/>
                  </a:lnTo>
                  <a:lnTo>
                    <a:pt x="548322" y="314930"/>
                  </a:lnTo>
                  <a:lnTo>
                    <a:pt x="554990" y="363219"/>
                  </a:lnTo>
                  <a:lnTo>
                    <a:pt x="736600" y="363219"/>
                  </a:lnTo>
                  <a:lnTo>
                    <a:pt x="733731" y="317646"/>
                  </a:lnTo>
                  <a:lnTo>
                    <a:pt x="725354" y="273766"/>
                  </a:lnTo>
                  <a:lnTo>
                    <a:pt x="711815" y="231918"/>
                  </a:lnTo>
                  <a:lnTo>
                    <a:pt x="693457" y="192442"/>
                  </a:lnTo>
                  <a:lnTo>
                    <a:pt x="670625" y="155678"/>
                  </a:lnTo>
                  <a:lnTo>
                    <a:pt x="643665" y="121967"/>
                  </a:lnTo>
                  <a:lnTo>
                    <a:pt x="612921" y="91648"/>
                  </a:lnTo>
                  <a:lnTo>
                    <a:pt x="578738" y="65060"/>
                  </a:lnTo>
                  <a:lnTo>
                    <a:pt x="541460" y="42545"/>
                  </a:lnTo>
                  <a:lnTo>
                    <a:pt x="501433" y="24441"/>
                  </a:lnTo>
                  <a:lnTo>
                    <a:pt x="459000" y="11089"/>
                  </a:lnTo>
                  <a:lnTo>
                    <a:pt x="414508" y="2829"/>
                  </a:lnTo>
                  <a:lnTo>
                    <a:pt x="368300" y="0"/>
                  </a:lnTo>
                  <a:close/>
                </a:path>
              </a:pathLst>
            </a:custGeom>
            <a:solidFill>
              <a:srgbClr val="FFC000"/>
            </a:solidFill>
          </p:spPr>
          <p:txBody>
            <a:bodyPr wrap="square" lIns="0" tIns="0" rIns="0" bIns="0" rtlCol="0"/>
            <a:lstStyle/>
            <a:p>
              <a:endParaRPr/>
            </a:p>
          </p:txBody>
        </p:sp>
        <p:sp>
          <p:nvSpPr>
            <p:cNvPr id="70" name="object 70"/>
            <p:cNvSpPr/>
            <p:nvPr/>
          </p:nvSpPr>
          <p:spPr>
            <a:xfrm>
              <a:off x="6525259" y="2626360"/>
              <a:ext cx="736600" cy="363220"/>
            </a:xfrm>
            <a:custGeom>
              <a:avLst/>
              <a:gdLst/>
              <a:ahLst/>
              <a:cxnLst/>
              <a:rect l="l" t="t" r="r" b="b"/>
              <a:pathLst>
                <a:path w="736600" h="363219">
                  <a:moveTo>
                    <a:pt x="0" y="363219"/>
                  </a:moveTo>
                  <a:lnTo>
                    <a:pt x="2868" y="317646"/>
                  </a:lnTo>
                  <a:lnTo>
                    <a:pt x="11245" y="273766"/>
                  </a:lnTo>
                  <a:lnTo>
                    <a:pt x="24784" y="231918"/>
                  </a:lnTo>
                  <a:lnTo>
                    <a:pt x="43142" y="192442"/>
                  </a:lnTo>
                  <a:lnTo>
                    <a:pt x="65974" y="155678"/>
                  </a:lnTo>
                  <a:lnTo>
                    <a:pt x="92934" y="121967"/>
                  </a:lnTo>
                  <a:lnTo>
                    <a:pt x="123678" y="91648"/>
                  </a:lnTo>
                  <a:lnTo>
                    <a:pt x="157861" y="65060"/>
                  </a:lnTo>
                  <a:lnTo>
                    <a:pt x="195139" y="42545"/>
                  </a:lnTo>
                  <a:lnTo>
                    <a:pt x="235166" y="24441"/>
                  </a:lnTo>
                  <a:lnTo>
                    <a:pt x="277599" y="11089"/>
                  </a:lnTo>
                  <a:lnTo>
                    <a:pt x="322091" y="2829"/>
                  </a:lnTo>
                  <a:lnTo>
                    <a:pt x="368300" y="0"/>
                  </a:lnTo>
                  <a:lnTo>
                    <a:pt x="414508" y="2829"/>
                  </a:lnTo>
                  <a:lnTo>
                    <a:pt x="459000" y="11089"/>
                  </a:lnTo>
                  <a:lnTo>
                    <a:pt x="501433" y="24441"/>
                  </a:lnTo>
                  <a:lnTo>
                    <a:pt x="541460" y="42545"/>
                  </a:lnTo>
                  <a:lnTo>
                    <a:pt x="578738" y="65060"/>
                  </a:lnTo>
                  <a:lnTo>
                    <a:pt x="612921" y="91648"/>
                  </a:lnTo>
                  <a:lnTo>
                    <a:pt x="643665" y="121967"/>
                  </a:lnTo>
                  <a:lnTo>
                    <a:pt x="670625" y="155678"/>
                  </a:lnTo>
                  <a:lnTo>
                    <a:pt x="693457" y="192442"/>
                  </a:lnTo>
                  <a:lnTo>
                    <a:pt x="711815" y="231918"/>
                  </a:lnTo>
                  <a:lnTo>
                    <a:pt x="725354" y="273766"/>
                  </a:lnTo>
                  <a:lnTo>
                    <a:pt x="733731" y="317646"/>
                  </a:lnTo>
                  <a:lnTo>
                    <a:pt x="736600" y="363219"/>
                  </a:lnTo>
                  <a:lnTo>
                    <a:pt x="554990" y="363219"/>
                  </a:lnTo>
                  <a:lnTo>
                    <a:pt x="548322" y="314930"/>
                  </a:lnTo>
                  <a:lnTo>
                    <a:pt x="529505" y="271544"/>
                  </a:lnTo>
                  <a:lnTo>
                    <a:pt x="500316" y="234791"/>
                  </a:lnTo>
                  <a:lnTo>
                    <a:pt x="462534" y="206398"/>
                  </a:lnTo>
                  <a:lnTo>
                    <a:pt x="417935" y="188095"/>
                  </a:lnTo>
                  <a:lnTo>
                    <a:pt x="368300" y="181610"/>
                  </a:lnTo>
                  <a:lnTo>
                    <a:pt x="318664" y="188095"/>
                  </a:lnTo>
                  <a:lnTo>
                    <a:pt x="274066" y="206398"/>
                  </a:lnTo>
                  <a:lnTo>
                    <a:pt x="236283" y="234791"/>
                  </a:lnTo>
                  <a:lnTo>
                    <a:pt x="207094" y="271544"/>
                  </a:lnTo>
                  <a:lnTo>
                    <a:pt x="188277" y="314930"/>
                  </a:lnTo>
                  <a:lnTo>
                    <a:pt x="181610" y="363219"/>
                  </a:lnTo>
                  <a:lnTo>
                    <a:pt x="0" y="363219"/>
                  </a:lnTo>
                  <a:close/>
                </a:path>
              </a:pathLst>
            </a:custGeom>
            <a:ln w="19050">
              <a:solidFill>
                <a:srgbClr val="FFFFFF"/>
              </a:solidFill>
            </a:ln>
          </p:spPr>
          <p:txBody>
            <a:bodyPr wrap="square" lIns="0" tIns="0" rIns="0" bIns="0" rtlCol="0"/>
            <a:lstStyle/>
            <a:p>
              <a:endParaRPr/>
            </a:p>
          </p:txBody>
        </p:sp>
        <p:sp>
          <p:nvSpPr>
            <p:cNvPr id="71" name="object 71"/>
            <p:cNvSpPr/>
            <p:nvPr/>
          </p:nvSpPr>
          <p:spPr>
            <a:xfrm>
              <a:off x="6891019" y="2550160"/>
              <a:ext cx="196850" cy="441325"/>
            </a:xfrm>
            <a:custGeom>
              <a:avLst/>
              <a:gdLst/>
              <a:ahLst/>
              <a:cxnLst/>
              <a:rect l="l" t="t" r="r" b="b"/>
              <a:pathLst>
                <a:path w="196850" h="441325">
                  <a:moveTo>
                    <a:pt x="0" y="441070"/>
                  </a:moveTo>
                  <a:lnTo>
                    <a:pt x="196596" y="0"/>
                  </a:lnTo>
                </a:path>
              </a:pathLst>
            </a:custGeom>
            <a:ln w="19050">
              <a:solidFill>
                <a:srgbClr val="2C245A"/>
              </a:solidFill>
            </a:ln>
          </p:spPr>
          <p:txBody>
            <a:bodyPr wrap="square" lIns="0" tIns="0" rIns="0" bIns="0" rtlCol="0"/>
            <a:lstStyle/>
            <a:p>
              <a:endParaRPr/>
            </a:p>
          </p:txBody>
        </p:sp>
        <p:sp>
          <p:nvSpPr>
            <p:cNvPr id="72" name="object 72"/>
            <p:cNvSpPr/>
            <p:nvPr/>
          </p:nvSpPr>
          <p:spPr>
            <a:xfrm>
              <a:off x="6045199" y="2550160"/>
              <a:ext cx="34290" cy="441325"/>
            </a:xfrm>
            <a:custGeom>
              <a:avLst/>
              <a:gdLst/>
              <a:ahLst/>
              <a:cxnLst/>
              <a:rect l="l" t="t" r="r" b="b"/>
              <a:pathLst>
                <a:path w="34289" h="441325">
                  <a:moveTo>
                    <a:pt x="17018" y="-9525"/>
                  </a:moveTo>
                  <a:lnTo>
                    <a:pt x="17018" y="450595"/>
                  </a:lnTo>
                </a:path>
              </a:pathLst>
            </a:custGeom>
            <a:ln w="53086">
              <a:solidFill>
                <a:srgbClr val="2C245A"/>
              </a:solidFill>
            </a:ln>
          </p:spPr>
          <p:txBody>
            <a:bodyPr wrap="square" lIns="0" tIns="0" rIns="0" bIns="0" rtlCol="0"/>
            <a:lstStyle/>
            <a:p>
              <a:endParaRPr/>
            </a:p>
          </p:txBody>
        </p:sp>
        <p:pic>
          <p:nvPicPr>
            <p:cNvPr id="73" name="object 73"/>
            <p:cNvPicPr/>
            <p:nvPr/>
          </p:nvPicPr>
          <p:blipFill>
            <a:blip r:embed="rId30" cstate="email">
              <a:extLst>
                <a:ext uri="{28A0092B-C50C-407E-A947-70E740481C1C}">
                  <a14:useLocalDpi xmlns:a14="http://schemas.microsoft.com/office/drawing/2010/main"/>
                </a:ext>
              </a:extLst>
            </a:blip>
            <a:stretch>
              <a:fillRect/>
            </a:stretch>
          </p:blipFill>
          <p:spPr>
            <a:xfrm>
              <a:off x="5265800" y="2309113"/>
              <a:ext cx="474129" cy="210820"/>
            </a:xfrm>
            <a:prstGeom prst="rect">
              <a:avLst/>
            </a:prstGeom>
          </p:spPr>
        </p:pic>
        <p:pic>
          <p:nvPicPr>
            <p:cNvPr id="74" name="object 74"/>
            <p:cNvPicPr/>
            <p:nvPr/>
          </p:nvPicPr>
          <p:blipFill>
            <a:blip r:embed="rId31" cstate="email">
              <a:extLst>
                <a:ext uri="{28A0092B-C50C-407E-A947-70E740481C1C}">
                  <a14:useLocalDpi xmlns:a14="http://schemas.microsoft.com/office/drawing/2010/main"/>
                </a:ext>
              </a:extLst>
            </a:blip>
            <a:stretch>
              <a:fillRect/>
            </a:stretch>
          </p:blipFill>
          <p:spPr>
            <a:xfrm>
              <a:off x="5973190" y="2315845"/>
              <a:ext cx="474560" cy="210820"/>
            </a:xfrm>
            <a:prstGeom prst="rect">
              <a:avLst/>
            </a:prstGeom>
          </p:spPr>
        </p:pic>
        <p:pic>
          <p:nvPicPr>
            <p:cNvPr id="75" name="object 75"/>
            <p:cNvPicPr/>
            <p:nvPr/>
          </p:nvPicPr>
          <p:blipFill>
            <a:blip r:embed="rId32" cstate="email">
              <a:extLst>
                <a:ext uri="{28A0092B-C50C-407E-A947-70E740481C1C}">
                  <a14:useLocalDpi xmlns:a14="http://schemas.microsoft.com/office/drawing/2010/main"/>
                </a:ext>
              </a:extLst>
            </a:blip>
            <a:stretch>
              <a:fillRect/>
            </a:stretch>
          </p:blipFill>
          <p:spPr>
            <a:xfrm>
              <a:off x="6952233" y="2322830"/>
              <a:ext cx="474129" cy="210820"/>
            </a:xfrm>
            <a:prstGeom prst="rect">
              <a:avLst/>
            </a:prstGeom>
          </p:spPr>
        </p:pic>
        <p:sp>
          <p:nvSpPr>
            <p:cNvPr id="76" name="object 76"/>
            <p:cNvSpPr/>
            <p:nvPr/>
          </p:nvSpPr>
          <p:spPr>
            <a:xfrm>
              <a:off x="5206999" y="2529840"/>
              <a:ext cx="196850" cy="441325"/>
            </a:xfrm>
            <a:custGeom>
              <a:avLst/>
              <a:gdLst/>
              <a:ahLst/>
              <a:cxnLst/>
              <a:rect l="l" t="t" r="r" b="b"/>
              <a:pathLst>
                <a:path w="196850" h="441325">
                  <a:moveTo>
                    <a:pt x="0" y="441071"/>
                  </a:moveTo>
                  <a:lnTo>
                    <a:pt x="196596" y="0"/>
                  </a:lnTo>
                </a:path>
              </a:pathLst>
            </a:custGeom>
            <a:ln w="19049">
              <a:solidFill>
                <a:srgbClr val="2C245A"/>
              </a:solidFill>
            </a:ln>
          </p:spPr>
          <p:txBody>
            <a:bodyPr wrap="square" lIns="0" tIns="0" rIns="0" bIns="0" rtlCol="0"/>
            <a:lstStyle/>
            <a:p>
              <a:endParaRPr/>
            </a:p>
          </p:txBody>
        </p:sp>
      </p:grpSp>
      <p:sp>
        <p:nvSpPr>
          <p:cNvPr id="77" name="object 77"/>
          <p:cNvSpPr txBox="1"/>
          <p:nvPr/>
        </p:nvSpPr>
        <p:spPr>
          <a:xfrm>
            <a:off x="5068315" y="3147948"/>
            <a:ext cx="269240"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252525"/>
                </a:solidFill>
                <a:latin typeface="Segoe UI"/>
                <a:cs typeface="Segoe UI"/>
              </a:rPr>
              <a:t>2016</a:t>
            </a:r>
            <a:endParaRPr sz="900">
              <a:latin typeface="Segoe UI"/>
              <a:cs typeface="Segoe UI"/>
            </a:endParaRPr>
          </a:p>
        </p:txBody>
      </p:sp>
      <p:sp>
        <p:nvSpPr>
          <p:cNvPr id="78" name="object 78"/>
          <p:cNvSpPr txBox="1"/>
          <p:nvPr/>
        </p:nvSpPr>
        <p:spPr>
          <a:xfrm>
            <a:off x="5943853" y="3154298"/>
            <a:ext cx="269240"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252525"/>
                </a:solidFill>
                <a:latin typeface="Segoe UI"/>
                <a:cs typeface="Segoe UI"/>
              </a:rPr>
              <a:t>2017</a:t>
            </a:r>
            <a:endParaRPr sz="900">
              <a:latin typeface="Segoe UI"/>
              <a:cs typeface="Segoe UI"/>
            </a:endParaRPr>
          </a:p>
        </p:txBody>
      </p:sp>
      <p:sp>
        <p:nvSpPr>
          <p:cNvPr id="79" name="object 79"/>
          <p:cNvSpPr txBox="1"/>
          <p:nvPr/>
        </p:nvSpPr>
        <p:spPr>
          <a:xfrm>
            <a:off x="6758051" y="3147948"/>
            <a:ext cx="269240"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252525"/>
                </a:solidFill>
                <a:latin typeface="Segoe UI"/>
                <a:cs typeface="Segoe UI"/>
              </a:rPr>
              <a:t>2018</a:t>
            </a:r>
            <a:endParaRPr sz="900">
              <a:latin typeface="Segoe UI"/>
              <a:cs typeface="Segoe UI"/>
            </a:endParaRPr>
          </a:p>
        </p:txBody>
      </p:sp>
      <p:pic>
        <p:nvPicPr>
          <p:cNvPr id="80" name="object 80"/>
          <p:cNvPicPr/>
          <p:nvPr/>
        </p:nvPicPr>
        <p:blipFill>
          <a:blip r:embed="rId33" cstate="email">
            <a:extLst>
              <a:ext uri="{28A0092B-C50C-407E-A947-70E740481C1C}">
                <a14:useLocalDpi xmlns:a14="http://schemas.microsoft.com/office/drawing/2010/main"/>
              </a:ext>
            </a:extLst>
          </a:blip>
          <a:stretch>
            <a:fillRect/>
          </a:stretch>
        </p:blipFill>
        <p:spPr>
          <a:xfrm>
            <a:off x="9768061" y="191001"/>
            <a:ext cx="1415886" cy="606959"/>
          </a:xfrm>
          <a:prstGeom prst="rect">
            <a:avLst/>
          </a:prstGeom>
        </p:spPr>
      </p:pic>
      <p:sp>
        <p:nvSpPr>
          <p:cNvPr id="81" name="object 81"/>
          <p:cNvSpPr txBox="1"/>
          <p:nvPr/>
        </p:nvSpPr>
        <p:spPr>
          <a:xfrm>
            <a:off x="419417" y="6259195"/>
            <a:ext cx="4216400" cy="208279"/>
          </a:xfrm>
          <a:prstGeom prst="rect">
            <a:avLst/>
          </a:prstGeom>
        </p:spPr>
        <p:txBody>
          <a:bodyPr vert="horz" wrap="square" lIns="0" tIns="12700" rIns="0" bIns="0" rtlCol="0">
            <a:spAutoFit/>
          </a:bodyPr>
          <a:lstStyle/>
          <a:p>
            <a:pPr marL="12700">
              <a:lnSpc>
                <a:spcPct val="100000"/>
              </a:lnSpc>
              <a:spcBef>
                <a:spcPts val="100"/>
              </a:spcBef>
            </a:pPr>
            <a:r>
              <a:rPr sz="1200" b="0" spc="-5" dirty="0">
                <a:solidFill>
                  <a:srgbClr val="5C5C5C"/>
                </a:solidFill>
                <a:latin typeface="Calibri Light"/>
                <a:cs typeface="Calibri Light"/>
              </a:rPr>
              <a:t>Fuente: </a:t>
            </a:r>
            <a:r>
              <a:rPr sz="1200" b="0" spc="-10" dirty="0">
                <a:solidFill>
                  <a:srgbClr val="5C5C5C"/>
                </a:solidFill>
                <a:latin typeface="Calibri Light"/>
                <a:cs typeface="Calibri Light"/>
              </a:rPr>
              <a:t>Elaboración propia </a:t>
            </a:r>
            <a:r>
              <a:rPr sz="1200" b="0" dirty="0">
                <a:solidFill>
                  <a:srgbClr val="5C5C5C"/>
                </a:solidFill>
                <a:latin typeface="Calibri Light"/>
                <a:cs typeface="Calibri Light"/>
              </a:rPr>
              <a:t>en </a:t>
            </a:r>
            <a:r>
              <a:rPr sz="1200" b="0" spc="-5" dirty="0">
                <a:solidFill>
                  <a:srgbClr val="5C5C5C"/>
                </a:solidFill>
                <a:latin typeface="Calibri Light"/>
                <a:cs typeface="Calibri Light"/>
              </a:rPr>
              <a:t>base </a:t>
            </a:r>
            <a:r>
              <a:rPr sz="1200" b="0" dirty="0">
                <a:solidFill>
                  <a:srgbClr val="5C5C5C"/>
                </a:solidFill>
                <a:latin typeface="Calibri Light"/>
                <a:cs typeface="Calibri Light"/>
              </a:rPr>
              <a:t>a </a:t>
            </a:r>
            <a:r>
              <a:rPr sz="1200" b="0" spc="-5" dirty="0">
                <a:solidFill>
                  <a:srgbClr val="5C5C5C"/>
                </a:solidFill>
                <a:latin typeface="Calibri Light"/>
                <a:cs typeface="Calibri Light"/>
              </a:rPr>
              <a:t>modelo </a:t>
            </a:r>
            <a:r>
              <a:rPr sz="1200" b="0" dirty="0">
                <a:solidFill>
                  <a:srgbClr val="5C5C5C"/>
                </a:solidFill>
                <a:latin typeface="Calibri Light"/>
                <a:cs typeface="Calibri Light"/>
              </a:rPr>
              <a:t>MIDE </a:t>
            </a:r>
            <a:r>
              <a:rPr sz="1200" b="0" spc="-5" dirty="0">
                <a:solidFill>
                  <a:srgbClr val="5C5C5C"/>
                </a:solidFill>
                <a:latin typeface="Calibri Light"/>
                <a:cs typeface="Calibri Light"/>
              </a:rPr>
              <a:t>Fundación</a:t>
            </a:r>
            <a:r>
              <a:rPr sz="1200" b="0" spc="45" dirty="0">
                <a:solidFill>
                  <a:srgbClr val="5C5C5C"/>
                </a:solidFill>
                <a:latin typeface="Calibri Light"/>
                <a:cs typeface="Calibri Light"/>
              </a:rPr>
              <a:t> </a:t>
            </a:r>
            <a:r>
              <a:rPr sz="1200" b="0" spc="-20" dirty="0">
                <a:solidFill>
                  <a:srgbClr val="5C5C5C"/>
                </a:solidFill>
                <a:latin typeface="Calibri Light"/>
                <a:cs typeface="Calibri Light"/>
              </a:rPr>
              <a:t>BBVA.</a:t>
            </a:r>
            <a:endParaRPr sz="1200">
              <a:latin typeface="Calibri Light"/>
              <a:cs typeface="Calibri Light"/>
            </a:endParaRPr>
          </a:p>
        </p:txBody>
      </p:sp>
    </p:spTree>
    <p:extLst>
      <p:ext uri="{BB962C8B-B14F-4D97-AF65-F5344CB8AC3E}">
        <p14:creationId xmlns:p14="http://schemas.microsoft.com/office/powerpoint/2010/main" val="11709771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713980" y="1384300"/>
            <a:ext cx="2557780" cy="2227580"/>
          </a:xfrm>
          <a:custGeom>
            <a:avLst/>
            <a:gdLst/>
            <a:ahLst/>
            <a:cxnLst/>
            <a:rect l="l" t="t" r="r" b="b"/>
            <a:pathLst>
              <a:path w="2557779" h="2227579">
                <a:moveTo>
                  <a:pt x="2557779" y="0"/>
                </a:moveTo>
                <a:lnTo>
                  <a:pt x="0" y="0"/>
                </a:lnTo>
                <a:lnTo>
                  <a:pt x="0" y="2227580"/>
                </a:lnTo>
                <a:lnTo>
                  <a:pt x="2557779" y="2227580"/>
                </a:lnTo>
                <a:lnTo>
                  <a:pt x="2557779" y="0"/>
                </a:lnTo>
                <a:close/>
              </a:path>
            </a:pathLst>
          </a:custGeom>
          <a:solidFill>
            <a:srgbClr val="EFEFEF"/>
          </a:solidFill>
        </p:spPr>
        <p:txBody>
          <a:bodyPr wrap="square" lIns="0" tIns="0" rIns="0" bIns="0" rtlCol="0"/>
          <a:lstStyle/>
          <a:p>
            <a:endParaRPr/>
          </a:p>
        </p:txBody>
      </p:sp>
      <p:sp>
        <p:nvSpPr>
          <p:cNvPr id="3" name="object 3"/>
          <p:cNvSpPr/>
          <p:nvPr/>
        </p:nvSpPr>
        <p:spPr>
          <a:xfrm>
            <a:off x="7713980" y="3990340"/>
            <a:ext cx="2560320" cy="2227580"/>
          </a:xfrm>
          <a:custGeom>
            <a:avLst/>
            <a:gdLst/>
            <a:ahLst/>
            <a:cxnLst/>
            <a:rect l="l" t="t" r="r" b="b"/>
            <a:pathLst>
              <a:path w="2560320" h="2227579">
                <a:moveTo>
                  <a:pt x="2560320" y="0"/>
                </a:moveTo>
                <a:lnTo>
                  <a:pt x="0" y="0"/>
                </a:lnTo>
                <a:lnTo>
                  <a:pt x="0" y="2227580"/>
                </a:lnTo>
                <a:lnTo>
                  <a:pt x="2560320" y="2227580"/>
                </a:lnTo>
                <a:lnTo>
                  <a:pt x="2560320" y="0"/>
                </a:lnTo>
                <a:close/>
              </a:path>
            </a:pathLst>
          </a:custGeom>
          <a:solidFill>
            <a:srgbClr val="EFEFEF"/>
          </a:solidFill>
        </p:spPr>
        <p:txBody>
          <a:bodyPr wrap="square" lIns="0" tIns="0" rIns="0" bIns="0" rtlCol="0"/>
          <a:lstStyle/>
          <a:p>
            <a:endParaRPr/>
          </a:p>
        </p:txBody>
      </p:sp>
      <p:sp>
        <p:nvSpPr>
          <p:cNvPr id="4" name="object 4"/>
          <p:cNvSpPr/>
          <p:nvPr/>
        </p:nvSpPr>
        <p:spPr>
          <a:xfrm>
            <a:off x="1960879" y="3977640"/>
            <a:ext cx="2603500" cy="2230120"/>
          </a:xfrm>
          <a:custGeom>
            <a:avLst/>
            <a:gdLst/>
            <a:ahLst/>
            <a:cxnLst/>
            <a:rect l="l" t="t" r="r" b="b"/>
            <a:pathLst>
              <a:path w="2603500" h="2230120">
                <a:moveTo>
                  <a:pt x="2603499" y="0"/>
                </a:moveTo>
                <a:lnTo>
                  <a:pt x="0" y="0"/>
                </a:lnTo>
                <a:lnTo>
                  <a:pt x="0" y="2230120"/>
                </a:lnTo>
                <a:lnTo>
                  <a:pt x="2603499" y="2230120"/>
                </a:lnTo>
                <a:lnTo>
                  <a:pt x="2603499" y="0"/>
                </a:lnTo>
                <a:close/>
              </a:path>
            </a:pathLst>
          </a:custGeom>
          <a:solidFill>
            <a:srgbClr val="EFEFEF"/>
          </a:solidFill>
        </p:spPr>
        <p:txBody>
          <a:bodyPr wrap="square" lIns="0" tIns="0" rIns="0" bIns="0" rtlCol="0"/>
          <a:lstStyle/>
          <a:p>
            <a:endParaRPr/>
          </a:p>
        </p:txBody>
      </p:sp>
      <p:grpSp>
        <p:nvGrpSpPr>
          <p:cNvPr id="5" name="object 5"/>
          <p:cNvGrpSpPr/>
          <p:nvPr/>
        </p:nvGrpSpPr>
        <p:grpSpPr>
          <a:xfrm>
            <a:off x="4864100" y="3990340"/>
            <a:ext cx="2621280" cy="2230120"/>
            <a:chOff x="4864100" y="3990340"/>
            <a:chExt cx="2621280" cy="2230120"/>
          </a:xfrm>
        </p:grpSpPr>
        <p:sp>
          <p:nvSpPr>
            <p:cNvPr id="6" name="object 6"/>
            <p:cNvSpPr/>
            <p:nvPr/>
          </p:nvSpPr>
          <p:spPr>
            <a:xfrm>
              <a:off x="4864100" y="3992880"/>
              <a:ext cx="2621280" cy="2227580"/>
            </a:xfrm>
            <a:custGeom>
              <a:avLst/>
              <a:gdLst/>
              <a:ahLst/>
              <a:cxnLst/>
              <a:rect l="l" t="t" r="r" b="b"/>
              <a:pathLst>
                <a:path w="2621279" h="2227579">
                  <a:moveTo>
                    <a:pt x="2621279" y="0"/>
                  </a:moveTo>
                  <a:lnTo>
                    <a:pt x="0" y="0"/>
                  </a:lnTo>
                  <a:lnTo>
                    <a:pt x="0" y="2227580"/>
                  </a:lnTo>
                  <a:lnTo>
                    <a:pt x="2621279" y="2227580"/>
                  </a:lnTo>
                  <a:lnTo>
                    <a:pt x="2621279" y="0"/>
                  </a:lnTo>
                  <a:close/>
                </a:path>
              </a:pathLst>
            </a:custGeom>
            <a:solidFill>
              <a:srgbClr val="EFEFEF"/>
            </a:solidFill>
          </p:spPr>
          <p:txBody>
            <a:bodyPr wrap="square" lIns="0" tIns="0" rIns="0" bIns="0" rtlCol="0"/>
            <a:lstStyle/>
            <a:p>
              <a:endParaRPr/>
            </a:p>
          </p:txBody>
        </p:sp>
        <p:pic>
          <p:nvPicPr>
            <p:cNvPr id="7" name="object 7"/>
            <p:cNvPicPr/>
            <p:nvPr/>
          </p:nvPicPr>
          <p:blipFill>
            <a:blip r:embed="rId2" cstate="email">
              <a:extLst>
                <a:ext uri="{28A0092B-C50C-407E-A947-70E740481C1C}">
                  <a14:useLocalDpi xmlns:a14="http://schemas.microsoft.com/office/drawing/2010/main"/>
                </a:ext>
              </a:extLst>
            </a:blip>
            <a:stretch>
              <a:fillRect/>
            </a:stretch>
          </p:blipFill>
          <p:spPr>
            <a:xfrm>
              <a:off x="7007860" y="3990340"/>
              <a:ext cx="477520" cy="477519"/>
            </a:xfrm>
            <a:prstGeom prst="rect">
              <a:avLst/>
            </a:prstGeom>
          </p:spPr>
        </p:pic>
        <p:sp>
          <p:nvSpPr>
            <p:cNvPr id="8" name="object 8"/>
            <p:cNvSpPr/>
            <p:nvPr/>
          </p:nvSpPr>
          <p:spPr>
            <a:xfrm>
              <a:off x="5834380" y="5046980"/>
              <a:ext cx="1211580" cy="772160"/>
            </a:xfrm>
            <a:custGeom>
              <a:avLst/>
              <a:gdLst/>
              <a:ahLst/>
              <a:cxnLst/>
              <a:rect l="l" t="t" r="r" b="b"/>
              <a:pathLst>
                <a:path w="1211579" h="772160">
                  <a:moveTo>
                    <a:pt x="289560" y="429260"/>
                  </a:moveTo>
                  <a:lnTo>
                    <a:pt x="0" y="429260"/>
                  </a:lnTo>
                  <a:lnTo>
                    <a:pt x="0" y="772160"/>
                  </a:lnTo>
                  <a:lnTo>
                    <a:pt x="289560" y="772160"/>
                  </a:lnTo>
                  <a:lnTo>
                    <a:pt x="289560" y="429260"/>
                  </a:lnTo>
                  <a:close/>
                </a:path>
                <a:path w="1211579" h="772160">
                  <a:moveTo>
                    <a:pt x="1211580" y="0"/>
                  </a:moveTo>
                  <a:lnTo>
                    <a:pt x="922020" y="0"/>
                  </a:lnTo>
                  <a:lnTo>
                    <a:pt x="922020" y="772160"/>
                  </a:lnTo>
                  <a:lnTo>
                    <a:pt x="1211580" y="772160"/>
                  </a:lnTo>
                  <a:lnTo>
                    <a:pt x="1211580" y="0"/>
                  </a:lnTo>
                  <a:close/>
                </a:path>
              </a:pathLst>
            </a:custGeom>
            <a:solidFill>
              <a:srgbClr val="FFC000"/>
            </a:solidFill>
          </p:spPr>
          <p:txBody>
            <a:bodyPr wrap="square" lIns="0" tIns="0" rIns="0" bIns="0" rtlCol="0"/>
            <a:lstStyle/>
            <a:p>
              <a:endParaRPr/>
            </a:p>
          </p:txBody>
        </p:sp>
        <p:sp>
          <p:nvSpPr>
            <p:cNvPr id="9" name="object 9"/>
            <p:cNvSpPr/>
            <p:nvPr/>
          </p:nvSpPr>
          <p:spPr>
            <a:xfrm>
              <a:off x="5516880" y="4914900"/>
              <a:ext cx="1846580" cy="904240"/>
            </a:xfrm>
            <a:custGeom>
              <a:avLst/>
              <a:gdLst/>
              <a:ahLst/>
              <a:cxnLst/>
              <a:rect l="l" t="t" r="r" b="b"/>
              <a:pathLst>
                <a:path w="1846579" h="904239">
                  <a:moveTo>
                    <a:pt x="0" y="904240"/>
                  </a:moveTo>
                  <a:lnTo>
                    <a:pt x="0" y="0"/>
                  </a:lnTo>
                </a:path>
                <a:path w="1846579" h="904239">
                  <a:moveTo>
                    <a:pt x="0" y="904240"/>
                  </a:moveTo>
                  <a:lnTo>
                    <a:pt x="1846579" y="904240"/>
                  </a:lnTo>
                </a:path>
              </a:pathLst>
            </a:custGeom>
            <a:ln w="9525">
              <a:solidFill>
                <a:srgbClr val="504F4E"/>
              </a:solidFill>
            </a:ln>
          </p:spPr>
          <p:txBody>
            <a:bodyPr wrap="square" lIns="0" tIns="0" rIns="0" bIns="0" rtlCol="0"/>
            <a:lstStyle/>
            <a:p>
              <a:endParaRPr/>
            </a:p>
          </p:txBody>
        </p:sp>
        <p:pic>
          <p:nvPicPr>
            <p:cNvPr id="10" name="object 10"/>
            <p:cNvPicPr/>
            <p:nvPr/>
          </p:nvPicPr>
          <p:blipFill>
            <a:blip r:embed="rId3" cstate="email">
              <a:extLst>
                <a:ext uri="{28A0092B-C50C-407E-A947-70E740481C1C}">
                  <a14:useLocalDpi xmlns:a14="http://schemas.microsoft.com/office/drawing/2010/main"/>
                </a:ext>
              </a:extLst>
            </a:blip>
            <a:stretch>
              <a:fillRect/>
            </a:stretch>
          </p:blipFill>
          <p:spPr>
            <a:xfrm>
              <a:off x="5692139" y="5269611"/>
              <a:ext cx="624471" cy="180340"/>
            </a:xfrm>
            <a:prstGeom prst="rect">
              <a:avLst/>
            </a:prstGeom>
          </p:spPr>
        </p:pic>
        <p:pic>
          <p:nvPicPr>
            <p:cNvPr id="11" name="object 11"/>
            <p:cNvPicPr/>
            <p:nvPr/>
          </p:nvPicPr>
          <p:blipFill>
            <a:blip r:embed="rId4" cstate="email">
              <a:extLst>
                <a:ext uri="{28A0092B-C50C-407E-A947-70E740481C1C}">
                  <a14:useLocalDpi xmlns:a14="http://schemas.microsoft.com/office/drawing/2010/main"/>
                </a:ext>
              </a:extLst>
            </a:blip>
            <a:stretch>
              <a:fillRect/>
            </a:stretch>
          </p:blipFill>
          <p:spPr>
            <a:xfrm>
              <a:off x="6642100" y="4824984"/>
              <a:ext cx="624116" cy="180339"/>
            </a:xfrm>
            <a:prstGeom prst="rect">
              <a:avLst/>
            </a:prstGeom>
          </p:spPr>
        </p:pic>
      </p:grpSp>
      <p:pic>
        <p:nvPicPr>
          <p:cNvPr id="12" name="object 12"/>
          <p:cNvPicPr/>
          <p:nvPr/>
        </p:nvPicPr>
        <p:blipFill>
          <a:blip r:embed="rId5" cstate="email">
            <a:extLst>
              <a:ext uri="{28A0092B-C50C-407E-A947-70E740481C1C}">
                <a14:useLocalDpi xmlns:a14="http://schemas.microsoft.com/office/drawing/2010/main"/>
              </a:ext>
            </a:extLst>
          </a:blip>
          <a:stretch>
            <a:fillRect/>
          </a:stretch>
        </p:blipFill>
        <p:spPr>
          <a:xfrm>
            <a:off x="9791700" y="1386839"/>
            <a:ext cx="477520" cy="477520"/>
          </a:xfrm>
          <a:prstGeom prst="rect">
            <a:avLst/>
          </a:prstGeom>
        </p:spPr>
      </p:pic>
      <p:sp>
        <p:nvSpPr>
          <p:cNvPr id="13" name="object 13"/>
          <p:cNvSpPr txBox="1">
            <a:spLocks noGrp="1"/>
          </p:cNvSpPr>
          <p:nvPr>
            <p:ph type="title"/>
          </p:nvPr>
        </p:nvSpPr>
        <p:spPr>
          <a:xfrm>
            <a:off x="419417" y="352678"/>
            <a:ext cx="4399280" cy="513080"/>
          </a:xfrm>
          <a:prstGeom prst="rect">
            <a:avLst/>
          </a:prstGeom>
        </p:spPr>
        <p:txBody>
          <a:bodyPr vert="horz" wrap="square" lIns="0" tIns="12700" rIns="0" bIns="0" rtlCol="0">
            <a:spAutoFit/>
          </a:bodyPr>
          <a:lstStyle/>
          <a:p>
            <a:pPr marL="12700">
              <a:lnSpc>
                <a:spcPct val="100000"/>
              </a:lnSpc>
              <a:spcBef>
                <a:spcPts val="100"/>
              </a:spcBef>
            </a:pPr>
            <a:r>
              <a:rPr sz="3200" b="0" dirty="0">
                <a:solidFill>
                  <a:srgbClr val="5C5C5C"/>
                </a:solidFill>
                <a:latin typeface="Rockwell"/>
                <a:cs typeface="Rockwell"/>
              </a:rPr>
              <a:t>Contribución a los</a:t>
            </a:r>
            <a:r>
              <a:rPr sz="3200" b="0" spc="-75" dirty="0">
                <a:solidFill>
                  <a:srgbClr val="5C5C5C"/>
                </a:solidFill>
                <a:latin typeface="Rockwell"/>
                <a:cs typeface="Rockwell"/>
              </a:rPr>
              <a:t> </a:t>
            </a:r>
            <a:r>
              <a:rPr sz="3200" b="0" spc="-5" dirty="0">
                <a:solidFill>
                  <a:srgbClr val="5C5C5C"/>
                </a:solidFill>
                <a:latin typeface="Rockwell"/>
                <a:cs typeface="Rockwell"/>
              </a:rPr>
              <a:t>ODS</a:t>
            </a:r>
            <a:endParaRPr sz="3200">
              <a:latin typeface="Rockwell"/>
              <a:cs typeface="Rockwell"/>
            </a:endParaRPr>
          </a:p>
        </p:txBody>
      </p:sp>
      <p:pic>
        <p:nvPicPr>
          <p:cNvPr id="14" name="object 14"/>
          <p:cNvPicPr/>
          <p:nvPr/>
        </p:nvPicPr>
        <p:blipFill>
          <a:blip r:embed="rId6" cstate="email">
            <a:extLst>
              <a:ext uri="{28A0092B-C50C-407E-A947-70E740481C1C}">
                <a14:useLocalDpi xmlns:a14="http://schemas.microsoft.com/office/drawing/2010/main"/>
              </a:ext>
            </a:extLst>
          </a:blip>
          <a:stretch>
            <a:fillRect/>
          </a:stretch>
        </p:blipFill>
        <p:spPr>
          <a:xfrm>
            <a:off x="7741919" y="2473960"/>
            <a:ext cx="858520" cy="792479"/>
          </a:xfrm>
          <a:prstGeom prst="rect">
            <a:avLst/>
          </a:prstGeom>
        </p:spPr>
      </p:pic>
      <p:sp>
        <p:nvSpPr>
          <p:cNvPr id="15" name="object 15"/>
          <p:cNvSpPr txBox="1"/>
          <p:nvPr/>
        </p:nvSpPr>
        <p:spPr>
          <a:xfrm>
            <a:off x="7713980" y="1384300"/>
            <a:ext cx="2557780" cy="2227580"/>
          </a:xfrm>
          <a:prstGeom prst="rect">
            <a:avLst/>
          </a:prstGeom>
        </p:spPr>
        <p:txBody>
          <a:bodyPr vert="horz" wrap="square" lIns="0" tIns="99695" rIns="0" bIns="0" rtlCol="0">
            <a:spAutoFit/>
          </a:bodyPr>
          <a:lstStyle/>
          <a:p>
            <a:pPr marL="132715" marR="677545">
              <a:lnSpc>
                <a:spcPct val="100000"/>
              </a:lnSpc>
              <a:spcBef>
                <a:spcPts val="785"/>
              </a:spcBef>
            </a:pPr>
            <a:r>
              <a:rPr sz="1400" spc="-35" dirty="0">
                <a:solidFill>
                  <a:srgbClr val="375F92"/>
                </a:solidFill>
                <a:latin typeface="Segoe UI"/>
                <a:cs typeface="Segoe UI"/>
              </a:rPr>
              <a:t>Instalación </a:t>
            </a:r>
            <a:r>
              <a:rPr sz="1400" spc="-25" dirty="0">
                <a:solidFill>
                  <a:srgbClr val="375F92"/>
                </a:solidFill>
                <a:latin typeface="Segoe UI"/>
                <a:cs typeface="Segoe UI"/>
              </a:rPr>
              <a:t>de </a:t>
            </a:r>
            <a:r>
              <a:rPr sz="1400" dirty="0">
                <a:solidFill>
                  <a:srgbClr val="375F92"/>
                </a:solidFill>
                <a:latin typeface="Segoe UI"/>
                <a:cs typeface="Segoe UI"/>
              </a:rPr>
              <a:t>1  </a:t>
            </a:r>
            <a:r>
              <a:rPr sz="1400" spc="-45" dirty="0">
                <a:solidFill>
                  <a:srgbClr val="375F92"/>
                </a:solidFill>
                <a:latin typeface="Segoe UI"/>
                <a:cs typeface="Segoe UI"/>
              </a:rPr>
              <a:t>proyecto </a:t>
            </a:r>
            <a:r>
              <a:rPr sz="1400" spc="-25" dirty="0">
                <a:solidFill>
                  <a:srgbClr val="375F92"/>
                </a:solidFill>
                <a:latin typeface="Segoe UI"/>
                <a:cs typeface="Segoe UI"/>
              </a:rPr>
              <a:t>de </a:t>
            </a:r>
            <a:r>
              <a:rPr sz="1400" spc="-40" dirty="0">
                <a:solidFill>
                  <a:srgbClr val="375F92"/>
                </a:solidFill>
                <a:latin typeface="Segoe UI"/>
                <a:cs typeface="Segoe UI"/>
              </a:rPr>
              <a:t>energía  </a:t>
            </a:r>
            <a:r>
              <a:rPr sz="1400" spc="-35" dirty="0">
                <a:solidFill>
                  <a:srgbClr val="375F92"/>
                </a:solidFill>
                <a:latin typeface="Segoe UI"/>
                <a:cs typeface="Segoe UI"/>
              </a:rPr>
              <a:t>solar </a:t>
            </a:r>
            <a:r>
              <a:rPr sz="1400" spc="-40" dirty="0">
                <a:solidFill>
                  <a:srgbClr val="375F92"/>
                </a:solidFill>
                <a:latin typeface="Segoe UI"/>
                <a:cs typeface="Segoe UI"/>
              </a:rPr>
              <a:t>distribuida.</a:t>
            </a:r>
            <a:r>
              <a:rPr sz="1400" spc="10" dirty="0">
                <a:solidFill>
                  <a:srgbClr val="375F92"/>
                </a:solidFill>
                <a:latin typeface="Segoe UI"/>
                <a:cs typeface="Segoe UI"/>
              </a:rPr>
              <a:t> </a:t>
            </a:r>
            <a:r>
              <a:rPr sz="1400" spc="-35" dirty="0">
                <a:solidFill>
                  <a:srgbClr val="375F92"/>
                </a:solidFill>
                <a:latin typeface="Segoe UI"/>
                <a:cs typeface="Segoe UI"/>
              </a:rPr>
              <a:t>(2019)</a:t>
            </a:r>
            <a:endParaRPr sz="1400">
              <a:latin typeface="Segoe UI"/>
              <a:cs typeface="Segoe UI"/>
            </a:endParaRPr>
          </a:p>
          <a:p>
            <a:pPr>
              <a:lnSpc>
                <a:spcPct val="100000"/>
              </a:lnSpc>
              <a:spcBef>
                <a:spcPts val="10"/>
              </a:spcBef>
            </a:pPr>
            <a:endParaRPr sz="2150">
              <a:latin typeface="Segoe UI"/>
              <a:cs typeface="Segoe UI"/>
            </a:endParaRPr>
          </a:p>
          <a:p>
            <a:pPr marL="1006475">
              <a:lnSpc>
                <a:spcPct val="100000"/>
              </a:lnSpc>
            </a:pPr>
            <a:r>
              <a:rPr sz="1800" b="1" spc="-25" dirty="0">
                <a:solidFill>
                  <a:srgbClr val="2C245A"/>
                </a:solidFill>
                <a:latin typeface="Rockwell"/>
                <a:cs typeface="Rockwell"/>
              </a:rPr>
              <a:t>208</a:t>
            </a:r>
            <a:r>
              <a:rPr sz="1800" b="1" spc="-75" dirty="0">
                <a:solidFill>
                  <a:srgbClr val="2C245A"/>
                </a:solidFill>
                <a:latin typeface="Rockwell"/>
                <a:cs typeface="Rockwell"/>
              </a:rPr>
              <a:t> </a:t>
            </a:r>
            <a:r>
              <a:rPr sz="1800" b="1" spc="-25" dirty="0">
                <a:solidFill>
                  <a:srgbClr val="2C245A"/>
                </a:solidFill>
                <a:latin typeface="Rockwell"/>
                <a:cs typeface="Rockwell"/>
              </a:rPr>
              <a:t>kW</a:t>
            </a:r>
            <a:endParaRPr sz="1800">
              <a:latin typeface="Rockwell"/>
              <a:cs typeface="Rockwell"/>
            </a:endParaRPr>
          </a:p>
          <a:p>
            <a:pPr marL="1006475" marR="484505">
              <a:lnSpc>
                <a:spcPct val="100000"/>
              </a:lnSpc>
              <a:spcBef>
                <a:spcPts val="20"/>
              </a:spcBef>
            </a:pPr>
            <a:r>
              <a:rPr sz="1200" b="1" spc="-10" dirty="0">
                <a:solidFill>
                  <a:srgbClr val="2C245A"/>
                </a:solidFill>
                <a:latin typeface="Segoe UI"/>
                <a:cs typeface="Segoe UI"/>
              </a:rPr>
              <a:t>instalados </a:t>
            </a:r>
            <a:r>
              <a:rPr sz="1200" b="1" spc="-5" dirty="0">
                <a:solidFill>
                  <a:srgbClr val="2C245A"/>
                </a:solidFill>
                <a:latin typeface="Segoe UI"/>
                <a:cs typeface="Segoe UI"/>
              </a:rPr>
              <a:t>en  proyectos</a:t>
            </a:r>
            <a:r>
              <a:rPr sz="1200" b="1" spc="-95" dirty="0">
                <a:solidFill>
                  <a:srgbClr val="2C245A"/>
                </a:solidFill>
                <a:latin typeface="Segoe UI"/>
                <a:cs typeface="Segoe UI"/>
              </a:rPr>
              <a:t> </a:t>
            </a:r>
            <a:r>
              <a:rPr sz="1200" b="1" spc="-10" dirty="0">
                <a:solidFill>
                  <a:srgbClr val="2C245A"/>
                </a:solidFill>
                <a:latin typeface="Segoe UI"/>
                <a:cs typeface="Segoe UI"/>
              </a:rPr>
              <a:t>para  </a:t>
            </a:r>
            <a:r>
              <a:rPr sz="1200" b="1" spc="-5" dirty="0">
                <a:solidFill>
                  <a:srgbClr val="2C245A"/>
                </a:solidFill>
                <a:latin typeface="Segoe UI"/>
                <a:cs typeface="Segoe UI"/>
              </a:rPr>
              <a:t>energía</a:t>
            </a:r>
            <a:r>
              <a:rPr sz="1200" b="1" spc="-25" dirty="0">
                <a:solidFill>
                  <a:srgbClr val="2C245A"/>
                </a:solidFill>
                <a:latin typeface="Segoe UI"/>
                <a:cs typeface="Segoe UI"/>
              </a:rPr>
              <a:t> </a:t>
            </a:r>
            <a:r>
              <a:rPr sz="1200" b="1" spc="-5" dirty="0">
                <a:solidFill>
                  <a:srgbClr val="2C245A"/>
                </a:solidFill>
                <a:latin typeface="Segoe UI"/>
                <a:cs typeface="Segoe UI"/>
              </a:rPr>
              <a:t>solar</a:t>
            </a:r>
            <a:endParaRPr sz="1200">
              <a:latin typeface="Segoe UI"/>
              <a:cs typeface="Segoe UI"/>
            </a:endParaRPr>
          </a:p>
        </p:txBody>
      </p:sp>
      <p:grpSp>
        <p:nvGrpSpPr>
          <p:cNvPr id="16" name="object 16"/>
          <p:cNvGrpSpPr/>
          <p:nvPr/>
        </p:nvGrpSpPr>
        <p:grpSpPr>
          <a:xfrm>
            <a:off x="4828540" y="1384300"/>
            <a:ext cx="2621280" cy="2232660"/>
            <a:chOff x="4828540" y="1384300"/>
            <a:chExt cx="2621280" cy="2232660"/>
          </a:xfrm>
        </p:grpSpPr>
        <p:sp>
          <p:nvSpPr>
            <p:cNvPr id="17" name="object 17"/>
            <p:cNvSpPr/>
            <p:nvPr/>
          </p:nvSpPr>
          <p:spPr>
            <a:xfrm>
              <a:off x="4828540" y="1389380"/>
              <a:ext cx="2621280" cy="2227580"/>
            </a:xfrm>
            <a:custGeom>
              <a:avLst/>
              <a:gdLst/>
              <a:ahLst/>
              <a:cxnLst/>
              <a:rect l="l" t="t" r="r" b="b"/>
              <a:pathLst>
                <a:path w="2621279" h="2227579">
                  <a:moveTo>
                    <a:pt x="2621280" y="0"/>
                  </a:moveTo>
                  <a:lnTo>
                    <a:pt x="0" y="0"/>
                  </a:lnTo>
                  <a:lnTo>
                    <a:pt x="0" y="2227580"/>
                  </a:lnTo>
                  <a:lnTo>
                    <a:pt x="2621280" y="2227580"/>
                  </a:lnTo>
                  <a:lnTo>
                    <a:pt x="2621280" y="0"/>
                  </a:lnTo>
                  <a:close/>
                </a:path>
              </a:pathLst>
            </a:custGeom>
            <a:solidFill>
              <a:srgbClr val="EFEFEF"/>
            </a:solidFill>
          </p:spPr>
          <p:txBody>
            <a:bodyPr wrap="square" lIns="0" tIns="0" rIns="0" bIns="0" rtlCol="0"/>
            <a:lstStyle/>
            <a:p>
              <a:endParaRPr/>
            </a:p>
          </p:txBody>
        </p:sp>
        <p:pic>
          <p:nvPicPr>
            <p:cNvPr id="18" name="object 18"/>
            <p:cNvPicPr/>
            <p:nvPr/>
          </p:nvPicPr>
          <p:blipFill>
            <a:blip r:embed="rId7" cstate="email">
              <a:extLst>
                <a:ext uri="{28A0092B-C50C-407E-A947-70E740481C1C}">
                  <a14:useLocalDpi xmlns:a14="http://schemas.microsoft.com/office/drawing/2010/main"/>
                </a:ext>
              </a:extLst>
            </a:blip>
            <a:stretch>
              <a:fillRect/>
            </a:stretch>
          </p:blipFill>
          <p:spPr>
            <a:xfrm>
              <a:off x="6969760" y="1384300"/>
              <a:ext cx="477520" cy="477520"/>
            </a:xfrm>
            <a:prstGeom prst="rect">
              <a:avLst/>
            </a:prstGeom>
          </p:spPr>
        </p:pic>
        <p:sp>
          <p:nvSpPr>
            <p:cNvPr id="19" name="object 19"/>
            <p:cNvSpPr/>
            <p:nvPr/>
          </p:nvSpPr>
          <p:spPr>
            <a:xfrm>
              <a:off x="5455920" y="2641600"/>
              <a:ext cx="881380" cy="496570"/>
            </a:xfrm>
            <a:custGeom>
              <a:avLst/>
              <a:gdLst/>
              <a:ahLst/>
              <a:cxnLst/>
              <a:rect l="l" t="t" r="r" b="b"/>
              <a:pathLst>
                <a:path w="881379" h="496569">
                  <a:moveTo>
                    <a:pt x="513079" y="0"/>
                  </a:moveTo>
                  <a:lnTo>
                    <a:pt x="463671" y="2273"/>
                  </a:lnTo>
                  <a:lnTo>
                    <a:pt x="415590" y="8955"/>
                  </a:lnTo>
                  <a:lnTo>
                    <a:pt x="369053" y="19838"/>
                  </a:lnTo>
                  <a:lnTo>
                    <a:pt x="324273" y="34712"/>
                  </a:lnTo>
                  <a:lnTo>
                    <a:pt x="281466" y="53370"/>
                  </a:lnTo>
                  <a:lnTo>
                    <a:pt x="240848" y="75604"/>
                  </a:lnTo>
                  <a:lnTo>
                    <a:pt x="202633" y="101204"/>
                  </a:lnTo>
                  <a:lnTo>
                    <a:pt x="167037" y="129963"/>
                  </a:lnTo>
                  <a:lnTo>
                    <a:pt x="134274" y="161673"/>
                  </a:lnTo>
                  <a:lnTo>
                    <a:pt x="104561" y="196124"/>
                  </a:lnTo>
                  <a:lnTo>
                    <a:pt x="78111" y="233110"/>
                  </a:lnTo>
                  <a:lnTo>
                    <a:pt x="55140" y="272421"/>
                  </a:lnTo>
                  <a:lnTo>
                    <a:pt x="35863" y="313849"/>
                  </a:lnTo>
                  <a:lnTo>
                    <a:pt x="20495" y="357187"/>
                  </a:lnTo>
                  <a:lnTo>
                    <a:pt x="9252" y="402225"/>
                  </a:lnTo>
                  <a:lnTo>
                    <a:pt x="2349" y="448755"/>
                  </a:lnTo>
                  <a:lnTo>
                    <a:pt x="0" y="496570"/>
                  </a:lnTo>
                  <a:lnTo>
                    <a:pt x="280796" y="496570"/>
                  </a:lnTo>
                  <a:lnTo>
                    <a:pt x="285240" y="454533"/>
                  </a:lnTo>
                  <a:lnTo>
                    <a:pt x="298243" y="414496"/>
                  </a:lnTo>
                  <a:lnTo>
                    <a:pt x="319319" y="377555"/>
                  </a:lnTo>
                  <a:lnTo>
                    <a:pt x="347979" y="344804"/>
                  </a:lnTo>
                  <a:lnTo>
                    <a:pt x="384282" y="316975"/>
                  </a:lnTo>
                  <a:lnTo>
                    <a:pt x="424586" y="297023"/>
                  </a:lnTo>
                  <a:lnTo>
                    <a:pt x="467573" y="284956"/>
                  </a:lnTo>
                  <a:lnTo>
                    <a:pt x="511921" y="280781"/>
                  </a:lnTo>
                  <a:lnTo>
                    <a:pt x="556310" y="284506"/>
                  </a:lnTo>
                  <a:lnTo>
                    <a:pt x="599422" y="296138"/>
                  </a:lnTo>
                  <a:lnTo>
                    <a:pt x="639934" y="315685"/>
                  </a:lnTo>
                  <a:lnTo>
                    <a:pt x="676528" y="343153"/>
                  </a:lnTo>
                  <a:lnTo>
                    <a:pt x="881379" y="150875"/>
                  </a:lnTo>
                  <a:lnTo>
                    <a:pt x="843499" y="116717"/>
                  </a:lnTo>
                  <a:lnTo>
                    <a:pt x="802580" y="86635"/>
                  </a:lnTo>
                  <a:lnTo>
                    <a:pt x="758976" y="60777"/>
                  </a:lnTo>
                  <a:lnTo>
                    <a:pt x="713041" y="39290"/>
                  </a:lnTo>
                  <a:lnTo>
                    <a:pt x="665130" y="22321"/>
                  </a:lnTo>
                  <a:lnTo>
                    <a:pt x="615596" y="10019"/>
                  </a:lnTo>
                  <a:lnTo>
                    <a:pt x="564795" y="2529"/>
                  </a:lnTo>
                  <a:lnTo>
                    <a:pt x="513079" y="0"/>
                  </a:lnTo>
                  <a:close/>
                </a:path>
              </a:pathLst>
            </a:custGeom>
            <a:solidFill>
              <a:srgbClr val="FFC000"/>
            </a:solidFill>
          </p:spPr>
          <p:txBody>
            <a:bodyPr wrap="square" lIns="0" tIns="0" rIns="0" bIns="0" rtlCol="0"/>
            <a:lstStyle/>
            <a:p>
              <a:endParaRPr/>
            </a:p>
          </p:txBody>
        </p:sp>
        <p:sp>
          <p:nvSpPr>
            <p:cNvPr id="20" name="object 20"/>
            <p:cNvSpPr/>
            <p:nvPr/>
          </p:nvSpPr>
          <p:spPr>
            <a:xfrm>
              <a:off x="5455920" y="2641600"/>
              <a:ext cx="881380" cy="496570"/>
            </a:xfrm>
            <a:custGeom>
              <a:avLst/>
              <a:gdLst/>
              <a:ahLst/>
              <a:cxnLst/>
              <a:rect l="l" t="t" r="r" b="b"/>
              <a:pathLst>
                <a:path w="881379" h="496569">
                  <a:moveTo>
                    <a:pt x="0" y="496570"/>
                  </a:moveTo>
                  <a:lnTo>
                    <a:pt x="2349" y="448755"/>
                  </a:lnTo>
                  <a:lnTo>
                    <a:pt x="9252" y="402225"/>
                  </a:lnTo>
                  <a:lnTo>
                    <a:pt x="20495" y="357187"/>
                  </a:lnTo>
                  <a:lnTo>
                    <a:pt x="35863" y="313849"/>
                  </a:lnTo>
                  <a:lnTo>
                    <a:pt x="55140" y="272421"/>
                  </a:lnTo>
                  <a:lnTo>
                    <a:pt x="78111" y="233110"/>
                  </a:lnTo>
                  <a:lnTo>
                    <a:pt x="104561" y="196124"/>
                  </a:lnTo>
                  <a:lnTo>
                    <a:pt x="134274" y="161673"/>
                  </a:lnTo>
                  <a:lnTo>
                    <a:pt x="167037" y="129963"/>
                  </a:lnTo>
                  <a:lnTo>
                    <a:pt x="202633" y="101204"/>
                  </a:lnTo>
                  <a:lnTo>
                    <a:pt x="240848" y="75604"/>
                  </a:lnTo>
                  <a:lnTo>
                    <a:pt x="281466" y="53370"/>
                  </a:lnTo>
                  <a:lnTo>
                    <a:pt x="324273" y="34712"/>
                  </a:lnTo>
                  <a:lnTo>
                    <a:pt x="369053" y="19838"/>
                  </a:lnTo>
                  <a:lnTo>
                    <a:pt x="415590" y="8955"/>
                  </a:lnTo>
                  <a:lnTo>
                    <a:pt x="463671" y="2273"/>
                  </a:lnTo>
                  <a:lnTo>
                    <a:pt x="513079" y="0"/>
                  </a:lnTo>
                  <a:lnTo>
                    <a:pt x="564795" y="2529"/>
                  </a:lnTo>
                  <a:lnTo>
                    <a:pt x="615596" y="10019"/>
                  </a:lnTo>
                  <a:lnTo>
                    <a:pt x="665130" y="22321"/>
                  </a:lnTo>
                  <a:lnTo>
                    <a:pt x="713041" y="39290"/>
                  </a:lnTo>
                  <a:lnTo>
                    <a:pt x="758976" y="60777"/>
                  </a:lnTo>
                  <a:lnTo>
                    <a:pt x="802580" y="86635"/>
                  </a:lnTo>
                  <a:lnTo>
                    <a:pt x="843499" y="116717"/>
                  </a:lnTo>
                  <a:lnTo>
                    <a:pt x="881379" y="150875"/>
                  </a:lnTo>
                  <a:lnTo>
                    <a:pt x="676528" y="343153"/>
                  </a:lnTo>
                  <a:lnTo>
                    <a:pt x="639934" y="315685"/>
                  </a:lnTo>
                  <a:lnTo>
                    <a:pt x="599422" y="296138"/>
                  </a:lnTo>
                  <a:lnTo>
                    <a:pt x="556310" y="284506"/>
                  </a:lnTo>
                  <a:lnTo>
                    <a:pt x="511921" y="280781"/>
                  </a:lnTo>
                  <a:lnTo>
                    <a:pt x="467573" y="284956"/>
                  </a:lnTo>
                  <a:lnTo>
                    <a:pt x="424586" y="297023"/>
                  </a:lnTo>
                  <a:lnTo>
                    <a:pt x="384282" y="316975"/>
                  </a:lnTo>
                  <a:lnTo>
                    <a:pt x="347979" y="344804"/>
                  </a:lnTo>
                  <a:lnTo>
                    <a:pt x="319319" y="377555"/>
                  </a:lnTo>
                  <a:lnTo>
                    <a:pt x="298243" y="414496"/>
                  </a:lnTo>
                  <a:lnTo>
                    <a:pt x="285240" y="454533"/>
                  </a:lnTo>
                  <a:lnTo>
                    <a:pt x="280796" y="496570"/>
                  </a:lnTo>
                  <a:lnTo>
                    <a:pt x="0" y="496570"/>
                  </a:lnTo>
                  <a:close/>
                </a:path>
              </a:pathLst>
            </a:custGeom>
            <a:ln w="19050">
              <a:solidFill>
                <a:srgbClr val="FFFFFF"/>
              </a:solidFill>
            </a:ln>
          </p:spPr>
          <p:txBody>
            <a:bodyPr wrap="square" lIns="0" tIns="0" rIns="0" bIns="0" rtlCol="0"/>
            <a:lstStyle/>
            <a:p>
              <a:endParaRPr/>
            </a:p>
          </p:txBody>
        </p:sp>
      </p:grpSp>
      <p:grpSp>
        <p:nvGrpSpPr>
          <p:cNvPr id="21" name="object 21"/>
          <p:cNvGrpSpPr/>
          <p:nvPr/>
        </p:nvGrpSpPr>
        <p:grpSpPr>
          <a:xfrm>
            <a:off x="1960879" y="1374139"/>
            <a:ext cx="2606040" cy="2230120"/>
            <a:chOff x="1960879" y="1374139"/>
            <a:chExt cx="2606040" cy="2230120"/>
          </a:xfrm>
        </p:grpSpPr>
        <p:sp>
          <p:nvSpPr>
            <p:cNvPr id="22" name="object 22"/>
            <p:cNvSpPr/>
            <p:nvPr/>
          </p:nvSpPr>
          <p:spPr>
            <a:xfrm>
              <a:off x="1960879" y="1376679"/>
              <a:ext cx="2603500" cy="2227580"/>
            </a:xfrm>
            <a:custGeom>
              <a:avLst/>
              <a:gdLst/>
              <a:ahLst/>
              <a:cxnLst/>
              <a:rect l="l" t="t" r="r" b="b"/>
              <a:pathLst>
                <a:path w="2603500" h="2227579">
                  <a:moveTo>
                    <a:pt x="2603499" y="0"/>
                  </a:moveTo>
                  <a:lnTo>
                    <a:pt x="0" y="0"/>
                  </a:lnTo>
                  <a:lnTo>
                    <a:pt x="0" y="2227580"/>
                  </a:lnTo>
                  <a:lnTo>
                    <a:pt x="2603499" y="2227580"/>
                  </a:lnTo>
                  <a:lnTo>
                    <a:pt x="2603499" y="0"/>
                  </a:lnTo>
                  <a:close/>
                </a:path>
              </a:pathLst>
            </a:custGeom>
            <a:solidFill>
              <a:srgbClr val="EFEFEF"/>
            </a:solidFill>
          </p:spPr>
          <p:txBody>
            <a:bodyPr wrap="square" lIns="0" tIns="0" rIns="0" bIns="0" rtlCol="0"/>
            <a:lstStyle/>
            <a:p>
              <a:endParaRPr/>
            </a:p>
          </p:txBody>
        </p:sp>
        <p:pic>
          <p:nvPicPr>
            <p:cNvPr id="23" name="object 23"/>
            <p:cNvPicPr/>
            <p:nvPr/>
          </p:nvPicPr>
          <p:blipFill>
            <a:blip r:embed="rId8" cstate="email">
              <a:extLst>
                <a:ext uri="{28A0092B-C50C-407E-A947-70E740481C1C}">
                  <a14:useLocalDpi xmlns:a14="http://schemas.microsoft.com/office/drawing/2010/main"/>
                </a:ext>
              </a:extLst>
            </a:blip>
            <a:stretch>
              <a:fillRect/>
            </a:stretch>
          </p:blipFill>
          <p:spPr>
            <a:xfrm>
              <a:off x="4086859" y="1374139"/>
              <a:ext cx="480060" cy="472439"/>
            </a:xfrm>
            <a:prstGeom prst="rect">
              <a:avLst/>
            </a:prstGeom>
          </p:spPr>
        </p:pic>
      </p:grpSp>
      <p:sp>
        <p:nvSpPr>
          <p:cNvPr id="24" name="object 24"/>
          <p:cNvSpPr txBox="1"/>
          <p:nvPr/>
        </p:nvSpPr>
        <p:spPr>
          <a:xfrm>
            <a:off x="4828540" y="1389380"/>
            <a:ext cx="2621280" cy="2227580"/>
          </a:xfrm>
          <a:prstGeom prst="rect">
            <a:avLst/>
          </a:prstGeom>
        </p:spPr>
        <p:txBody>
          <a:bodyPr vert="horz" wrap="square" lIns="0" tIns="132080" rIns="0" bIns="0" rtlCol="0">
            <a:spAutoFit/>
          </a:bodyPr>
          <a:lstStyle/>
          <a:p>
            <a:pPr marL="159385" marR="621665" algn="just">
              <a:lnSpc>
                <a:spcPct val="100000"/>
              </a:lnSpc>
              <a:spcBef>
                <a:spcPts val="1040"/>
              </a:spcBef>
            </a:pPr>
            <a:r>
              <a:rPr sz="1400" spc="-25" dirty="0">
                <a:solidFill>
                  <a:srgbClr val="375F92"/>
                </a:solidFill>
                <a:latin typeface="Segoe UI"/>
                <a:cs typeface="Segoe UI"/>
              </a:rPr>
              <a:t>El </a:t>
            </a:r>
            <a:r>
              <a:rPr sz="1400" spc="-30" dirty="0">
                <a:solidFill>
                  <a:srgbClr val="375F92"/>
                </a:solidFill>
                <a:latin typeface="Segoe UI"/>
                <a:cs typeface="Segoe UI"/>
              </a:rPr>
              <a:t>81% </a:t>
            </a:r>
            <a:r>
              <a:rPr sz="1400" spc="-25" dirty="0">
                <a:solidFill>
                  <a:srgbClr val="375F92"/>
                </a:solidFill>
                <a:latin typeface="Segoe UI"/>
                <a:cs typeface="Segoe UI"/>
              </a:rPr>
              <a:t>de </a:t>
            </a:r>
            <a:r>
              <a:rPr sz="1400" spc="-30" dirty="0">
                <a:solidFill>
                  <a:srgbClr val="375F92"/>
                </a:solidFill>
                <a:latin typeface="Segoe UI"/>
                <a:cs typeface="Segoe UI"/>
              </a:rPr>
              <a:t>los </a:t>
            </a:r>
            <a:r>
              <a:rPr sz="1400" spc="-40" dirty="0">
                <a:solidFill>
                  <a:srgbClr val="375F92"/>
                </a:solidFill>
                <a:latin typeface="Segoe UI"/>
                <a:cs typeface="Segoe UI"/>
              </a:rPr>
              <a:t>clientes</a:t>
            </a:r>
            <a:r>
              <a:rPr sz="1400" spc="-100" dirty="0">
                <a:solidFill>
                  <a:srgbClr val="375F92"/>
                </a:solidFill>
                <a:latin typeface="Segoe UI"/>
                <a:cs typeface="Segoe UI"/>
              </a:rPr>
              <a:t> </a:t>
            </a:r>
            <a:r>
              <a:rPr sz="1400" spc="-25" dirty="0">
                <a:solidFill>
                  <a:srgbClr val="375F92"/>
                </a:solidFill>
                <a:latin typeface="Segoe UI"/>
                <a:cs typeface="Segoe UI"/>
              </a:rPr>
              <a:t>de  </a:t>
            </a:r>
            <a:r>
              <a:rPr sz="1400" spc="-40" dirty="0">
                <a:solidFill>
                  <a:srgbClr val="375F92"/>
                </a:solidFill>
                <a:latin typeface="Segoe UI"/>
                <a:cs typeface="Segoe UI"/>
              </a:rPr>
              <a:t>microcréditos atendidos  durante </a:t>
            </a:r>
            <a:r>
              <a:rPr sz="1400" spc="-20" dirty="0">
                <a:solidFill>
                  <a:srgbClr val="375F92"/>
                </a:solidFill>
                <a:latin typeface="Segoe UI"/>
                <a:cs typeface="Segoe UI"/>
              </a:rPr>
              <a:t>el </a:t>
            </a:r>
            <a:r>
              <a:rPr sz="1400" spc="-25" dirty="0">
                <a:solidFill>
                  <a:srgbClr val="375F92"/>
                </a:solidFill>
                <a:latin typeface="Segoe UI"/>
                <a:cs typeface="Segoe UI"/>
              </a:rPr>
              <a:t>año </a:t>
            </a:r>
            <a:r>
              <a:rPr sz="1400" spc="-30" dirty="0">
                <a:solidFill>
                  <a:srgbClr val="375F92"/>
                </a:solidFill>
                <a:latin typeface="Segoe UI"/>
                <a:cs typeface="Segoe UI"/>
              </a:rPr>
              <a:t>2019 son  </a:t>
            </a:r>
            <a:r>
              <a:rPr sz="1400" spc="-40" dirty="0">
                <a:solidFill>
                  <a:srgbClr val="375F92"/>
                </a:solidFill>
                <a:latin typeface="Segoe UI"/>
                <a:cs typeface="Segoe UI"/>
              </a:rPr>
              <a:t>mujeres.</a:t>
            </a:r>
            <a:endParaRPr sz="1400">
              <a:latin typeface="Segoe UI"/>
              <a:cs typeface="Segoe UI"/>
            </a:endParaRPr>
          </a:p>
          <a:p>
            <a:pPr>
              <a:lnSpc>
                <a:spcPct val="100000"/>
              </a:lnSpc>
            </a:pPr>
            <a:endParaRPr sz="1800">
              <a:latin typeface="Segoe UI"/>
              <a:cs typeface="Segoe UI"/>
            </a:endParaRPr>
          </a:p>
          <a:p>
            <a:pPr>
              <a:lnSpc>
                <a:spcPct val="100000"/>
              </a:lnSpc>
            </a:pPr>
            <a:endParaRPr sz="1800">
              <a:latin typeface="Segoe UI"/>
              <a:cs typeface="Segoe UI"/>
            </a:endParaRPr>
          </a:p>
          <a:p>
            <a:pPr>
              <a:lnSpc>
                <a:spcPct val="100000"/>
              </a:lnSpc>
              <a:spcBef>
                <a:spcPts val="40"/>
              </a:spcBef>
            </a:pPr>
            <a:endParaRPr sz="1450">
              <a:latin typeface="Segoe UI"/>
              <a:cs typeface="Segoe UI"/>
            </a:endParaRPr>
          </a:p>
          <a:p>
            <a:pPr marR="325755" algn="ctr">
              <a:lnSpc>
                <a:spcPct val="100000"/>
              </a:lnSpc>
            </a:pPr>
            <a:r>
              <a:rPr sz="900" spc="-10" dirty="0">
                <a:solidFill>
                  <a:srgbClr val="252525"/>
                </a:solidFill>
                <a:latin typeface="Segoe UI"/>
                <a:cs typeface="Segoe UI"/>
              </a:rPr>
              <a:t>2018</a:t>
            </a:r>
            <a:endParaRPr sz="900">
              <a:latin typeface="Segoe UI"/>
              <a:cs typeface="Segoe UI"/>
            </a:endParaRPr>
          </a:p>
        </p:txBody>
      </p:sp>
      <p:grpSp>
        <p:nvGrpSpPr>
          <p:cNvPr id="25" name="object 25"/>
          <p:cNvGrpSpPr/>
          <p:nvPr/>
        </p:nvGrpSpPr>
        <p:grpSpPr>
          <a:xfrm>
            <a:off x="5949315" y="2535301"/>
            <a:ext cx="982980" cy="616585"/>
            <a:chOff x="5949315" y="2535301"/>
            <a:chExt cx="982980" cy="616585"/>
          </a:xfrm>
        </p:grpSpPr>
        <p:sp>
          <p:nvSpPr>
            <p:cNvPr id="26" name="object 26"/>
            <p:cNvSpPr/>
            <p:nvPr/>
          </p:nvSpPr>
          <p:spPr>
            <a:xfrm>
              <a:off x="6122035" y="2808224"/>
              <a:ext cx="370205" cy="334010"/>
            </a:xfrm>
            <a:custGeom>
              <a:avLst/>
              <a:gdLst/>
              <a:ahLst/>
              <a:cxnLst/>
              <a:rect l="l" t="t" r="r" b="b"/>
              <a:pathLst>
                <a:path w="370204" h="334010">
                  <a:moveTo>
                    <a:pt x="213232" y="0"/>
                  </a:moveTo>
                  <a:lnTo>
                    <a:pt x="0" y="150495"/>
                  </a:lnTo>
                  <a:lnTo>
                    <a:pt x="41039" y="181234"/>
                  </a:lnTo>
                  <a:lnTo>
                    <a:pt x="73775" y="215661"/>
                  </a:lnTo>
                  <a:lnTo>
                    <a:pt x="97740" y="253044"/>
                  </a:lnTo>
                  <a:lnTo>
                    <a:pt x="112463" y="292653"/>
                  </a:lnTo>
                  <a:lnTo>
                    <a:pt x="117475" y="333755"/>
                  </a:lnTo>
                  <a:lnTo>
                    <a:pt x="370204" y="333755"/>
                  </a:lnTo>
                  <a:lnTo>
                    <a:pt x="367611" y="287900"/>
                  </a:lnTo>
                  <a:lnTo>
                    <a:pt x="359912" y="242708"/>
                  </a:lnTo>
                  <a:lnTo>
                    <a:pt x="347226" y="198439"/>
                  </a:lnTo>
                  <a:lnTo>
                    <a:pt x="329676" y="155352"/>
                  </a:lnTo>
                  <a:lnTo>
                    <a:pt x="307380" y="113706"/>
                  </a:lnTo>
                  <a:lnTo>
                    <a:pt x="280461" y="73759"/>
                  </a:lnTo>
                  <a:lnTo>
                    <a:pt x="249038" y="35770"/>
                  </a:lnTo>
                  <a:lnTo>
                    <a:pt x="213232" y="0"/>
                  </a:lnTo>
                  <a:close/>
                </a:path>
              </a:pathLst>
            </a:custGeom>
            <a:solidFill>
              <a:srgbClr val="939393"/>
            </a:solidFill>
          </p:spPr>
          <p:txBody>
            <a:bodyPr wrap="square" lIns="0" tIns="0" rIns="0" bIns="0" rtlCol="0"/>
            <a:lstStyle/>
            <a:p>
              <a:endParaRPr/>
            </a:p>
          </p:txBody>
        </p:sp>
        <p:sp>
          <p:nvSpPr>
            <p:cNvPr id="27" name="object 27"/>
            <p:cNvSpPr/>
            <p:nvPr/>
          </p:nvSpPr>
          <p:spPr>
            <a:xfrm>
              <a:off x="6122035" y="2808224"/>
              <a:ext cx="370205" cy="334010"/>
            </a:xfrm>
            <a:custGeom>
              <a:avLst/>
              <a:gdLst/>
              <a:ahLst/>
              <a:cxnLst/>
              <a:rect l="l" t="t" r="r" b="b"/>
              <a:pathLst>
                <a:path w="370204" h="334010">
                  <a:moveTo>
                    <a:pt x="213232" y="0"/>
                  </a:moveTo>
                  <a:lnTo>
                    <a:pt x="249038" y="35770"/>
                  </a:lnTo>
                  <a:lnTo>
                    <a:pt x="280461" y="73759"/>
                  </a:lnTo>
                  <a:lnTo>
                    <a:pt x="307380" y="113706"/>
                  </a:lnTo>
                  <a:lnTo>
                    <a:pt x="329676" y="155352"/>
                  </a:lnTo>
                  <a:lnTo>
                    <a:pt x="347226" y="198439"/>
                  </a:lnTo>
                  <a:lnTo>
                    <a:pt x="359912" y="242708"/>
                  </a:lnTo>
                  <a:lnTo>
                    <a:pt x="367611" y="287900"/>
                  </a:lnTo>
                  <a:lnTo>
                    <a:pt x="370204" y="333755"/>
                  </a:lnTo>
                  <a:lnTo>
                    <a:pt x="117475" y="333755"/>
                  </a:lnTo>
                  <a:lnTo>
                    <a:pt x="112463" y="292653"/>
                  </a:lnTo>
                  <a:lnTo>
                    <a:pt x="97740" y="253044"/>
                  </a:lnTo>
                  <a:lnTo>
                    <a:pt x="73775" y="215661"/>
                  </a:lnTo>
                  <a:lnTo>
                    <a:pt x="41039" y="181234"/>
                  </a:lnTo>
                  <a:lnTo>
                    <a:pt x="0" y="150495"/>
                  </a:lnTo>
                  <a:lnTo>
                    <a:pt x="213232" y="0"/>
                  </a:lnTo>
                  <a:close/>
                </a:path>
              </a:pathLst>
            </a:custGeom>
            <a:ln w="19050">
              <a:solidFill>
                <a:srgbClr val="FFFFFF"/>
              </a:solidFill>
            </a:ln>
          </p:spPr>
          <p:txBody>
            <a:bodyPr wrap="square" lIns="0" tIns="0" rIns="0" bIns="0" rtlCol="0"/>
            <a:lstStyle/>
            <a:p>
              <a:endParaRPr/>
            </a:p>
          </p:txBody>
        </p:sp>
        <p:sp>
          <p:nvSpPr>
            <p:cNvPr id="28" name="object 28"/>
            <p:cNvSpPr/>
            <p:nvPr/>
          </p:nvSpPr>
          <p:spPr>
            <a:xfrm>
              <a:off x="5958840" y="2745740"/>
              <a:ext cx="429259" cy="392430"/>
            </a:xfrm>
            <a:custGeom>
              <a:avLst/>
              <a:gdLst/>
              <a:ahLst/>
              <a:cxnLst/>
              <a:rect l="l" t="t" r="r" b="b"/>
              <a:pathLst>
                <a:path w="429260" h="392430">
                  <a:moveTo>
                    <a:pt x="0" y="392175"/>
                  </a:moveTo>
                  <a:lnTo>
                    <a:pt x="429006" y="0"/>
                  </a:lnTo>
                </a:path>
              </a:pathLst>
            </a:custGeom>
            <a:ln w="19050">
              <a:solidFill>
                <a:srgbClr val="2C245A"/>
              </a:solidFill>
            </a:ln>
          </p:spPr>
          <p:txBody>
            <a:bodyPr wrap="square" lIns="0" tIns="0" rIns="0" bIns="0" rtlCol="0"/>
            <a:lstStyle/>
            <a:p>
              <a:endParaRPr/>
            </a:p>
          </p:txBody>
        </p:sp>
        <p:pic>
          <p:nvPicPr>
            <p:cNvPr id="29" name="object 29"/>
            <p:cNvPicPr/>
            <p:nvPr/>
          </p:nvPicPr>
          <p:blipFill>
            <a:blip r:embed="rId9" cstate="email">
              <a:extLst>
                <a:ext uri="{28A0092B-C50C-407E-A947-70E740481C1C}">
                  <a14:useLocalDpi xmlns:a14="http://schemas.microsoft.com/office/drawing/2010/main"/>
                </a:ext>
              </a:extLst>
            </a:blip>
            <a:stretch>
              <a:fillRect/>
            </a:stretch>
          </p:blipFill>
          <p:spPr>
            <a:xfrm>
              <a:off x="6457950" y="2535301"/>
              <a:ext cx="474129" cy="210820"/>
            </a:xfrm>
            <a:prstGeom prst="rect">
              <a:avLst/>
            </a:prstGeom>
          </p:spPr>
        </p:pic>
      </p:grpSp>
      <p:sp>
        <p:nvSpPr>
          <p:cNvPr id="30" name="object 30"/>
          <p:cNvSpPr txBox="1"/>
          <p:nvPr/>
        </p:nvSpPr>
        <p:spPr>
          <a:xfrm>
            <a:off x="1960879" y="1376680"/>
            <a:ext cx="2603500" cy="2227580"/>
          </a:xfrm>
          <a:prstGeom prst="rect">
            <a:avLst/>
          </a:prstGeom>
        </p:spPr>
        <p:txBody>
          <a:bodyPr vert="horz" wrap="square" lIns="0" tIns="87630" rIns="0" bIns="0" rtlCol="0">
            <a:spAutoFit/>
          </a:bodyPr>
          <a:lstStyle/>
          <a:p>
            <a:pPr marL="168910" marR="554355">
              <a:lnSpc>
                <a:spcPct val="100000"/>
              </a:lnSpc>
              <a:spcBef>
                <a:spcPts val="690"/>
              </a:spcBef>
            </a:pPr>
            <a:r>
              <a:rPr sz="1400" spc="-30" dirty="0">
                <a:solidFill>
                  <a:srgbClr val="375F92"/>
                </a:solidFill>
                <a:latin typeface="Segoe UI"/>
                <a:cs typeface="Segoe UI"/>
              </a:rPr>
              <a:t>703 </a:t>
            </a:r>
            <a:r>
              <a:rPr sz="1400" spc="-40" dirty="0">
                <a:solidFill>
                  <a:srgbClr val="375F92"/>
                </a:solidFill>
                <a:latin typeface="Segoe UI"/>
                <a:cs typeface="Segoe UI"/>
              </a:rPr>
              <a:t>mujeres contratadas  </a:t>
            </a:r>
            <a:r>
              <a:rPr sz="1400" spc="-20" dirty="0">
                <a:solidFill>
                  <a:srgbClr val="375F92"/>
                </a:solidFill>
                <a:latin typeface="Segoe UI"/>
                <a:cs typeface="Segoe UI"/>
              </a:rPr>
              <a:t>en </a:t>
            </a:r>
            <a:r>
              <a:rPr sz="1400" spc="-25" dirty="0">
                <a:solidFill>
                  <a:srgbClr val="375F92"/>
                </a:solidFill>
                <a:latin typeface="Segoe UI"/>
                <a:cs typeface="Segoe UI"/>
              </a:rPr>
              <a:t>las </a:t>
            </a:r>
            <a:r>
              <a:rPr sz="1400" spc="-40" dirty="0">
                <a:solidFill>
                  <a:srgbClr val="375F92"/>
                </a:solidFill>
                <a:latin typeface="Segoe UI"/>
                <a:cs typeface="Segoe UI"/>
              </a:rPr>
              <a:t>organizaciones </a:t>
            </a:r>
            <a:r>
              <a:rPr sz="1400" spc="-30" dirty="0">
                <a:solidFill>
                  <a:srgbClr val="375F92"/>
                </a:solidFill>
                <a:latin typeface="Segoe UI"/>
                <a:cs typeface="Segoe UI"/>
              </a:rPr>
              <a:t>del  </a:t>
            </a:r>
            <a:r>
              <a:rPr sz="1400" spc="-35" dirty="0">
                <a:solidFill>
                  <a:srgbClr val="375F92"/>
                </a:solidFill>
                <a:latin typeface="Segoe UI"/>
                <a:cs typeface="Segoe UI"/>
              </a:rPr>
              <a:t>portafolio </a:t>
            </a:r>
            <a:r>
              <a:rPr sz="1400" spc="-30" dirty="0">
                <a:solidFill>
                  <a:srgbClr val="375F92"/>
                </a:solidFill>
                <a:latin typeface="Segoe UI"/>
                <a:cs typeface="Segoe UI"/>
              </a:rPr>
              <a:t>FIS 2.0 </a:t>
            </a:r>
            <a:r>
              <a:rPr sz="1400" spc="-20" dirty="0">
                <a:solidFill>
                  <a:srgbClr val="375F92"/>
                </a:solidFill>
                <a:latin typeface="Segoe UI"/>
                <a:cs typeface="Segoe UI"/>
              </a:rPr>
              <a:t>el </a:t>
            </a:r>
            <a:r>
              <a:rPr sz="1400" spc="-25" dirty="0">
                <a:solidFill>
                  <a:srgbClr val="375F92"/>
                </a:solidFill>
                <a:latin typeface="Segoe UI"/>
                <a:cs typeface="Segoe UI"/>
              </a:rPr>
              <a:t>año  </a:t>
            </a:r>
            <a:r>
              <a:rPr sz="1400" spc="-35" dirty="0">
                <a:solidFill>
                  <a:srgbClr val="375F92"/>
                </a:solidFill>
                <a:latin typeface="Segoe UI"/>
                <a:cs typeface="Segoe UI"/>
              </a:rPr>
              <a:t>2019.</a:t>
            </a:r>
            <a:endParaRPr sz="1400">
              <a:latin typeface="Segoe UI"/>
              <a:cs typeface="Segoe UI"/>
            </a:endParaRPr>
          </a:p>
          <a:p>
            <a:pPr marL="958850" algn="ctr">
              <a:lnSpc>
                <a:spcPct val="100000"/>
              </a:lnSpc>
              <a:spcBef>
                <a:spcPts val="1135"/>
              </a:spcBef>
            </a:pPr>
            <a:r>
              <a:rPr sz="1800" b="1" spc="-35" dirty="0">
                <a:solidFill>
                  <a:srgbClr val="2C245A"/>
                </a:solidFill>
                <a:latin typeface="Rockwell"/>
                <a:cs typeface="Rockwell"/>
              </a:rPr>
              <a:t>703</a:t>
            </a:r>
            <a:endParaRPr sz="1800">
              <a:latin typeface="Rockwell"/>
              <a:cs typeface="Rockwell"/>
            </a:endParaRPr>
          </a:p>
          <a:p>
            <a:pPr marL="1146175" marR="173990" indent="2540" algn="ctr">
              <a:lnSpc>
                <a:spcPct val="100000"/>
              </a:lnSpc>
            </a:pPr>
            <a:r>
              <a:rPr sz="1800" b="1" spc="-40" dirty="0">
                <a:solidFill>
                  <a:srgbClr val="2C245A"/>
                </a:solidFill>
                <a:latin typeface="Rockwell"/>
                <a:cs typeface="Rockwell"/>
              </a:rPr>
              <a:t>mujeres  </a:t>
            </a:r>
            <a:r>
              <a:rPr sz="1800" b="1" spc="-35" dirty="0">
                <a:solidFill>
                  <a:srgbClr val="2C245A"/>
                </a:solidFill>
                <a:latin typeface="Rockwell"/>
                <a:cs typeface="Rockwell"/>
              </a:rPr>
              <a:t>co</a:t>
            </a:r>
            <a:r>
              <a:rPr sz="1800" b="1" spc="-45" dirty="0">
                <a:solidFill>
                  <a:srgbClr val="2C245A"/>
                </a:solidFill>
                <a:latin typeface="Rockwell"/>
                <a:cs typeface="Rockwell"/>
              </a:rPr>
              <a:t>n</a:t>
            </a:r>
            <a:r>
              <a:rPr sz="1800" b="1" spc="-40" dirty="0">
                <a:solidFill>
                  <a:srgbClr val="2C245A"/>
                </a:solidFill>
                <a:latin typeface="Rockwell"/>
                <a:cs typeface="Rockwell"/>
              </a:rPr>
              <a:t>t</a:t>
            </a:r>
            <a:r>
              <a:rPr sz="1800" b="1" spc="-50" dirty="0">
                <a:solidFill>
                  <a:srgbClr val="2C245A"/>
                </a:solidFill>
                <a:latin typeface="Rockwell"/>
                <a:cs typeface="Rockwell"/>
              </a:rPr>
              <a:t>ra</a:t>
            </a:r>
            <a:r>
              <a:rPr sz="1800" b="1" spc="-25" dirty="0">
                <a:solidFill>
                  <a:srgbClr val="2C245A"/>
                </a:solidFill>
                <a:latin typeface="Rockwell"/>
                <a:cs typeface="Rockwell"/>
              </a:rPr>
              <a:t>t</a:t>
            </a:r>
            <a:r>
              <a:rPr sz="1800" b="1" spc="-30" dirty="0">
                <a:solidFill>
                  <a:srgbClr val="2C245A"/>
                </a:solidFill>
                <a:latin typeface="Rockwell"/>
                <a:cs typeface="Rockwell"/>
              </a:rPr>
              <a:t>ad</a:t>
            </a:r>
            <a:r>
              <a:rPr sz="1800" b="1" spc="-50" dirty="0">
                <a:solidFill>
                  <a:srgbClr val="2C245A"/>
                </a:solidFill>
                <a:latin typeface="Rockwell"/>
                <a:cs typeface="Rockwell"/>
              </a:rPr>
              <a:t>a</a:t>
            </a:r>
            <a:r>
              <a:rPr sz="1800" b="1" dirty="0">
                <a:solidFill>
                  <a:srgbClr val="2C245A"/>
                </a:solidFill>
                <a:latin typeface="Rockwell"/>
                <a:cs typeface="Rockwell"/>
              </a:rPr>
              <a:t>s</a:t>
            </a:r>
            <a:endParaRPr sz="1800">
              <a:latin typeface="Rockwell"/>
              <a:cs typeface="Rockwell"/>
            </a:endParaRPr>
          </a:p>
        </p:txBody>
      </p:sp>
      <p:grpSp>
        <p:nvGrpSpPr>
          <p:cNvPr id="31" name="object 31"/>
          <p:cNvGrpSpPr/>
          <p:nvPr/>
        </p:nvGrpSpPr>
        <p:grpSpPr>
          <a:xfrm>
            <a:off x="1996439" y="2598648"/>
            <a:ext cx="1328420" cy="662940"/>
            <a:chOff x="1996439" y="2598648"/>
            <a:chExt cx="1328420" cy="662940"/>
          </a:xfrm>
        </p:grpSpPr>
        <p:pic>
          <p:nvPicPr>
            <p:cNvPr id="32" name="object 32"/>
            <p:cNvPicPr/>
            <p:nvPr/>
          </p:nvPicPr>
          <p:blipFill>
            <a:blip r:embed="rId10" cstate="email">
              <a:extLst>
                <a:ext uri="{28A0092B-C50C-407E-A947-70E740481C1C}">
                  <a14:useLocalDpi xmlns:a14="http://schemas.microsoft.com/office/drawing/2010/main"/>
                </a:ext>
              </a:extLst>
            </a:blip>
            <a:stretch>
              <a:fillRect/>
            </a:stretch>
          </p:blipFill>
          <p:spPr>
            <a:xfrm>
              <a:off x="1996439" y="2598648"/>
              <a:ext cx="934719" cy="662711"/>
            </a:xfrm>
            <a:prstGeom prst="rect">
              <a:avLst/>
            </a:prstGeom>
          </p:spPr>
        </p:pic>
        <p:pic>
          <p:nvPicPr>
            <p:cNvPr id="33" name="object 33"/>
            <p:cNvPicPr/>
            <p:nvPr/>
          </p:nvPicPr>
          <p:blipFill>
            <a:blip r:embed="rId10" cstate="email">
              <a:extLst>
                <a:ext uri="{28A0092B-C50C-407E-A947-70E740481C1C}">
                  <a14:useLocalDpi xmlns:a14="http://schemas.microsoft.com/office/drawing/2010/main"/>
                </a:ext>
              </a:extLst>
            </a:blip>
            <a:stretch>
              <a:fillRect/>
            </a:stretch>
          </p:blipFill>
          <p:spPr>
            <a:xfrm>
              <a:off x="2390139" y="2598648"/>
              <a:ext cx="934719" cy="662711"/>
            </a:xfrm>
            <a:prstGeom prst="rect">
              <a:avLst/>
            </a:prstGeom>
          </p:spPr>
        </p:pic>
      </p:grpSp>
      <p:pic>
        <p:nvPicPr>
          <p:cNvPr id="34" name="object 34"/>
          <p:cNvPicPr/>
          <p:nvPr/>
        </p:nvPicPr>
        <p:blipFill>
          <a:blip r:embed="rId11" cstate="email">
            <a:extLst>
              <a:ext uri="{28A0092B-C50C-407E-A947-70E740481C1C}">
                <a14:useLocalDpi xmlns:a14="http://schemas.microsoft.com/office/drawing/2010/main"/>
              </a:ext>
            </a:extLst>
          </a:blip>
          <a:stretch>
            <a:fillRect/>
          </a:stretch>
        </p:blipFill>
        <p:spPr>
          <a:xfrm>
            <a:off x="4084320" y="3977640"/>
            <a:ext cx="480060" cy="469900"/>
          </a:xfrm>
          <a:prstGeom prst="rect">
            <a:avLst/>
          </a:prstGeom>
        </p:spPr>
      </p:pic>
      <p:pic>
        <p:nvPicPr>
          <p:cNvPr id="35" name="object 35"/>
          <p:cNvPicPr/>
          <p:nvPr/>
        </p:nvPicPr>
        <p:blipFill>
          <a:blip r:embed="rId12" cstate="email">
            <a:extLst>
              <a:ext uri="{28A0092B-C50C-407E-A947-70E740481C1C}">
                <a14:useLocalDpi xmlns:a14="http://schemas.microsoft.com/office/drawing/2010/main"/>
              </a:ext>
            </a:extLst>
          </a:blip>
          <a:stretch>
            <a:fillRect/>
          </a:stretch>
        </p:blipFill>
        <p:spPr>
          <a:xfrm>
            <a:off x="2715260" y="4836159"/>
            <a:ext cx="927100" cy="721359"/>
          </a:xfrm>
          <a:prstGeom prst="rect">
            <a:avLst/>
          </a:prstGeom>
        </p:spPr>
      </p:pic>
      <p:sp>
        <p:nvSpPr>
          <p:cNvPr id="36" name="object 36"/>
          <p:cNvSpPr txBox="1"/>
          <p:nvPr/>
        </p:nvSpPr>
        <p:spPr>
          <a:xfrm>
            <a:off x="1960879" y="3977640"/>
            <a:ext cx="2603500" cy="2230120"/>
          </a:xfrm>
          <a:prstGeom prst="rect">
            <a:avLst/>
          </a:prstGeom>
        </p:spPr>
        <p:txBody>
          <a:bodyPr vert="horz" wrap="square" lIns="0" tIns="100330" rIns="0" bIns="0" rtlCol="0">
            <a:spAutoFit/>
          </a:bodyPr>
          <a:lstStyle/>
          <a:p>
            <a:pPr marL="147320" marR="575945">
              <a:lnSpc>
                <a:spcPct val="100000"/>
              </a:lnSpc>
              <a:spcBef>
                <a:spcPts val="790"/>
              </a:spcBef>
            </a:pPr>
            <a:r>
              <a:rPr sz="1400" spc="-35" dirty="0">
                <a:solidFill>
                  <a:srgbClr val="375F92"/>
                </a:solidFill>
                <a:latin typeface="Segoe UI"/>
                <a:cs typeface="Segoe UI"/>
              </a:rPr>
              <a:t>1.068 </a:t>
            </a:r>
            <a:r>
              <a:rPr sz="1400" spc="-40" dirty="0">
                <a:solidFill>
                  <a:srgbClr val="375F92"/>
                </a:solidFill>
                <a:latin typeface="Segoe UI"/>
                <a:cs typeface="Segoe UI"/>
              </a:rPr>
              <a:t>puestos </a:t>
            </a:r>
            <a:r>
              <a:rPr sz="1400" spc="-25" dirty="0">
                <a:solidFill>
                  <a:srgbClr val="375F92"/>
                </a:solidFill>
                <a:latin typeface="Segoe UI"/>
                <a:cs typeface="Segoe UI"/>
              </a:rPr>
              <a:t>de </a:t>
            </a:r>
            <a:r>
              <a:rPr sz="1400" spc="-40" dirty="0">
                <a:solidFill>
                  <a:srgbClr val="375F92"/>
                </a:solidFill>
                <a:latin typeface="Segoe UI"/>
                <a:cs typeface="Segoe UI"/>
              </a:rPr>
              <a:t>trabajo  </a:t>
            </a:r>
            <a:r>
              <a:rPr sz="1400" spc="-20" dirty="0">
                <a:solidFill>
                  <a:srgbClr val="375F92"/>
                </a:solidFill>
                <a:latin typeface="Segoe UI"/>
                <a:cs typeface="Segoe UI"/>
              </a:rPr>
              <a:t>en </a:t>
            </a:r>
            <a:r>
              <a:rPr sz="1400" spc="-25" dirty="0">
                <a:solidFill>
                  <a:srgbClr val="375F92"/>
                </a:solidFill>
                <a:latin typeface="Segoe UI"/>
                <a:cs typeface="Segoe UI"/>
              </a:rPr>
              <a:t>las </a:t>
            </a:r>
            <a:r>
              <a:rPr sz="1400" spc="-40" dirty="0">
                <a:solidFill>
                  <a:srgbClr val="375F92"/>
                </a:solidFill>
                <a:latin typeface="Segoe UI"/>
                <a:cs typeface="Segoe UI"/>
              </a:rPr>
              <a:t>organizaciones </a:t>
            </a:r>
            <a:r>
              <a:rPr sz="1400" spc="-30" dirty="0">
                <a:solidFill>
                  <a:srgbClr val="375F92"/>
                </a:solidFill>
                <a:latin typeface="Segoe UI"/>
                <a:cs typeface="Segoe UI"/>
              </a:rPr>
              <a:t>del  </a:t>
            </a:r>
            <a:r>
              <a:rPr sz="1400" spc="-35" dirty="0">
                <a:solidFill>
                  <a:srgbClr val="375F92"/>
                </a:solidFill>
                <a:latin typeface="Segoe UI"/>
                <a:cs typeface="Segoe UI"/>
              </a:rPr>
              <a:t>portafolio </a:t>
            </a:r>
            <a:r>
              <a:rPr sz="1400" spc="-30" dirty="0">
                <a:solidFill>
                  <a:srgbClr val="375F92"/>
                </a:solidFill>
                <a:latin typeface="Segoe UI"/>
                <a:cs typeface="Segoe UI"/>
              </a:rPr>
              <a:t>FIS 2.0 </a:t>
            </a:r>
            <a:r>
              <a:rPr sz="1400" spc="-20" dirty="0">
                <a:solidFill>
                  <a:srgbClr val="375F92"/>
                </a:solidFill>
                <a:latin typeface="Segoe UI"/>
                <a:cs typeface="Segoe UI"/>
              </a:rPr>
              <a:t>el </a:t>
            </a:r>
            <a:r>
              <a:rPr sz="1400" spc="-25" dirty="0">
                <a:solidFill>
                  <a:srgbClr val="375F92"/>
                </a:solidFill>
                <a:latin typeface="Segoe UI"/>
                <a:cs typeface="Segoe UI"/>
              </a:rPr>
              <a:t>año  </a:t>
            </a:r>
            <a:r>
              <a:rPr sz="1400" spc="-40" dirty="0">
                <a:solidFill>
                  <a:srgbClr val="375F92"/>
                </a:solidFill>
                <a:latin typeface="Segoe UI"/>
                <a:cs typeface="Segoe UI"/>
              </a:rPr>
              <a:t>2019.</a:t>
            </a:r>
            <a:endParaRPr sz="1400">
              <a:latin typeface="Segoe UI"/>
              <a:cs typeface="Segoe UI"/>
            </a:endParaRPr>
          </a:p>
          <a:p>
            <a:pPr>
              <a:lnSpc>
                <a:spcPct val="100000"/>
              </a:lnSpc>
            </a:pPr>
            <a:endParaRPr sz="1800">
              <a:latin typeface="Segoe UI"/>
              <a:cs typeface="Segoe UI"/>
            </a:endParaRPr>
          </a:p>
          <a:p>
            <a:pPr>
              <a:lnSpc>
                <a:spcPct val="100000"/>
              </a:lnSpc>
              <a:spcBef>
                <a:spcPts val="10"/>
              </a:spcBef>
            </a:pPr>
            <a:endParaRPr sz="1900">
              <a:latin typeface="Segoe UI"/>
              <a:cs typeface="Segoe UI"/>
            </a:endParaRPr>
          </a:p>
          <a:p>
            <a:pPr marL="858519" marR="549275" indent="-309880">
              <a:lnSpc>
                <a:spcPct val="100000"/>
              </a:lnSpc>
            </a:pPr>
            <a:r>
              <a:rPr sz="1800" b="1" spc="-30" dirty="0">
                <a:solidFill>
                  <a:srgbClr val="2C245A"/>
                </a:solidFill>
                <a:latin typeface="Rockwell"/>
                <a:cs typeface="Rockwell"/>
              </a:rPr>
              <a:t>1.068</a:t>
            </a:r>
            <a:r>
              <a:rPr sz="1800" b="1" spc="-145" dirty="0">
                <a:solidFill>
                  <a:srgbClr val="2C245A"/>
                </a:solidFill>
                <a:latin typeface="Rockwell"/>
                <a:cs typeface="Rockwell"/>
              </a:rPr>
              <a:t> </a:t>
            </a:r>
            <a:r>
              <a:rPr sz="1800" b="1" spc="-40" dirty="0">
                <a:solidFill>
                  <a:srgbClr val="2C245A"/>
                </a:solidFill>
                <a:latin typeface="Rockwell"/>
                <a:cs typeface="Rockwell"/>
              </a:rPr>
              <a:t>trabajos  </a:t>
            </a:r>
            <a:r>
              <a:rPr sz="1800" b="1" spc="-35" dirty="0">
                <a:solidFill>
                  <a:srgbClr val="2C245A"/>
                </a:solidFill>
                <a:latin typeface="Rockwell"/>
                <a:cs typeface="Rockwell"/>
              </a:rPr>
              <a:t>directos</a:t>
            </a:r>
            <a:endParaRPr sz="1800">
              <a:latin typeface="Rockwell"/>
              <a:cs typeface="Rockwell"/>
            </a:endParaRPr>
          </a:p>
        </p:txBody>
      </p:sp>
      <p:pic>
        <p:nvPicPr>
          <p:cNvPr id="37" name="object 37"/>
          <p:cNvPicPr/>
          <p:nvPr/>
        </p:nvPicPr>
        <p:blipFill>
          <a:blip r:embed="rId13" cstate="email">
            <a:extLst>
              <a:ext uri="{28A0092B-C50C-407E-A947-70E740481C1C}">
                <a14:useLocalDpi xmlns:a14="http://schemas.microsoft.com/office/drawing/2010/main"/>
              </a:ext>
            </a:extLst>
          </a:blip>
          <a:stretch>
            <a:fillRect/>
          </a:stretch>
        </p:blipFill>
        <p:spPr>
          <a:xfrm>
            <a:off x="9801859" y="3990340"/>
            <a:ext cx="474979" cy="477519"/>
          </a:xfrm>
          <a:prstGeom prst="rect">
            <a:avLst/>
          </a:prstGeom>
        </p:spPr>
      </p:pic>
      <p:sp>
        <p:nvSpPr>
          <p:cNvPr id="38" name="object 38"/>
          <p:cNvSpPr txBox="1"/>
          <p:nvPr/>
        </p:nvSpPr>
        <p:spPr>
          <a:xfrm>
            <a:off x="7713980" y="3990340"/>
            <a:ext cx="2560320" cy="2227580"/>
          </a:xfrm>
          <a:prstGeom prst="rect">
            <a:avLst/>
          </a:prstGeom>
        </p:spPr>
        <p:txBody>
          <a:bodyPr vert="horz" wrap="square" lIns="0" tIns="121285" rIns="0" bIns="0" rtlCol="0">
            <a:spAutoFit/>
          </a:bodyPr>
          <a:lstStyle/>
          <a:p>
            <a:pPr marL="104139" marR="589915">
              <a:lnSpc>
                <a:spcPct val="100000"/>
              </a:lnSpc>
              <a:spcBef>
                <a:spcPts val="955"/>
              </a:spcBef>
            </a:pPr>
            <a:r>
              <a:rPr sz="1400" spc="-45" dirty="0">
                <a:solidFill>
                  <a:srgbClr val="375F92"/>
                </a:solidFill>
                <a:latin typeface="Segoe UI"/>
                <a:cs typeface="Segoe UI"/>
              </a:rPr>
              <a:t>Personas </a:t>
            </a:r>
            <a:r>
              <a:rPr sz="1400" spc="-40" dirty="0">
                <a:solidFill>
                  <a:srgbClr val="375F92"/>
                </a:solidFill>
                <a:latin typeface="Segoe UI"/>
                <a:cs typeface="Segoe UI"/>
              </a:rPr>
              <a:t>acceden </a:t>
            </a:r>
            <a:r>
              <a:rPr sz="1400" dirty="0">
                <a:solidFill>
                  <a:srgbClr val="375F92"/>
                </a:solidFill>
                <a:latin typeface="Segoe UI"/>
                <a:cs typeface="Segoe UI"/>
              </a:rPr>
              <a:t>a </a:t>
            </a:r>
            <a:r>
              <a:rPr sz="1400" spc="-35" dirty="0">
                <a:solidFill>
                  <a:srgbClr val="375F92"/>
                </a:solidFill>
                <a:latin typeface="Segoe UI"/>
                <a:cs typeface="Segoe UI"/>
              </a:rPr>
              <a:t>sillas  </a:t>
            </a:r>
            <a:r>
              <a:rPr sz="1400" spc="-25" dirty="0">
                <a:solidFill>
                  <a:srgbClr val="375F92"/>
                </a:solidFill>
                <a:latin typeface="Segoe UI"/>
                <a:cs typeface="Segoe UI"/>
              </a:rPr>
              <a:t>de </a:t>
            </a:r>
            <a:r>
              <a:rPr sz="1400" spc="-35" dirty="0">
                <a:solidFill>
                  <a:srgbClr val="375F92"/>
                </a:solidFill>
                <a:latin typeface="Segoe UI"/>
                <a:cs typeface="Segoe UI"/>
              </a:rPr>
              <a:t>rueda </a:t>
            </a:r>
            <a:r>
              <a:rPr sz="1400" spc="-25" dirty="0">
                <a:solidFill>
                  <a:srgbClr val="375F92"/>
                </a:solidFill>
                <a:latin typeface="Segoe UI"/>
                <a:cs typeface="Segoe UI"/>
              </a:rPr>
              <a:t>de </a:t>
            </a:r>
            <a:r>
              <a:rPr sz="1400" spc="-40" dirty="0">
                <a:solidFill>
                  <a:srgbClr val="375F92"/>
                </a:solidFill>
                <a:latin typeface="Segoe UI"/>
                <a:cs typeface="Segoe UI"/>
              </a:rPr>
              <a:t>calidad.  </a:t>
            </a:r>
            <a:r>
              <a:rPr sz="1400" spc="-35" dirty="0">
                <a:solidFill>
                  <a:srgbClr val="375F92"/>
                </a:solidFill>
                <a:latin typeface="Segoe UI"/>
                <a:cs typeface="Segoe UI"/>
              </a:rPr>
              <a:t>(2018 </a:t>
            </a:r>
            <a:r>
              <a:rPr sz="1400" dirty="0">
                <a:solidFill>
                  <a:srgbClr val="375F92"/>
                </a:solidFill>
                <a:latin typeface="Segoe UI"/>
                <a:cs typeface="Segoe UI"/>
              </a:rPr>
              <a:t>-</a:t>
            </a:r>
            <a:r>
              <a:rPr sz="1400" spc="-80" dirty="0">
                <a:solidFill>
                  <a:srgbClr val="375F92"/>
                </a:solidFill>
                <a:latin typeface="Segoe UI"/>
                <a:cs typeface="Segoe UI"/>
              </a:rPr>
              <a:t> </a:t>
            </a:r>
            <a:r>
              <a:rPr sz="1400" spc="-35" dirty="0">
                <a:solidFill>
                  <a:srgbClr val="375F92"/>
                </a:solidFill>
                <a:latin typeface="Segoe UI"/>
                <a:cs typeface="Segoe UI"/>
              </a:rPr>
              <a:t>2019)</a:t>
            </a:r>
            <a:endParaRPr sz="1400">
              <a:latin typeface="Segoe UI"/>
              <a:cs typeface="Segoe UI"/>
            </a:endParaRPr>
          </a:p>
          <a:p>
            <a:pPr>
              <a:lnSpc>
                <a:spcPct val="100000"/>
              </a:lnSpc>
            </a:pPr>
            <a:endParaRPr sz="1800">
              <a:latin typeface="Segoe UI"/>
              <a:cs typeface="Segoe UI"/>
            </a:endParaRPr>
          </a:p>
          <a:p>
            <a:pPr>
              <a:lnSpc>
                <a:spcPct val="100000"/>
              </a:lnSpc>
            </a:pPr>
            <a:endParaRPr sz="1800">
              <a:latin typeface="Segoe UI"/>
              <a:cs typeface="Segoe UI"/>
            </a:endParaRPr>
          </a:p>
          <a:p>
            <a:pPr>
              <a:lnSpc>
                <a:spcPct val="100000"/>
              </a:lnSpc>
              <a:spcBef>
                <a:spcPts val="5"/>
              </a:spcBef>
            </a:pPr>
            <a:endParaRPr sz="2000">
              <a:latin typeface="Segoe UI"/>
              <a:cs typeface="Segoe UI"/>
            </a:endParaRPr>
          </a:p>
          <a:p>
            <a:pPr marL="548005">
              <a:lnSpc>
                <a:spcPct val="100000"/>
              </a:lnSpc>
              <a:spcBef>
                <a:spcPts val="5"/>
              </a:spcBef>
            </a:pPr>
            <a:r>
              <a:rPr sz="1800" b="1" spc="-25" dirty="0">
                <a:solidFill>
                  <a:srgbClr val="2C245A"/>
                </a:solidFill>
                <a:latin typeface="Rockwell"/>
                <a:cs typeface="Rockwell"/>
              </a:rPr>
              <a:t>555</a:t>
            </a:r>
            <a:r>
              <a:rPr sz="1800" b="1" spc="-75" dirty="0">
                <a:solidFill>
                  <a:srgbClr val="2C245A"/>
                </a:solidFill>
                <a:latin typeface="Rockwell"/>
                <a:cs typeface="Rockwell"/>
              </a:rPr>
              <a:t> </a:t>
            </a:r>
            <a:r>
              <a:rPr sz="1800" b="1" spc="-40" dirty="0">
                <a:solidFill>
                  <a:srgbClr val="2C245A"/>
                </a:solidFill>
                <a:latin typeface="Rockwell"/>
                <a:cs typeface="Rockwell"/>
              </a:rPr>
              <a:t>personas</a:t>
            </a:r>
            <a:endParaRPr sz="1800">
              <a:latin typeface="Rockwell"/>
              <a:cs typeface="Rockwell"/>
            </a:endParaRPr>
          </a:p>
        </p:txBody>
      </p:sp>
      <p:sp>
        <p:nvSpPr>
          <p:cNvPr id="39" name="object 39"/>
          <p:cNvSpPr txBox="1"/>
          <p:nvPr/>
        </p:nvSpPr>
        <p:spPr>
          <a:xfrm>
            <a:off x="5076571" y="4952110"/>
            <a:ext cx="358775" cy="930275"/>
          </a:xfrm>
          <a:prstGeom prst="rect">
            <a:avLst/>
          </a:prstGeom>
        </p:spPr>
        <p:txBody>
          <a:bodyPr vert="horz" wrap="square" lIns="0" tIns="41275" rIns="0" bIns="0" rtlCol="0">
            <a:spAutoFit/>
          </a:bodyPr>
          <a:lstStyle/>
          <a:p>
            <a:pPr marL="12700">
              <a:lnSpc>
                <a:spcPct val="100000"/>
              </a:lnSpc>
              <a:spcBef>
                <a:spcPts val="325"/>
              </a:spcBef>
            </a:pPr>
            <a:r>
              <a:rPr sz="800" b="0" spc="-10" dirty="0">
                <a:solidFill>
                  <a:srgbClr val="504F4E"/>
                </a:solidFill>
                <a:latin typeface="Calibri Light"/>
                <a:cs typeface="Calibri Light"/>
              </a:rPr>
              <a:t>3</a:t>
            </a:r>
            <a:r>
              <a:rPr sz="800" b="0" spc="10" dirty="0">
                <a:solidFill>
                  <a:srgbClr val="504F4E"/>
                </a:solidFill>
                <a:latin typeface="Calibri Light"/>
                <a:cs typeface="Calibri Light"/>
              </a:rPr>
              <a:t>3</a:t>
            </a:r>
            <a:r>
              <a:rPr sz="800" b="0" spc="-10" dirty="0">
                <a:solidFill>
                  <a:srgbClr val="504F4E"/>
                </a:solidFill>
                <a:latin typeface="Calibri Light"/>
                <a:cs typeface="Calibri Light"/>
              </a:rPr>
              <a:t>0</a:t>
            </a:r>
            <a:r>
              <a:rPr sz="800" b="0" dirty="0">
                <a:solidFill>
                  <a:srgbClr val="504F4E"/>
                </a:solidFill>
                <a:latin typeface="Calibri Light"/>
                <a:cs typeface="Calibri Light"/>
              </a:rPr>
              <a:t>.</a:t>
            </a:r>
            <a:r>
              <a:rPr sz="800" b="0" spc="-10" dirty="0">
                <a:solidFill>
                  <a:srgbClr val="504F4E"/>
                </a:solidFill>
                <a:latin typeface="Calibri Light"/>
                <a:cs typeface="Calibri Light"/>
              </a:rPr>
              <a:t>00</a:t>
            </a:r>
            <a:r>
              <a:rPr sz="800" b="0" dirty="0">
                <a:solidFill>
                  <a:srgbClr val="504F4E"/>
                </a:solidFill>
                <a:latin typeface="Calibri Light"/>
                <a:cs typeface="Calibri Light"/>
              </a:rPr>
              <a:t>0</a:t>
            </a:r>
            <a:endParaRPr sz="800">
              <a:latin typeface="Calibri Light"/>
              <a:cs typeface="Calibri Light"/>
            </a:endParaRPr>
          </a:p>
          <a:p>
            <a:pPr marL="12700">
              <a:lnSpc>
                <a:spcPct val="100000"/>
              </a:lnSpc>
              <a:spcBef>
                <a:spcPts val="229"/>
              </a:spcBef>
            </a:pPr>
            <a:r>
              <a:rPr sz="800" b="0" spc="-10" dirty="0">
                <a:solidFill>
                  <a:srgbClr val="504F4E"/>
                </a:solidFill>
                <a:latin typeface="Calibri Light"/>
                <a:cs typeface="Calibri Light"/>
              </a:rPr>
              <a:t>3</a:t>
            </a:r>
            <a:r>
              <a:rPr sz="800" b="0" spc="10" dirty="0">
                <a:solidFill>
                  <a:srgbClr val="504F4E"/>
                </a:solidFill>
                <a:latin typeface="Calibri Light"/>
                <a:cs typeface="Calibri Light"/>
              </a:rPr>
              <a:t>2</a:t>
            </a:r>
            <a:r>
              <a:rPr sz="800" b="0" spc="-10" dirty="0">
                <a:solidFill>
                  <a:srgbClr val="504F4E"/>
                </a:solidFill>
                <a:latin typeface="Calibri Light"/>
                <a:cs typeface="Calibri Light"/>
              </a:rPr>
              <a:t>5</a:t>
            </a:r>
            <a:r>
              <a:rPr sz="800" b="0" dirty="0">
                <a:solidFill>
                  <a:srgbClr val="504F4E"/>
                </a:solidFill>
                <a:latin typeface="Calibri Light"/>
                <a:cs typeface="Calibri Light"/>
              </a:rPr>
              <a:t>.</a:t>
            </a:r>
            <a:r>
              <a:rPr sz="800" b="0" spc="-10" dirty="0">
                <a:solidFill>
                  <a:srgbClr val="504F4E"/>
                </a:solidFill>
                <a:latin typeface="Calibri Light"/>
                <a:cs typeface="Calibri Light"/>
              </a:rPr>
              <a:t>00</a:t>
            </a:r>
            <a:r>
              <a:rPr sz="800" b="0" dirty="0">
                <a:solidFill>
                  <a:srgbClr val="504F4E"/>
                </a:solidFill>
                <a:latin typeface="Calibri Light"/>
                <a:cs typeface="Calibri Light"/>
              </a:rPr>
              <a:t>0</a:t>
            </a:r>
            <a:endParaRPr sz="800">
              <a:latin typeface="Calibri Light"/>
              <a:cs typeface="Calibri Light"/>
            </a:endParaRPr>
          </a:p>
          <a:p>
            <a:pPr marL="12700">
              <a:lnSpc>
                <a:spcPct val="100000"/>
              </a:lnSpc>
              <a:spcBef>
                <a:spcPts val="225"/>
              </a:spcBef>
            </a:pPr>
            <a:r>
              <a:rPr sz="800" b="0" spc="-10" dirty="0">
                <a:solidFill>
                  <a:srgbClr val="504F4E"/>
                </a:solidFill>
                <a:latin typeface="Calibri Light"/>
                <a:cs typeface="Calibri Light"/>
              </a:rPr>
              <a:t>3</a:t>
            </a:r>
            <a:r>
              <a:rPr sz="800" b="0" spc="10" dirty="0">
                <a:solidFill>
                  <a:srgbClr val="504F4E"/>
                </a:solidFill>
                <a:latin typeface="Calibri Light"/>
                <a:cs typeface="Calibri Light"/>
              </a:rPr>
              <a:t>2</a:t>
            </a:r>
            <a:r>
              <a:rPr sz="800" b="0" spc="-10" dirty="0">
                <a:solidFill>
                  <a:srgbClr val="504F4E"/>
                </a:solidFill>
                <a:latin typeface="Calibri Light"/>
                <a:cs typeface="Calibri Light"/>
              </a:rPr>
              <a:t>0</a:t>
            </a:r>
            <a:r>
              <a:rPr sz="800" b="0" dirty="0">
                <a:solidFill>
                  <a:srgbClr val="504F4E"/>
                </a:solidFill>
                <a:latin typeface="Calibri Light"/>
                <a:cs typeface="Calibri Light"/>
              </a:rPr>
              <a:t>.</a:t>
            </a:r>
            <a:r>
              <a:rPr sz="800" b="0" spc="-10" dirty="0">
                <a:solidFill>
                  <a:srgbClr val="504F4E"/>
                </a:solidFill>
                <a:latin typeface="Calibri Light"/>
                <a:cs typeface="Calibri Light"/>
              </a:rPr>
              <a:t>00</a:t>
            </a:r>
            <a:r>
              <a:rPr sz="800" b="0" dirty="0">
                <a:solidFill>
                  <a:srgbClr val="504F4E"/>
                </a:solidFill>
                <a:latin typeface="Calibri Light"/>
                <a:cs typeface="Calibri Light"/>
              </a:rPr>
              <a:t>0</a:t>
            </a:r>
            <a:endParaRPr sz="800">
              <a:latin typeface="Calibri Light"/>
              <a:cs typeface="Calibri Light"/>
            </a:endParaRPr>
          </a:p>
          <a:p>
            <a:pPr marL="12700">
              <a:lnSpc>
                <a:spcPct val="100000"/>
              </a:lnSpc>
              <a:spcBef>
                <a:spcPts val="229"/>
              </a:spcBef>
            </a:pPr>
            <a:r>
              <a:rPr sz="800" b="0" spc="-10" dirty="0">
                <a:solidFill>
                  <a:srgbClr val="504F4E"/>
                </a:solidFill>
                <a:latin typeface="Calibri Light"/>
                <a:cs typeface="Calibri Light"/>
              </a:rPr>
              <a:t>3</a:t>
            </a:r>
            <a:r>
              <a:rPr sz="800" b="0" spc="10" dirty="0">
                <a:solidFill>
                  <a:srgbClr val="504F4E"/>
                </a:solidFill>
                <a:latin typeface="Calibri Light"/>
                <a:cs typeface="Calibri Light"/>
              </a:rPr>
              <a:t>1</a:t>
            </a:r>
            <a:r>
              <a:rPr sz="800" b="0" spc="-10" dirty="0">
                <a:solidFill>
                  <a:srgbClr val="504F4E"/>
                </a:solidFill>
                <a:latin typeface="Calibri Light"/>
                <a:cs typeface="Calibri Light"/>
              </a:rPr>
              <a:t>5</a:t>
            </a:r>
            <a:r>
              <a:rPr sz="800" b="0" dirty="0">
                <a:solidFill>
                  <a:srgbClr val="504F4E"/>
                </a:solidFill>
                <a:latin typeface="Calibri Light"/>
                <a:cs typeface="Calibri Light"/>
              </a:rPr>
              <a:t>.</a:t>
            </a:r>
            <a:r>
              <a:rPr sz="800" b="0" spc="-10" dirty="0">
                <a:solidFill>
                  <a:srgbClr val="504F4E"/>
                </a:solidFill>
                <a:latin typeface="Calibri Light"/>
                <a:cs typeface="Calibri Light"/>
              </a:rPr>
              <a:t>00</a:t>
            </a:r>
            <a:r>
              <a:rPr sz="800" b="0" dirty="0">
                <a:solidFill>
                  <a:srgbClr val="504F4E"/>
                </a:solidFill>
                <a:latin typeface="Calibri Light"/>
                <a:cs typeface="Calibri Light"/>
              </a:rPr>
              <a:t>0</a:t>
            </a:r>
            <a:endParaRPr sz="800">
              <a:latin typeface="Calibri Light"/>
              <a:cs typeface="Calibri Light"/>
            </a:endParaRPr>
          </a:p>
          <a:p>
            <a:pPr marL="12700">
              <a:lnSpc>
                <a:spcPct val="100000"/>
              </a:lnSpc>
              <a:spcBef>
                <a:spcPts val="225"/>
              </a:spcBef>
            </a:pPr>
            <a:r>
              <a:rPr sz="800" b="0" spc="-10" dirty="0">
                <a:solidFill>
                  <a:srgbClr val="504F4E"/>
                </a:solidFill>
                <a:latin typeface="Calibri Light"/>
                <a:cs typeface="Calibri Light"/>
              </a:rPr>
              <a:t>3</a:t>
            </a:r>
            <a:r>
              <a:rPr sz="800" b="0" spc="10" dirty="0">
                <a:solidFill>
                  <a:srgbClr val="504F4E"/>
                </a:solidFill>
                <a:latin typeface="Calibri Light"/>
                <a:cs typeface="Calibri Light"/>
              </a:rPr>
              <a:t>1</a:t>
            </a:r>
            <a:r>
              <a:rPr sz="800" b="0" spc="-10" dirty="0">
                <a:solidFill>
                  <a:srgbClr val="504F4E"/>
                </a:solidFill>
                <a:latin typeface="Calibri Light"/>
                <a:cs typeface="Calibri Light"/>
              </a:rPr>
              <a:t>0</a:t>
            </a:r>
            <a:r>
              <a:rPr sz="800" b="0" dirty="0">
                <a:solidFill>
                  <a:srgbClr val="504F4E"/>
                </a:solidFill>
                <a:latin typeface="Calibri Light"/>
                <a:cs typeface="Calibri Light"/>
              </a:rPr>
              <a:t>.</a:t>
            </a:r>
            <a:r>
              <a:rPr sz="800" b="0" spc="-10" dirty="0">
                <a:solidFill>
                  <a:srgbClr val="504F4E"/>
                </a:solidFill>
                <a:latin typeface="Calibri Light"/>
                <a:cs typeface="Calibri Light"/>
              </a:rPr>
              <a:t>00</a:t>
            </a:r>
            <a:r>
              <a:rPr sz="800" b="0" dirty="0">
                <a:solidFill>
                  <a:srgbClr val="504F4E"/>
                </a:solidFill>
                <a:latin typeface="Calibri Light"/>
                <a:cs typeface="Calibri Light"/>
              </a:rPr>
              <a:t>0</a:t>
            </a:r>
            <a:endParaRPr sz="800">
              <a:latin typeface="Calibri Light"/>
              <a:cs typeface="Calibri Light"/>
            </a:endParaRPr>
          </a:p>
          <a:p>
            <a:pPr marL="12700">
              <a:lnSpc>
                <a:spcPct val="100000"/>
              </a:lnSpc>
              <a:spcBef>
                <a:spcPts val="229"/>
              </a:spcBef>
            </a:pPr>
            <a:r>
              <a:rPr sz="800" b="0" spc="-10" dirty="0">
                <a:solidFill>
                  <a:srgbClr val="504F4E"/>
                </a:solidFill>
                <a:latin typeface="Calibri Light"/>
                <a:cs typeface="Calibri Light"/>
              </a:rPr>
              <a:t>3</a:t>
            </a:r>
            <a:r>
              <a:rPr sz="800" b="0" spc="10" dirty="0">
                <a:solidFill>
                  <a:srgbClr val="504F4E"/>
                </a:solidFill>
                <a:latin typeface="Calibri Light"/>
                <a:cs typeface="Calibri Light"/>
              </a:rPr>
              <a:t>0</a:t>
            </a:r>
            <a:r>
              <a:rPr sz="800" b="0" spc="-10" dirty="0">
                <a:solidFill>
                  <a:srgbClr val="504F4E"/>
                </a:solidFill>
                <a:latin typeface="Calibri Light"/>
                <a:cs typeface="Calibri Light"/>
              </a:rPr>
              <a:t>5</a:t>
            </a:r>
            <a:r>
              <a:rPr sz="800" b="0" dirty="0">
                <a:solidFill>
                  <a:srgbClr val="504F4E"/>
                </a:solidFill>
                <a:latin typeface="Calibri Light"/>
                <a:cs typeface="Calibri Light"/>
              </a:rPr>
              <a:t>.</a:t>
            </a:r>
            <a:r>
              <a:rPr sz="800" b="0" spc="-10" dirty="0">
                <a:solidFill>
                  <a:srgbClr val="504F4E"/>
                </a:solidFill>
                <a:latin typeface="Calibri Light"/>
                <a:cs typeface="Calibri Light"/>
              </a:rPr>
              <a:t>00</a:t>
            </a:r>
            <a:r>
              <a:rPr sz="800" b="0" dirty="0">
                <a:solidFill>
                  <a:srgbClr val="504F4E"/>
                </a:solidFill>
                <a:latin typeface="Calibri Light"/>
                <a:cs typeface="Calibri Light"/>
              </a:rPr>
              <a:t>0</a:t>
            </a:r>
            <a:endParaRPr sz="800">
              <a:latin typeface="Calibri Light"/>
              <a:cs typeface="Calibri Light"/>
            </a:endParaRPr>
          </a:p>
        </p:txBody>
      </p:sp>
      <p:sp>
        <p:nvSpPr>
          <p:cNvPr id="40" name="object 40"/>
          <p:cNvSpPr txBox="1"/>
          <p:nvPr/>
        </p:nvSpPr>
        <p:spPr>
          <a:xfrm>
            <a:off x="4964684" y="4097654"/>
            <a:ext cx="1980564" cy="879475"/>
          </a:xfrm>
          <a:prstGeom prst="rect">
            <a:avLst/>
          </a:prstGeom>
        </p:spPr>
        <p:txBody>
          <a:bodyPr vert="horz" wrap="square" lIns="0" tIns="12700" rIns="0" bIns="0" rtlCol="0">
            <a:spAutoFit/>
          </a:bodyPr>
          <a:lstStyle/>
          <a:p>
            <a:pPr marL="38100" marR="30480">
              <a:lnSpc>
                <a:spcPct val="100000"/>
              </a:lnSpc>
              <a:spcBef>
                <a:spcPts val="100"/>
              </a:spcBef>
            </a:pPr>
            <a:r>
              <a:rPr sz="1400" spc="-25" dirty="0">
                <a:solidFill>
                  <a:srgbClr val="375F92"/>
                </a:solidFill>
                <a:latin typeface="Segoe UI"/>
                <a:cs typeface="Segoe UI"/>
              </a:rPr>
              <a:t>Un </a:t>
            </a:r>
            <a:r>
              <a:rPr sz="1400" spc="-35" dirty="0">
                <a:solidFill>
                  <a:srgbClr val="375F92"/>
                </a:solidFill>
                <a:latin typeface="Segoe UI"/>
                <a:cs typeface="Segoe UI"/>
              </a:rPr>
              <a:t>total </a:t>
            </a:r>
            <a:r>
              <a:rPr sz="1400" spc="-25" dirty="0">
                <a:solidFill>
                  <a:srgbClr val="375F92"/>
                </a:solidFill>
                <a:latin typeface="Segoe UI"/>
                <a:cs typeface="Segoe UI"/>
              </a:rPr>
              <a:t>de </a:t>
            </a:r>
            <a:r>
              <a:rPr sz="1400" spc="-35" dirty="0">
                <a:solidFill>
                  <a:srgbClr val="375F92"/>
                </a:solidFill>
                <a:latin typeface="Segoe UI"/>
                <a:cs typeface="Segoe UI"/>
              </a:rPr>
              <a:t>646.990  </a:t>
            </a:r>
            <a:r>
              <a:rPr sz="1400" spc="-40" dirty="0">
                <a:solidFill>
                  <a:srgbClr val="375F92"/>
                </a:solidFill>
                <a:latin typeface="Segoe UI"/>
                <a:cs typeface="Segoe UI"/>
              </a:rPr>
              <a:t>microcréditos</a:t>
            </a:r>
            <a:r>
              <a:rPr sz="1400" spc="-25" dirty="0">
                <a:solidFill>
                  <a:srgbClr val="375F92"/>
                </a:solidFill>
                <a:latin typeface="Segoe UI"/>
                <a:cs typeface="Segoe UI"/>
              </a:rPr>
              <a:t> </a:t>
            </a:r>
            <a:r>
              <a:rPr sz="1400" spc="-40" dirty="0">
                <a:solidFill>
                  <a:srgbClr val="375F92"/>
                </a:solidFill>
                <a:latin typeface="Segoe UI"/>
                <a:cs typeface="Segoe UI"/>
              </a:rPr>
              <a:t>entregados</a:t>
            </a:r>
            <a:endParaRPr sz="1400">
              <a:latin typeface="Segoe UI"/>
              <a:cs typeface="Segoe UI"/>
            </a:endParaRPr>
          </a:p>
          <a:p>
            <a:pPr marL="38100">
              <a:lnSpc>
                <a:spcPct val="100000"/>
              </a:lnSpc>
            </a:pPr>
            <a:r>
              <a:rPr sz="1400" dirty="0">
                <a:solidFill>
                  <a:srgbClr val="375F92"/>
                </a:solidFill>
                <a:latin typeface="Segoe UI"/>
                <a:cs typeface="Segoe UI"/>
              </a:rPr>
              <a:t>.</a:t>
            </a:r>
            <a:endParaRPr sz="1400">
              <a:latin typeface="Segoe UI"/>
              <a:cs typeface="Segoe UI"/>
            </a:endParaRPr>
          </a:p>
          <a:p>
            <a:pPr marL="38100">
              <a:lnSpc>
                <a:spcPct val="100000"/>
              </a:lnSpc>
            </a:pPr>
            <a:r>
              <a:rPr sz="1400" spc="-235" dirty="0">
                <a:solidFill>
                  <a:srgbClr val="375F92"/>
                </a:solidFill>
                <a:latin typeface="Segoe UI"/>
                <a:cs typeface="Segoe UI"/>
              </a:rPr>
              <a:t>(2</a:t>
            </a:r>
            <a:r>
              <a:rPr sz="1200" b="0" spc="-352" baseline="-10416" dirty="0">
                <a:solidFill>
                  <a:srgbClr val="504F4E"/>
                </a:solidFill>
                <a:latin typeface="Calibri Light"/>
                <a:cs typeface="Calibri Light"/>
              </a:rPr>
              <a:t>33</a:t>
            </a:r>
            <a:r>
              <a:rPr sz="1400" spc="-235" dirty="0">
                <a:solidFill>
                  <a:srgbClr val="375F92"/>
                </a:solidFill>
                <a:latin typeface="Segoe UI"/>
                <a:cs typeface="Segoe UI"/>
              </a:rPr>
              <a:t>0</a:t>
            </a:r>
            <a:r>
              <a:rPr sz="1200" b="0" spc="-352" baseline="-10416" dirty="0">
                <a:solidFill>
                  <a:srgbClr val="504F4E"/>
                </a:solidFill>
                <a:latin typeface="Calibri Light"/>
                <a:cs typeface="Calibri Light"/>
              </a:rPr>
              <a:t>5</a:t>
            </a:r>
            <a:r>
              <a:rPr sz="1400" spc="-235" dirty="0">
                <a:solidFill>
                  <a:srgbClr val="375F92"/>
                </a:solidFill>
                <a:latin typeface="Segoe UI"/>
                <a:cs typeface="Segoe UI"/>
              </a:rPr>
              <a:t>1</a:t>
            </a:r>
            <a:r>
              <a:rPr sz="1200" b="0" spc="-352" baseline="-10416" dirty="0">
                <a:solidFill>
                  <a:srgbClr val="504F4E"/>
                </a:solidFill>
                <a:latin typeface="Calibri Light"/>
                <a:cs typeface="Calibri Light"/>
              </a:rPr>
              <a:t>.00</a:t>
            </a:r>
            <a:r>
              <a:rPr sz="1400" spc="-235" dirty="0">
                <a:solidFill>
                  <a:srgbClr val="375F92"/>
                </a:solidFill>
                <a:latin typeface="Segoe UI"/>
                <a:cs typeface="Segoe UI"/>
              </a:rPr>
              <a:t>8</a:t>
            </a:r>
            <a:r>
              <a:rPr sz="1200" b="0" spc="-352" baseline="-10416" dirty="0">
                <a:solidFill>
                  <a:srgbClr val="504F4E"/>
                </a:solidFill>
                <a:latin typeface="Calibri Light"/>
                <a:cs typeface="Calibri Light"/>
              </a:rPr>
              <a:t>0</a:t>
            </a:r>
            <a:r>
              <a:rPr sz="1200" b="0" spc="217" baseline="-10416" dirty="0">
                <a:solidFill>
                  <a:srgbClr val="504F4E"/>
                </a:solidFill>
                <a:latin typeface="Calibri Light"/>
                <a:cs typeface="Calibri Light"/>
              </a:rPr>
              <a:t> </a:t>
            </a:r>
            <a:r>
              <a:rPr sz="1400" dirty="0">
                <a:solidFill>
                  <a:srgbClr val="375F92"/>
                </a:solidFill>
                <a:latin typeface="Segoe UI"/>
                <a:cs typeface="Segoe UI"/>
              </a:rPr>
              <a:t>–</a:t>
            </a:r>
            <a:r>
              <a:rPr sz="1400" spc="-70" dirty="0">
                <a:solidFill>
                  <a:srgbClr val="375F92"/>
                </a:solidFill>
                <a:latin typeface="Segoe UI"/>
                <a:cs typeface="Segoe UI"/>
              </a:rPr>
              <a:t> </a:t>
            </a:r>
            <a:r>
              <a:rPr sz="1400" spc="-40" dirty="0">
                <a:solidFill>
                  <a:srgbClr val="375F92"/>
                </a:solidFill>
                <a:latin typeface="Segoe UI"/>
                <a:cs typeface="Segoe UI"/>
              </a:rPr>
              <a:t>2019)</a:t>
            </a:r>
            <a:endParaRPr sz="1400">
              <a:latin typeface="Segoe UI"/>
              <a:cs typeface="Segoe UI"/>
            </a:endParaRPr>
          </a:p>
        </p:txBody>
      </p:sp>
      <p:sp>
        <p:nvSpPr>
          <p:cNvPr id="41" name="object 41"/>
          <p:cNvSpPr/>
          <p:nvPr/>
        </p:nvSpPr>
        <p:spPr>
          <a:xfrm>
            <a:off x="5648959" y="6096000"/>
            <a:ext cx="63500" cy="63500"/>
          </a:xfrm>
          <a:custGeom>
            <a:avLst/>
            <a:gdLst/>
            <a:ahLst/>
            <a:cxnLst/>
            <a:rect l="l" t="t" r="r" b="b"/>
            <a:pathLst>
              <a:path w="63500" h="63500">
                <a:moveTo>
                  <a:pt x="63500" y="0"/>
                </a:moveTo>
                <a:lnTo>
                  <a:pt x="0" y="0"/>
                </a:lnTo>
                <a:lnTo>
                  <a:pt x="0" y="63500"/>
                </a:lnTo>
                <a:lnTo>
                  <a:pt x="63500" y="63500"/>
                </a:lnTo>
                <a:lnTo>
                  <a:pt x="63500" y="0"/>
                </a:lnTo>
                <a:close/>
              </a:path>
            </a:pathLst>
          </a:custGeom>
          <a:solidFill>
            <a:srgbClr val="FFC000"/>
          </a:solidFill>
        </p:spPr>
        <p:txBody>
          <a:bodyPr wrap="square" lIns="0" tIns="0" rIns="0" bIns="0" rtlCol="0"/>
          <a:lstStyle/>
          <a:p>
            <a:endParaRPr/>
          </a:p>
        </p:txBody>
      </p:sp>
      <p:sp>
        <p:nvSpPr>
          <p:cNvPr id="42" name="object 42"/>
          <p:cNvSpPr txBox="1"/>
          <p:nvPr/>
        </p:nvSpPr>
        <p:spPr>
          <a:xfrm>
            <a:off x="5727446" y="5824749"/>
            <a:ext cx="1292225" cy="374650"/>
          </a:xfrm>
          <a:prstGeom prst="rect">
            <a:avLst/>
          </a:prstGeom>
        </p:spPr>
        <p:txBody>
          <a:bodyPr vert="horz" wrap="square" lIns="0" tIns="54610" rIns="0" bIns="0" rtlCol="0">
            <a:spAutoFit/>
          </a:bodyPr>
          <a:lstStyle/>
          <a:p>
            <a:pPr marL="148590">
              <a:lnSpc>
                <a:spcPct val="100000"/>
              </a:lnSpc>
              <a:spcBef>
                <a:spcPts val="430"/>
              </a:spcBef>
              <a:tabLst>
                <a:tab pos="1072515" algn="l"/>
              </a:tabLst>
            </a:pPr>
            <a:r>
              <a:rPr sz="800" b="0" spc="-10" dirty="0">
                <a:solidFill>
                  <a:srgbClr val="504F4E"/>
                </a:solidFill>
                <a:latin typeface="Calibri Light"/>
                <a:cs typeface="Calibri Light"/>
              </a:rPr>
              <a:t>2</a:t>
            </a:r>
            <a:r>
              <a:rPr sz="800" b="0" spc="10" dirty="0">
                <a:solidFill>
                  <a:srgbClr val="504F4E"/>
                </a:solidFill>
                <a:latin typeface="Calibri Light"/>
                <a:cs typeface="Calibri Light"/>
              </a:rPr>
              <a:t>0</a:t>
            </a:r>
            <a:r>
              <a:rPr sz="800" b="0" spc="-10" dirty="0">
                <a:solidFill>
                  <a:srgbClr val="504F4E"/>
                </a:solidFill>
                <a:latin typeface="Calibri Light"/>
                <a:cs typeface="Calibri Light"/>
              </a:rPr>
              <a:t>1</a:t>
            </a:r>
            <a:r>
              <a:rPr sz="800" b="0" dirty="0">
                <a:solidFill>
                  <a:srgbClr val="504F4E"/>
                </a:solidFill>
                <a:latin typeface="Calibri Light"/>
                <a:cs typeface="Calibri Light"/>
              </a:rPr>
              <a:t>8	</a:t>
            </a:r>
            <a:r>
              <a:rPr sz="800" b="0" spc="-10" dirty="0">
                <a:solidFill>
                  <a:srgbClr val="504F4E"/>
                </a:solidFill>
                <a:latin typeface="Calibri Light"/>
                <a:cs typeface="Calibri Light"/>
              </a:rPr>
              <a:t>2</a:t>
            </a:r>
            <a:r>
              <a:rPr sz="800" b="0" spc="10" dirty="0">
                <a:solidFill>
                  <a:srgbClr val="504F4E"/>
                </a:solidFill>
                <a:latin typeface="Calibri Light"/>
                <a:cs typeface="Calibri Light"/>
              </a:rPr>
              <a:t>0</a:t>
            </a:r>
            <a:r>
              <a:rPr sz="800" b="0" spc="-10" dirty="0">
                <a:solidFill>
                  <a:srgbClr val="504F4E"/>
                </a:solidFill>
                <a:latin typeface="Calibri Light"/>
                <a:cs typeface="Calibri Light"/>
              </a:rPr>
              <a:t>1</a:t>
            </a:r>
            <a:r>
              <a:rPr sz="800" b="0" dirty="0">
                <a:solidFill>
                  <a:srgbClr val="504F4E"/>
                </a:solidFill>
                <a:latin typeface="Calibri Light"/>
                <a:cs typeface="Calibri Light"/>
              </a:rPr>
              <a:t>9</a:t>
            </a:r>
            <a:endParaRPr sz="800">
              <a:latin typeface="Calibri Light"/>
              <a:cs typeface="Calibri Light"/>
            </a:endParaRPr>
          </a:p>
          <a:p>
            <a:pPr marL="12700">
              <a:lnSpc>
                <a:spcPct val="100000"/>
              </a:lnSpc>
              <a:spcBef>
                <a:spcPts val="375"/>
              </a:spcBef>
            </a:pPr>
            <a:r>
              <a:rPr sz="900" b="0" spc="-5" dirty="0">
                <a:solidFill>
                  <a:srgbClr val="504F4E"/>
                </a:solidFill>
                <a:latin typeface="Calibri Light"/>
                <a:cs typeface="Calibri Light"/>
              </a:rPr>
              <a:t>Microcréditos</a:t>
            </a:r>
            <a:r>
              <a:rPr sz="900" b="0" spc="-20" dirty="0">
                <a:solidFill>
                  <a:srgbClr val="504F4E"/>
                </a:solidFill>
                <a:latin typeface="Calibri Light"/>
                <a:cs typeface="Calibri Light"/>
              </a:rPr>
              <a:t> </a:t>
            </a:r>
            <a:r>
              <a:rPr sz="900" b="0" spc="-5" dirty="0">
                <a:solidFill>
                  <a:srgbClr val="504F4E"/>
                </a:solidFill>
                <a:latin typeface="Calibri Light"/>
                <a:cs typeface="Calibri Light"/>
              </a:rPr>
              <a:t>entregados</a:t>
            </a:r>
            <a:endParaRPr sz="900">
              <a:latin typeface="Calibri Light"/>
              <a:cs typeface="Calibri Light"/>
            </a:endParaRPr>
          </a:p>
        </p:txBody>
      </p:sp>
      <p:pic>
        <p:nvPicPr>
          <p:cNvPr id="43" name="object 43"/>
          <p:cNvPicPr/>
          <p:nvPr/>
        </p:nvPicPr>
        <p:blipFill>
          <a:blip r:embed="rId14" cstate="email">
            <a:extLst>
              <a:ext uri="{28A0092B-C50C-407E-A947-70E740481C1C}">
                <a14:useLocalDpi xmlns:a14="http://schemas.microsoft.com/office/drawing/2010/main"/>
              </a:ext>
            </a:extLst>
          </a:blip>
          <a:stretch>
            <a:fillRect/>
          </a:stretch>
        </p:blipFill>
        <p:spPr>
          <a:xfrm>
            <a:off x="8569959" y="4866640"/>
            <a:ext cx="805179" cy="802640"/>
          </a:xfrm>
          <a:prstGeom prst="rect">
            <a:avLst/>
          </a:prstGeom>
        </p:spPr>
      </p:pic>
      <p:pic>
        <p:nvPicPr>
          <p:cNvPr id="44" name="object 44"/>
          <p:cNvPicPr/>
          <p:nvPr/>
        </p:nvPicPr>
        <p:blipFill>
          <a:blip r:embed="rId15" cstate="email">
            <a:extLst>
              <a:ext uri="{28A0092B-C50C-407E-A947-70E740481C1C}">
                <a14:useLocalDpi xmlns:a14="http://schemas.microsoft.com/office/drawing/2010/main"/>
              </a:ext>
            </a:extLst>
          </a:blip>
          <a:stretch>
            <a:fillRect/>
          </a:stretch>
        </p:blipFill>
        <p:spPr>
          <a:xfrm>
            <a:off x="9768061" y="191001"/>
            <a:ext cx="1415886" cy="606959"/>
          </a:xfrm>
          <a:prstGeom prst="rect">
            <a:avLst/>
          </a:prstGeom>
        </p:spPr>
      </p:pic>
      <p:sp>
        <p:nvSpPr>
          <p:cNvPr id="45" name="object 45"/>
          <p:cNvSpPr txBox="1"/>
          <p:nvPr/>
        </p:nvSpPr>
        <p:spPr>
          <a:xfrm>
            <a:off x="419417" y="6259195"/>
            <a:ext cx="4216400" cy="208279"/>
          </a:xfrm>
          <a:prstGeom prst="rect">
            <a:avLst/>
          </a:prstGeom>
        </p:spPr>
        <p:txBody>
          <a:bodyPr vert="horz" wrap="square" lIns="0" tIns="12700" rIns="0" bIns="0" rtlCol="0">
            <a:spAutoFit/>
          </a:bodyPr>
          <a:lstStyle/>
          <a:p>
            <a:pPr marL="12700">
              <a:lnSpc>
                <a:spcPct val="100000"/>
              </a:lnSpc>
              <a:spcBef>
                <a:spcPts val="100"/>
              </a:spcBef>
            </a:pPr>
            <a:r>
              <a:rPr sz="1200" b="0" spc="-5" dirty="0">
                <a:solidFill>
                  <a:srgbClr val="5C5C5C"/>
                </a:solidFill>
                <a:latin typeface="Calibri Light"/>
                <a:cs typeface="Calibri Light"/>
              </a:rPr>
              <a:t>Fuente: </a:t>
            </a:r>
            <a:r>
              <a:rPr sz="1200" b="0" spc="-10" dirty="0">
                <a:solidFill>
                  <a:srgbClr val="5C5C5C"/>
                </a:solidFill>
                <a:latin typeface="Calibri Light"/>
                <a:cs typeface="Calibri Light"/>
              </a:rPr>
              <a:t>Elaboración propia </a:t>
            </a:r>
            <a:r>
              <a:rPr sz="1200" b="0" dirty="0">
                <a:solidFill>
                  <a:srgbClr val="5C5C5C"/>
                </a:solidFill>
                <a:latin typeface="Calibri Light"/>
                <a:cs typeface="Calibri Light"/>
              </a:rPr>
              <a:t>en </a:t>
            </a:r>
            <a:r>
              <a:rPr sz="1200" b="0" spc="-5" dirty="0">
                <a:solidFill>
                  <a:srgbClr val="5C5C5C"/>
                </a:solidFill>
                <a:latin typeface="Calibri Light"/>
                <a:cs typeface="Calibri Light"/>
              </a:rPr>
              <a:t>base </a:t>
            </a:r>
            <a:r>
              <a:rPr sz="1200" b="0" dirty="0">
                <a:solidFill>
                  <a:srgbClr val="5C5C5C"/>
                </a:solidFill>
                <a:latin typeface="Calibri Light"/>
                <a:cs typeface="Calibri Light"/>
              </a:rPr>
              <a:t>a </a:t>
            </a:r>
            <a:r>
              <a:rPr sz="1200" b="0" spc="-5" dirty="0">
                <a:solidFill>
                  <a:srgbClr val="5C5C5C"/>
                </a:solidFill>
                <a:latin typeface="Calibri Light"/>
                <a:cs typeface="Calibri Light"/>
              </a:rPr>
              <a:t>modelo </a:t>
            </a:r>
            <a:r>
              <a:rPr sz="1200" b="0" dirty="0">
                <a:solidFill>
                  <a:srgbClr val="5C5C5C"/>
                </a:solidFill>
                <a:latin typeface="Calibri Light"/>
                <a:cs typeface="Calibri Light"/>
              </a:rPr>
              <a:t>MIDE </a:t>
            </a:r>
            <a:r>
              <a:rPr sz="1200" b="0" spc="-5" dirty="0">
                <a:solidFill>
                  <a:srgbClr val="5C5C5C"/>
                </a:solidFill>
                <a:latin typeface="Calibri Light"/>
                <a:cs typeface="Calibri Light"/>
              </a:rPr>
              <a:t>Fundación</a:t>
            </a:r>
            <a:r>
              <a:rPr sz="1200" b="0" spc="45" dirty="0">
                <a:solidFill>
                  <a:srgbClr val="5C5C5C"/>
                </a:solidFill>
                <a:latin typeface="Calibri Light"/>
                <a:cs typeface="Calibri Light"/>
              </a:rPr>
              <a:t> </a:t>
            </a:r>
            <a:r>
              <a:rPr sz="1200" b="0" spc="-20" dirty="0">
                <a:solidFill>
                  <a:srgbClr val="5C5C5C"/>
                </a:solidFill>
                <a:latin typeface="Calibri Light"/>
                <a:cs typeface="Calibri Light"/>
              </a:rPr>
              <a:t>BBVA.</a:t>
            </a:r>
            <a:endParaRPr sz="1200">
              <a:latin typeface="Calibri Light"/>
              <a:cs typeface="Calibri Light"/>
            </a:endParaRPr>
          </a:p>
        </p:txBody>
      </p:sp>
    </p:spTree>
    <p:extLst>
      <p:ext uri="{BB962C8B-B14F-4D97-AF65-F5344CB8AC3E}">
        <p14:creationId xmlns:p14="http://schemas.microsoft.com/office/powerpoint/2010/main" val="5130631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9417" y="352678"/>
            <a:ext cx="4399280" cy="513080"/>
          </a:xfrm>
          <a:prstGeom prst="rect">
            <a:avLst/>
          </a:prstGeom>
        </p:spPr>
        <p:txBody>
          <a:bodyPr vert="horz" wrap="square" lIns="0" tIns="12700" rIns="0" bIns="0" rtlCol="0">
            <a:spAutoFit/>
          </a:bodyPr>
          <a:lstStyle/>
          <a:p>
            <a:pPr marL="12700">
              <a:lnSpc>
                <a:spcPct val="100000"/>
              </a:lnSpc>
              <a:spcBef>
                <a:spcPts val="100"/>
              </a:spcBef>
            </a:pPr>
            <a:r>
              <a:rPr sz="3200" b="0" dirty="0">
                <a:solidFill>
                  <a:srgbClr val="5C5C5C"/>
                </a:solidFill>
                <a:latin typeface="Rockwell"/>
                <a:cs typeface="Rockwell"/>
              </a:rPr>
              <a:t>Contribución a los</a:t>
            </a:r>
            <a:r>
              <a:rPr sz="3200" b="0" spc="-75" dirty="0">
                <a:solidFill>
                  <a:srgbClr val="5C5C5C"/>
                </a:solidFill>
                <a:latin typeface="Rockwell"/>
                <a:cs typeface="Rockwell"/>
              </a:rPr>
              <a:t> </a:t>
            </a:r>
            <a:r>
              <a:rPr sz="3200" b="0" spc="-5" dirty="0">
                <a:solidFill>
                  <a:srgbClr val="5C5C5C"/>
                </a:solidFill>
                <a:latin typeface="Rockwell"/>
                <a:cs typeface="Rockwell"/>
              </a:rPr>
              <a:t>ODS</a:t>
            </a:r>
            <a:endParaRPr sz="3200">
              <a:latin typeface="Rockwell"/>
              <a:cs typeface="Rockwell"/>
            </a:endParaRPr>
          </a:p>
        </p:txBody>
      </p:sp>
      <p:grpSp>
        <p:nvGrpSpPr>
          <p:cNvPr id="3" name="object 3"/>
          <p:cNvGrpSpPr/>
          <p:nvPr/>
        </p:nvGrpSpPr>
        <p:grpSpPr>
          <a:xfrm>
            <a:off x="1960879" y="1366519"/>
            <a:ext cx="2603500" cy="2227580"/>
            <a:chOff x="1960879" y="1366519"/>
            <a:chExt cx="2603500" cy="2227580"/>
          </a:xfrm>
        </p:grpSpPr>
        <p:sp>
          <p:nvSpPr>
            <p:cNvPr id="4" name="object 4"/>
            <p:cNvSpPr/>
            <p:nvPr/>
          </p:nvSpPr>
          <p:spPr>
            <a:xfrm>
              <a:off x="1960879" y="1366519"/>
              <a:ext cx="2603500" cy="2227580"/>
            </a:xfrm>
            <a:custGeom>
              <a:avLst/>
              <a:gdLst/>
              <a:ahLst/>
              <a:cxnLst/>
              <a:rect l="l" t="t" r="r" b="b"/>
              <a:pathLst>
                <a:path w="2603500" h="2227579">
                  <a:moveTo>
                    <a:pt x="2603499" y="0"/>
                  </a:moveTo>
                  <a:lnTo>
                    <a:pt x="0" y="0"/>
                  </a:lnTo>
                  <a:lnTo>
                    <a:pt x="0" y="2227579"/>
                  </a:lnTo>
                  <a:lnTo>
                    <a:pt x="2603499" y="2227579"/>
                  </a:lnTo>
                  <a:lnTo>
                    <a:pt x="2603499" y="0"/>
                  </a:lnTo>
                  <a:close/>
                </a:path>
              </a:pathLst>
            </a:custGeom>
            <a:solidFill>
              <a:srgbClr val="EFEFEF"/>
            </a:solidFill>
          </p:spPr>
          <p:txBody>
            <a:bodyPr wrap="square" lIns="0" tIns="0" rIns="0" bIns="0" rtlCol="0"/>
            <a:lstStyle/>
            <a:p>
              <a:endParaRPr/>
            </a:p>
          </p:txBody>
        </p:sp>
        <p:pic>
          <p:nvPicPr>
            <p:cNvPr id="5" name="object 5"/>
            <p:cNvPicPr/>
            <p:nvPr/>
          </p:nvPicPr>
          <p:blipFill>
            <a:blip r:embed="rId2" cstate="email">
              <a:extLst>
                <a:ext uri="{28A0092B-C50C-407E-A947-70E740481C1C}">
                  <a14:useLocalDpi xmlns:a14="http://schemas.microsoft.com/office/drawing/2010/main"/>
                </a:ext>
              </a:extLst>
            </a:blip>
            <a:stretch>
              <a:fillRect/>
            </a:stretch>
          </p:blipFill>
          <p:spPr>
            <a:xfrm>
              <a:off x="4081779" y="1374139"/>
              <a:ext cx="477520" cy="477520"/>
            </a:xfrm>
            <a:prstGeom prst="rect">
              <a:avLst/>
            </a:prstGeom>
          </p:spPr>
        </p:pic>
        <p:pic>
          <p:nvPicPr>
            <p:cNvPr id="6" name="object 6"/>
            <p:cNvPicPr/>
            <p:nvPr/>
          </p:nvPicPr>
          <p:blipFill>
            <a:blip r:embed="rId3" cstate="email">
              <a:extLst>
                <a:ext uri="{28A0092B-C50C-407E-A947-70E740481C1C}">
                  <a14:useLocalDpi xmlns:a14="http://schemas.microsoft.com/office/drawing/2010/main"/>
                </a:ext>
              </a:extLst>
            </a:blip>
            <a:stretch>
              <a:fillRect/>
            </a:stretch>
          </p:blipFill>
          <p:spPr>
            <a:xfrm>
              <a:off x="2484119" y="2494280"/>
              <a:ext cx="995680" cy="736600"/>
            </a:xfrm>
            <a:prstGeom prst="rect">
              <a:avLst/>
            </a:prstGeom>
          </p:spPr>
        </p:pic>
      </p:grpSp>
      <p:grpSp>
        <p:nvGrpSpPr>
          <p:cNvPr id="7" name="object 7"/>
          <p:cNvGrpSpPr/>
          <p:nvPr/>
        </p:nvGrpSpPr>
        <p:grpSpPr>
          <a:xfrm>
            <a:off x="7713980" y="1363980"/>
            <a:ext cx="2562860" cy="2237740"/>
            <a:chOff x="7713980" y="1363980"/>
            <a:chExt cx="2562860" cy="2237740"/>
          </a:xfrm>
        </p:grpSpPr>
        <p:sp>
          <p:nvSpPr>
            <p:cNvPr id="8" name="object 8"/>
            <p:cNvSpPr/>
            <p:nvPr/>
          </p:nvSpPr>
          <p:spPr>
            <a:xfrm>
              <a:off x="7713980" y="1374140"/>
              <a:ext cx="2557780" cy="2227580"/>
            </a:xfrm>
            <a:custGeom>
              <a:avLst/>
              <a:gdLst/>
              <a:ahLst/>
              <a:cxnLst/>
              <a:rect l="l" t="t" r="r" b="b"/>
              <a:pathLst>
                <a:path w="2557779" h="2227579">
                  <a:moveTo>
                    <a:pt x="2557779" y="0"/>
                  </a:moveTo>
                  <a:lnTo>
                    <a:pt x="0" y="0"/>
                  </a:lnTo>
                  <a:lnTo>
                    <a:pt x="0" y="2227579"/>
                  </a:lnTo>
                  <a:lnTo>
                    <a:pt x="2557779" y="2227579"/>
                  </a:lnTo>
                  <a:lnTo>
                    <a:pt x="2557779" y="0"/>
                  </a:lnTo>
                  <a:close/>
                </a:path>
              </a:pathLst>
            </a:custGeom>
            <a:solidFill>
              <a:srgbClr val="EFEFEF"/>
            </a:solidFill>
          </p:spPr>
          <p:txBody>
            <a:bodyPr wrap="square" lIns="0" tIns="0" rIns="0" bIns="0" rtlCol="0"/>
            <a:lstStyle/>
            <a:p>
              <a:endParaRPr/>
            </a:p>
          </p:txBody>
        </p:sp>
        <p:pic>
          <p:nvPicPr>
            <p:cNvPr id="9" name="object 9"/>
            <p:cNvPicPr/>
            <p:nvPr/>
          </p:nvPicPr>
          <p:blipFill>
            <a:blip r:embed="rId4" cstate="email">
              <a:extLst>
                <a:ext uri="{28A0092B-C50C-407E-A947-70E740481C1C}">
                  <a14:useLocalDpi xmlns:a14="http://schemas.microsoft.com/office/drawing/2010/main"/>
                </a:ext>
              </a:extLst>
            </a:blip>
            <a:stretch>
              <a:fillRect/>
            </a:stretch>
          </p:blipFill>
          <p:spPr>
            <a:xfrm>
              <a:off x="9801860" y="1363980"/>
              <a:ext cx="474979" cy="477520"/>
            </a:xfrm>
            <a:prstGeom prst="rect">
              <a:avLst/>
            </a:prstGeom>
          </p:spPr>
        </p:pic>
      </p:grpSp>
      <p:grpSp>
        <p:nvGrpSpPr>
          <p:cNvPr id="10" name="object 10"/>
          <p:cNvGrpSpPr/>
          <p:nvPr/>
        </p:nvGrpSpPr>
        <p:grpSpPr>
          <a:xfrm>
            <a:off x="4843779" y="3977640"/>
            <a:ext cx="2618740" cy="2230120"/>
            <a:chOff x="4843779" y="3977640"/>
            <a:chExt cx="2618740" cy="2230120"/>
          </a:xfrm>
        </p:grpSpPr>
        <p:sp>
          <p:nvSpPr>
            <p:cNvPr id="11" name="object 11"/>
            <p:cNvSpPr/>
            <p:nvPr/>
          </p:nvSpPr>
          <p:spPr>
            <a:xfrm>
              <a:off x="4843779" y="3980180"/>
              <a:ext cx="2618740" cy="2227580"/>
            </a:xfrm>
            <a:custGeom>
              <a:avLst/>
              <a:gdLst/>
              <a:ahLst/>
              <a:cxnLst/>
              <a:rect l="l" t="t" r="r" b="b"/>
              <a:pathLst>
                <a:path w="2618740" h="2227579">
                  <a:moveTo>
                    <a:pt x="2618739" y="0"/>
                  </a:moveTo>
                  <a:lnTo>
                    <a:pt x="0" y="0"/>
                  </a:lnTo>
                  <a:lnTo>
                    <a:pt x="0" y="2227580"/>
                  </a:lnTo>
                  <a:lnTo>
                    <a:pt x="2618739" y="2227580"/>
                  </a:lnTo>
                  <a:lnTo>
                    <a:pt x="2618739" y="0"/>
                  </a:lnTo>
                  <a:close/>
                </a:path>
              </a:pathLst>
            </a:custGeom>
            <a:solidFill>
              <a:srgbClr val="EFEFEF"/>
            </a:solidFill>
          </p:spPr>
          <p:txBody>
            <a:bodyPr wrap="square" lIns="0" tIns="0" rIns="0" bIns="0" rtlCol="0"/>
            <a:lstStyle/>
            <a:p>
              <a:endParaRPr/>
            </a:p>
          </p:txBody>
        </p:sp>
        <p:pic>
          <p:nvPicPr>
            <p:cNvPr id="12" name="object 12"/>
            <p:cNvPicPr/>
            <p:nvPr/>
          </p:nvPicPr>
          <p:blipFill>
            <a:blip r:embed="rId5" cstate="email">
              <a:extLst>
                <a:ext uri="{28A0092B-C50C-407E-A947-70E740481C1C}">
                  <a14:useLocalDpi xmlns:a14="http://schemas.microsoft.com/office/drawing/2010/main"/>
                </a:ext>
              </a:extLst>
            </a:blip>
            <a:stretch>
              <a:fillRect/>
            </a:stretch>
          </p:blipFill>
          <p:spPr>
            <a:xfrm>
              <a:off x="6982459" y="3977640"/>
              <a:ext cx="477520" cy="477519"/>
            </a:xfrm>
            <a:prstGeom prst="rect">
              <a:avLst/>
            </a:prstGeom>
          </p:spPr>
        </p:pic>
        <p:pic>
          <p:nvPicPr>
            <p:cNvPr id="13" name="object 13"/>
            <p:cNvPicPr/>
            <p:nvPr/>
          </p:nvPicPr>
          <p:blipFill>
            <a:blip r:embed="rId6" cstate="print"/>
            <a:stretch>
              <a:fillRect/>
            </a:stretch>
          </p:blipFill>
          <p:spPr>
            <a:xfrm>
              <a:off x="5148579" y="5067300"/>
              <a:ext cx="665479" cy="741680"/>
            </a:xfrm>
            <a:prstGeom prst="rect">
              <a:avLst/>
            </a:prstGeom>
          </p:spPr>
        </p:pic>
      </p:grpSp>
      <p:sp>
        <p:nvSpPr>
          <p:cNvPr id="14" name="object 14"/>
          <p:cNvSpPr txBox="1"/>
          <p:nvPr/>
        </p:nvSpPr>
        <p:spPr>
          <a:xfrm>
            <a:off x="4843779" y="3980179"/>
            <a:ext cx="2618740" cy="2227580"/>
          </a:xfrm>
          <a:prstGeom prst="rect">
            <a:avLst/>
          </a:prstGeom>
        </p:spPr>
        <p:txBody>
          <a:bodyPr vert="horz" wrap="square" lIns="0" tIns="95885" rIns="0" bIns="0" rtlCol="0">
            <a:spAutoFit/>
          </a:bodyPr>
          <a:lstStyle/>
          <a:p>
            <a:pPr marL="192405" marR="792480">
              <a:lnSpc>
                <a:spcPct val="100000"/>
              </a:lnSpc>
              <a:spcBef>
                <a:spcPts val="755"/>
              </a:spcBef>
            </a:pPr>
            <a:r>
              <a:rPr sz="1400" spc="-50" dirty="0">
                <a:solidFill>
                  <a:srgbClr val="375F92"/>
                </a:solidFill>
                <a:latin typeface="Segoe UI"/>
                <a:cs typeface="Segoe UI"/>
              </a:rPr>
              <a:t>Toneladas </a:t>
            </a:r>
            <a:r>
              <a:rPr sz="1400" spc="-25" dirty="0">
                <a:solidFill>
                  <a:srgbClr val="375F92"/>
                </a:solidFill>
                <a:latin typeface="Segoe UI"/>
                <a:cs typeface="Segoe UI"/>
              </a:rPr>
              <a:t>de </a:t>
            </a:r>
            <a:r>
              <a:rPr sz="1400" spc="-40" dirty="0">
                <a:solidFill>
                  <a:srgbClr val="375F92"/>
                </a:solidFill>
                <a:latin typeface="Segoe UI"/>
                <a:cs typeface="Segoe UI"/>
              </a:rPr>
              <a:t>material  recuperado </a:t>
            </a:r>
            <a:r>
              <a:rPr sz="1400" spc="-20" dirty="0">
                <a:solidFill>
                  <a:srgbClr val="375F92"/>
                </a:solidFill>
                <a:latin typeface="Segoe UI"/>
                <a:cs typeface="Segoe UI"/>
              </a:rPr>
              <a:t>en </a:t>
            </a:r>
            <a:r>
              <a:rPr sz="1400" spc="-35" dirty="0">
                <a:solidFill>
                  <a:srgbClr val="375F92"/>
                </a:solidFill>
                <a:latin typeface="Segoe UI"/>
                <a:cs typeface="Segoe UI"/>
              </a:rPr>
              <a:t>Chile.  (2018 </a:t>
            </a:r>
            <a:r>
              <a:rPr sz="1400" dirty="0">
                <a:solidFill>
                  <a:srgbClr val="375F92"/>
                </a:solidFill>
                <a:latin typeface="Segoe UI"/>
                <a:cs typeface="Segoe UI"/>
              </a:rPr>
              <a:t>–</a:t>
            </a:r>
            <a:r>
              <a:rPr sz="1400" spc="-85" dirty="0">
                <a:solidFill>
                  <a:srgbClr val="375F92"/>
                </a:solidFill>
                <a:latin typeface="Segoe UI"/>
                <a:cs typeface="Segoe UI"/>
              </a:rPr>
              <a:t> </a:t>
            </a:r>
            <a:r>
              <a:rPr sz="1400" spc="-40" dirty="0">
                <a:solidFill>
                  <a:srgbClr val="375F92"/>
                </a:solidFill>
                <a:latin typeface="Segoe UI"/>
                <a:cs typeface="Segoe UI"/>
              </a:rPr>
              <a:t>2019)</a:t>
            </a:r>
            <a:endParaRPr sz="1400">
              <a:latin typeface="Segoe UI"/>
              <a:cs typeface="Segoe UI"/>
            </a:endParaRPr>
          </a:p>
          <a:p>
            <a:pPr>
              <a:lnSpc>
                <a:spcPct val="100000"/>
              </a:lnSpc>
              <a:spcBef>
                <a:spcPts val="45"/>
              </a:spcBef>
            </a:pPr>
            <a:endParaRPr sz="1700">
              <a:latin typeface="Segoe UI"/>
              <a:cs typeface="Segoe UI"/>
            </a:endParaRPr>
          </a:p>
          <a:p>
            <a:pPr marL="748030" algn="ctr">
              <a:lnSpc>
                <a:spcPct val="100000"/>
              </a:lnSpc>
            </a:pPr>
            <a:r>
              <a:rPr sz="1800" b="1" spc="-30" dirty="0">
                <a:solidFill>
                  <a:srgbClr val="2C245A"/>
                </a:solidFill>
                <a:latin typeface="Rockwell"/>
                <a:cs typeface="Rockwell"/>
              </a:rPr>
              <a:t>16.878</a:t>
            </a:r>
            <a:endParaRPr sz="1800">
              <a:latin typeface="Rockwell"/>
              <a:cs typeface="Rockwell"/>
            </a:endParaRPr>
          </a:p>
          <a:p>
            <a:pPr marL="748665" algn="ctr">
              <a:lnSpc>
                <a:spcPct val="100000"/>
              </a:lnSpc>
            </a:pPr>
            <a:r>
              <a:rPr sz="1800" b="1" spc="-40" dirty="0">
                <a:solidFill>
                  <a:srgbClr val="2C245A"/>
                </a:solidFill>
                <a:latin typeface="Rockwell"/>
                <a:cs typeface="Rockwell"/>
              </a:rPr>
              <a:t>toneladas</a:t>
            </a:r>
            <a:endParaRPr sz="1800">
              <a:latin typeface="Rockwell"/>
              <a:cs typeface="Rockwell"/>
            </a:endParaRPr>
          </a:p>
          <a:p>
            <a:pPr marL="750570" algn="ctr">
              <a:lnSpc>
                <a:spcPct val="100000"/>
              </a:lnSpc>
              <a:spcBef>
                <a:spcPts val="5"/>
              </a:spcBef>
            </a:pPr>
            <a:r>
              <a:rPr sz="1800" b="1" spc="-40" dirty="0">
                <a:solidFill>
                  <a:srgbClr val="2C245A"/>
                </a:solidFill>
                <a:latin typeface="Rockwell"/>
                <a:cs typeface="Rockwell"/>
              </a:rPr>
              <a:t>recicladas</a:t>
            </a:r>
            <a:endParaRPr sz="1800">
              <a:latin typeface="Rockwell"/>
              <a:cs typeface="Rockwell"/>
            </a:endParaRPr>
          </a:p>
        </p:txBody>
      </p:sp>
      <p:sp>
        <p:nvSpPr>
          <p:cNvPr id="15" name="object 15"/>
          <p:cNvSpPr txBox="1"/>
          <p:nvPr/>
        </p:nvSpPr>
        <p:spPr>
          <a:xfrm>
            <a:off x="1960879" y="1366519"/>
            <a:ext cx="2603500" cy="2227580"/>
          </a:xfrm>
          <a:prstGeom prst="rect">
            <a:avLst/>
          </a:prstGeom>
        </p:spPr>
        <p:txBody>
          <a:bodyPr vert="horz" wrap="square" lIns="0" tIns="134620" rIns="0" bIns="0" rtlCol="0">
            <a:spAutoFit/>
          </a:bodyPr>
          <a:lstStyle/>
          <a:p>
            <a:pPr marL="136525" marR="529590" algn="just">
              <a:lnSpc>
                <a:spcPct val="100000"/>
              </a:lnSpc>
              <a:spcBef>
                <a:spcPts val="1060"/>
              </a:spcBef>
            </a:pPr>
            <a:r>
              <a:rPr sz="1400" spc="-25" dirty="0">
                <a:solidFill>
                  <a:srgbClr val="375F92"/>
                </a:solidFill>
                <a:latin typeface="Segoe UI"/>
                <a:cs typeface="Segoe UI"/>
              </a:rPr>
              <a:t>91% </a:t>
            </a:r>
            <a:r>
              <a:rPr sz="1400" spc="-20" dirty="0">
                <a:solidFill>
                  <a:srgbClr val="375F92"/>
                </a:solidFill>
                <a:latin typeface="Segoe UI"/>
                <a:cs typeface="Segoe UI"/>
              </a:rPr>
              <a:t>es</a:t>
            </a:r>
            <a:r>
              <a:rPr sz="1400" spc="340" dirty="0">
                <a:solidFill>
                  <a:srgbClr val="375F92"/>
                </a:solidFill>
                <a:latin typeface="Segoe UI"/>
                <a:cs typeface="Segoe UI"/>
              </a:rPr>
              <a:t> </a:t>
            </a:r>
            <a:r>
              <a:rPr sz="1400" spc="-20" dirty="0">
                <a:solidFill>
                  <a:srgbClr val="375F92"/>
                </a:solidFill>
                <a:latin typeface="Segoe UI"/>
                <a:cs typeface="Segoe UI"/>
              </a:rPr>
              <a:t>el  </a:t>
            </a:r>
            <a:r>
              <a:rPr sz="1400" spc="-30" dirty="0">
                <a:solidFill>
                  <a:srgbClr val="375F92"/>
                </a:solidFill>
                <a:latin typeface="Segoe UI"/>
                <a:cs typeface="Segoe UI"/>
              </a:rPr>
              <a:t>índice </a:t>
            </a:r>
            <a:r>
              <a:rPr sz="1400" spc="-25" dirty="0">
                <a:solidFill>
                  <a:srgbClr val="375F92"/>
                </a:solidFill>
                <a:latin typeface="Segoe UI"/>
                <a:cs typeface="Segoe UI"/>
              </a:rPr>
              <a:t>de  </a:t>
            </a:r>
            <a:r>
              <a:rPr sz="1400" spc="-35" dirty="0">
                <a:solidFill>
                  <a:srgbClr val="375F92"/>
                </a:solidFill>
                <a:latin typeface="Segoe UI"/>
                <a:cs typeface="Segoe UI"/>
              </a:rPr>
              <a:t>vulnerabilidad </a:t>
            </a:r>
            <a:r>
              <a:rPr sz="1400" spc="-25" dirty="0">
                <a:solidFill>
                  <a:srgbClr val="375F92"/>
                </a:solidFill>
                <a:latin typeface="Segoe UI"/>
                <a:cs typeface="Segoe UI"/>
              </a:rPr>
              <a:t>de </a:t>
            </a:r>
            <a:r>
              <a:rPr sz="1400" spc="-15" dirty="0">
                <a:solidFill>
                  <a:srgbClr val="375F92"/>
                </a:solidFill>
                <a:latin typeface="Segoe UI"/>
                <a:cs typeface="Segoe UI"/>
              </a:rPr>
              <a:t>los  </a:t>
            </a:r>
            <a:r>
              <a:rPr sz="1400" spc="-30" dirty="0">
                <a:solidFill>
                  <a:srgbClr val="375F92"/>
                </a:solidFill>
                <a:latin typeface="Segoe UI"/>
                <a:cs typeface="Segoe UI"/>
              </a:rPr>
              <a:t>socios que obtienen  </a:t>
            </a:r>
            <a:r>
              <a:rPr sz="1400" spc="-35" dirty="0">
                <a:solidFill>
                  <a:srgbClr val="375F92"/>
                </a:solidFill>
                <a:latin typeface="Segoe UI"/>
                <a:cs typeface="Segoe UI"/>
              </a:rPr>
              <a:t>micro-créditos. </a:t>
            </a:r>
            <a:r>
              <a:rPr sz="1400" spc="-25" dirty="0">
                <a:solidFill>
                  <a:srgbClr val="375F92"/>
                </a:solidFill>
                <a:latin typeface="Segoe UI"/>
                <a:cs typeface="Segoe UI"/>
              </a:rPr>
              <a:t>(dic.  </a:t>
            </a:r>
            <a:r>
              <a:rPr sz="1400" spc="-30" dirty="0">
                <a:solidFill>
                  <a:srgbClr val="375F92"/>
                </a:solidFill>
                <a:latin typeface="Segoe UI"/>
                <a:cs typeface="Segoe UI"/>
              </a:rPr>
              <a:t>2019)</a:t>
            </a:r>
            <a:endParaRPr sz="1400">
              <a:latin typeface="Segoe UI"/>
              <a:cs typeface="Segoe UI"/>
            </a:endParaRPr>
          </a:p>
          <a:p>
            <a:pPr marL="1718945">
              <a:lnSpc>
                <a:spcPct val="100000"/>
              </a:lnSpc>
              <a:spcBef>
                <a:spcPts val="1425"/>
              </a:spcBef>
            </a:pPr>
            <a:r>
              <a:rPr sz="1800" b="1" spc="-35" dirty="0">
                <a:solidFill>
                  <a:srgbClr val="2C245A"/>
                </a:solidFill>
                <a:latin typeface="Rockwell"/>
                <a:cs typeface="Rockwell"/>
              </a:rPr>
              <a:t>91%</a:t>
            </a:r>
            <a:endParaRPr sz="1800">
              <a:latin typeface="Rockwell"/>
              <a:cs typeface="Rockwell"/>
            </a:endParaRPr>
          </a:p>
        </p:txBody>
      </p:sp>
      <p:grpSp>
        <p:nvGrpSpPr>
          <p:cNvPr id="16" name="object 16"/>
          <p:cNvGrpSpPr/>
          <p:nvPr/>
        </p:nvGrpSpPr>
        <p:grpSpPr>
          <a:xfrm>
            <a:off x="4828540" y="1376680"/>
            <a:ext cx="2621280" cy="2227580"/>
            <a:chOff x="4828540" y="1376680"/>
            <a:chExt cx="2621280" cy="2227580"/>
          </a:xfrm>
        </p:grpSpPr>
        <p:sp>
          <p:nvSpPr>
            <p:cNvPr id="17" name="object 17"/>
            <p:cNvSpPr/>
            <p:nvPr/>
          </p:nvSpPr>
          <p:spPr>
            <a:xfrm>
              <a:off x="4828540" y="1376680"/>
              <a:ext cx="2621280" cy="2227580"/>
            </a:xfrm>
            <a:custGeom>
              <a:avLst/>
              <a:gdLst/>
              <a:ahLst/>
              <a:cxnLst/>
              <a:rect l="l" t="t" r="r" b="b"/>
              <a:pathLst>
                <a:path w="2621279" h="2227579">
                  <a:moveTo>
                    <a:pt x="2621280" y="0"/>
                  </a:moveTo>
                  <a:lnTo>
                    <a:pt x="0" y="0"/>
                  </a:lnTo>
                  <a:lnTo>
                    <a:pt x="0" y="2227580"/>
                  </a:lnTo>
                  <a:lnTo>
                    <a:pt x="2621280" y="2227580"/>
                  </a:lnTo>
                  <a:lnTo>
                    <a:pt x="2621280" y="0"/>
                  </a:lnTo>
                  <a:close/>
                </a:path>
              </a:pathLst>
            </a:custGeom>
            <a:solidFill>
              <a:srgbClr val="EFEFEF"/>
            </a:solidFill>
          </p:spPr>
          <p:txBody>
            <a:bodyPr wrap="square" lIns="0" tIns="0" rIns="0" bIns="0" rtlCol="0"/>
            <a:lstStyle/>
            <a:p>
              <a:endParaRPr/>
            </a:p>
          </p:txBody>
        </p:sp>
        <p:pic>
          <p:nvPicPr>
            <p:cNvPr id="18" name="object 18"/>
            <p:cNvPicPr/>
            <p:nvPr/>
          </p:nvPicPr>
          <p:blipFill>
            <a:blip r:embed="rId2" cstate="email">
              <a:extLst>
                <a:ext uri="{28A0092B-C50C-407E-A947-70E740481C1C}">
                  <a14:useLocalDpi xmlns:a14="http://schemas.microsoft.com/office/drawing/2010/main"/>
                </a:ext>
              </a:extLst>
            </a:blip>
            <a:stretch>
              <a:fillRect/>
            </a:stretch>
          </p:blipFill>
          <p:spPr>
            <a:xfrm>
              <a:off x="6972300" y="1384300"/>
              <a:ext cx="477520" cy="477520"/>
            </a:xfrm>
            <a:prstGeom prst="rect">
              <a:avLst/>
            </a:prstGeom>
          </p:spPr>
        </p:pic>
        <p:pic>
          <p:nvPicPr>
            <p:cNvPr id="19" name="object 19"/>
            <p:cNvPicPr/>
            <p:nvPr/>
          </p:nvPicPr>
          <p:blipFill>
            <a:blip r:embed="rId7" cstate="email">
              <a:extLst>
                <a:ext uri="{28A0092B-C50C-407E-A947-70E740481C1C}">
                  <a14:useLocalDpi xmlns:a14="http://schemas.microsoft.com/office/drawing/2010/main"/>
                </a:ext>
              </a:extLst>
            </a:blip>
            <a:stretch>
              <a:fillRect/>
            </a:stretch>
          </p:blipFill>
          <p:spPr>
            <a:xfrm>
              <a:off x="6202680" y="2471419"/>
              <a:ext cx="779779" cy="779779"/>
            </a:xfrm>
            <a:prstGeom prst="rect">
              <a:avLst/>
            </a:prstGeom>
          </p:spPr>
        </p:pic>
      </p:grpSp>
      <p:grpSp>
        <p:nvGrpSpPr>
          <p:cNvPr id="20" name="object 20"/>
          <p:cNvGrpSpPr/>
          <p:nvPr/>
        </p:nvGrpSpPr>
        <p:grpSpPr>
          <a:xfrm>
            <a:off x="1960879" y="3967479"/>
            <a:ext cx="2606040" cy="2227580"/>
            <a:chOff x="1960879" y="3967479"/>
            <a:chExt cx="2606040" cy="2227580"/>
          </a:xfrm>
        </p:grpSpPr>
        <p:sp>
          <p:nvSpPr>
            <p:cNvPr id="21" name="object 21"/>
            <p:cNvSpPr/>
            <p:nvPr/>
          </p:nvSpPr>
          <p:spPr>
            <a:xfrm>
              <a:off x="1960879" y="3967479"/>
              <a:ext cx="2603500" cy="2227580"/>
            </a:xfrm>
            <a:custGeom>
              <a:avLst/>
              <a:gdLst/>
              <a:ahLst/>
              <a:cxnLst/>
              <a:rect l="l" t="t" r="r" b="b"/>
              <a:pathLst>
                <a:path w="2603500" h="2227579">
                  <a:moveTo>
                    <a:pt x="2603499" y="0"/>
                  </a:moveTo>
                  <a:lnTo>
                    <a:pt x="0" y="0"/>
                  </a:lnTo>
                  <a:lnTo>
                    <a:pt x="0" y="2227580"/>
                  </a:lnTo>
                  <a:lnTo>
                    <a:pt x="2603499" y="2227580"/>
                  </a:lnTo>
                  <a:lnTo>
                    <a:pt x="2603499" y="0"/>
                  </a:lnTo>
                  <a:close/>
                </a:path>
              </a:pathLst>
            </a:custGeom>
            <a:solidFill>
              <a:srgbClr val="EFEFEF"/>
            </a:solidFill>
          </p:spPr>
          <p:txBody>
            <a:bodyPr wrap="square" lIns="0" tIns="0" rIns="0" bIns="0" rtlCol="0"/>
            <a:lstStyle/>
            <a:p>
              <a:endParaRPr/>
            </a:p>
          </p:txBody>
        </p:sp>
        <p:pic>
          <p:nvPicPr>
            <p:cNvPr id="22" name="object 22"/>
            <p:cNvPicPr/>
            <p:nvPr/>
          </p:nvPicPr>
          <p:blipFill>
            <a:blip r:embed="rId8" cstate="email">
              <a:extLst>
                <a:ext uri="{28A0092B-C50C-407E-A947-70E740481C1C}">
                  <a14:useLocalDpi xmlns:a14="http://schemas.microsoft.com/office/drawing/2010/main"/>
                </a:ext>
              </a:extLst>
            </a:blip>
            <a:stretch>
              <a:fillRect/>
            </a:stretch>
          </p:blipFill>
          <p:spPr>
            <a:xfrm>
              <a:off x="4089400" y="3975099"/>
              <a:ext cx="477520" cy="477519"/>
            </a:xfrm>
            <a:prstGeom prst="rect">
              <a:avLst/>
            </a:prstGeom>
          </p:spPr>
        </p:pic>
        <p:pic>
          <p:nvPicPr>
            <p:cNvPr id="23" name="object 23"/>
            <p:cNvPicPr/>
            <p:nvPr/>
          </p:nvPicPr>
          <p:blipFill>
            <a:blip r:embed="rId9" cstate="email">
              <a:extLst>
                <a:ext uri="{28A0092B-C50C-407E-A947-70E740481C1C}">
                  <a14:useLocalDpi xmlns:a14="http://schemas.microsoft.com/office/drawing/2010/main"/>
                </a:ext>
              </a:extLst>
            </a:blip>
            <a:stretch>
              <a:fillRect/>
            </a:stretch>
          </p:blipFill>
          <p:spPr>
            <a:xfrm>
              <a:off x="3401059" y="4940299"/>
              <a:ext cx="977900" cy="1010919"/>
            </a:xfrm>
            <a:prstGeom prst="rect">
              <a:avLst/>
            </a:prstGeom>
          </p:spPr>
        </p:pic>
      </p:grpSp>
      <p:sp>
        <p:nvSpPr>
          <p:cNvPr id="24" name="object 24"/>
          <p:cNvSpPr txBox="1"/>
          <p:nvPr/>
        </p:nvSpPr>
        <p:spPr>
          <a:xfrm>
            <a:off x="7713980" y="1374139"/>
            <a:ext cx="2557780" cy="2227580"/>
          </a:xfrm>
          <a:prstGeom prst="rect">
            <a:avLst/>
          </a:prstGeom>
        </p:spPr>
        <p:txBody>
          <a:bodyPr vert="horz" wrap="square" lIns="0" tIns="102870" rIns="0" bIns="0" rtlCol="0">
            <a:spAutoFit/>
          </a:bodyPr>
          <a:lstStyle/>
          <a:p>
            <a:pPr marL="71755" marR="645160">
              <a:lnSpc>
                <a:spcPct val="100000"/>
              </a:lnSpc>
              <a:spcBef>
                <a:spcPts val="810"/>
              </a:spcBef>
            </a:pPr>
            <a:r>
              <a:rPr sz="1400" spc="-35" dirty="0">
                <a:solidFill>
                  <a:srgbClr val="375F92"/>
                </a:solidFill>
                <a:latin typeface="Segoe UI"/>
                <a:cs typeface="Segoe UI"/>
              </a:rPr>
              <a:t>Viajes compartidos </a:t>
            </a:r>
            <a:r>
              <a:rPr sz="1400" spc="-30" dirty="0">
                <a:solidFill>
                  <a:srgbClr val="375F92"/>
                </a:solidFill>
                <a:latin typeface="Segoe UI"/>
                <a:cs typeface="Segoe UI"/>
              </a:rPr>
              <a:t>que  </a:t>
            </a:r>
            <a:r>
              <a:rPr sz="1400" spc="-45" dirty="0">
                <a:solidFill>
                  <a:srgbClr val="375F92"/>
                </a:solidFill>
                <a:latin typeface="Segoe UI"/>
                <a:cs typeface="Segoe UI"/>
              </a:rPr>
              <a:t>permitieron </a:t>
            </a:r>
            <a:r>
              <a:rPr sz="1400" spc="-30" dirty="0">
                <a:solidFill>
                  <a:srgbClr val="375F92"/>
                </a:solidFill>
                <a:latin typeface="Segoe UI"/>
                <a:cs typeface="Segoe UI"/>
              </a:rPr>
              <a:t>evitar  </a:t>
            </a:r>
            <a:r>
              <a:rPr sz="1400" spc="-40" dirty="0">
                <a:solidFill>
                  <a:srgbClr val="375F92"/>
                </a:solidFill>
                <a:latin typeface="Segoe UI"/>
                <a:cs typeface="Segoe UI"/>
              </a:rPr>
              <a:t>toneladas </a:t>
            </a:r>
            <a:r>
              <a:rPr sz="1400" spc="-25" dirty="0">
                <a:solidFill>
                  <a:srgbClr val="375F92"/>
                </a:solidFill>
                <a:latin typeface="Segoe UI"/>
                <a:cs typeface="Segoe UI"/>
              </a:rPr>
              <a:t>de </a:t>
            </a:r>
            <a:r>
              <a:rPr sz="1400" spc="-35" dirty="0">
                <a:solidFill>
                  <a:srgbClr val="375F92"/>
                </a:solidFill>
                <a:latin typeface="Segoe UI"/>
                <a:cs typeface="Segoe UI"/>
              </a:rPr>
              <a:t>emisión </a:t>
            </a:r>
            <a:r>
              <a:rPr sz="1400" spc="-25" dirty="0">
                <a:solidFill>
                  <a:srgbClr val="375F92"/>
                </a:solidFill>
                <a:latin typeface="Segoe UI"/>
                <a:cs typeface="Segoe UI"/>
              </a:rPr>
              <a:t>de  </a:t>
            </a:r>
            <a:r>
              <a:rPr sz="1400" spc="-40" dirty="0">
                <a:solidFill>
                  <a:srgbClr val="375F92"/>
                </a:solidFill>
                <a:latin typeface="Segoe UI"/>
                <a:cs typeface="Segoe UI"/>
              </a:rPr>
              <a:t>CO2. </a:t>
            </a:r>
            <a:r>
              <a:rPr sz="1400" spc="-35" dirty="0">
                <a:solidFill>
                  <a:srgbClr val="375F92"/>
                </a:solidFill>
                <a:latin typeface="Segoe UI"/>
                <a:cs typeface="Segoe UI"/>
              </a:rPr>
              <a:t>(2018 </a:t>
            </a:r>
            <a:r>
              <a:rPr sz="1400" dirty="0">
                <a:solidFill>
                  <a:srgbClr val="375F92"/>
                </a:solidFill>
                <a:latin typeface="Segoe UI"/>
                <a:cs typeface="Segoe UI"/>
              </a:rPr>
              <a:t>-</a:t>
            </a:r>
            <a:r>
              <a:rPr sz="1400" spc="-95" dirty="0">
                <a:solidFill>
                  <a:srgbClr val="375F92"/>
                </a:solidFill>
                <a:latin typeface="Segoe UI"/>
                <a:cs typeface="Segoe UI"/>
              </a:rPr>
              <a:t> </a:t>
            </a:r>
            <a:r>
              <a:rPr sz="1400" spc="-35" dirty="0">
                <a:solidFill>
                  <a:srgbClr val="375F92"/>
                </a:solidFill>
                <a:latin typeface="Segoe UI"/>
                <a:cs typeface="Segoe UI"/>
              </a:rPr>
              <a:t>2019)</a:t>
            </a:r>
            <a:endParaRPr sz="1400">
              <a:latin typeface="Segoe UI"/>
              <a:cs typeface="Segoe UI"/>
            </a:endParaRPr>
          </a:p>
          <a:p>
            <a:pPr>
              <a:lnSpc>
                <a:spcPct val="100000"/>
              </a:lnSpc>
            </a:pPr>
            <a:endParaRPr sz="1800">
              <a:latin typeface="Segoe UI"/>
              <a:cs typeface="Segoe UI"/>
            </a:endParaRPr>
          </a:p>
          <a:p>
            <a:pPr>
              <a:lnSpc>
                <a:spcPct val="100000"/>
              </a:lnSpc>
              <a:spcBef>
                <a:spcPts val="35"/>
              </a:spcBef>
            </a:pPr>
            <a:endParaRPr sz="2200">
              <a:latin typeface="Segoe UI"/>
              <a:cs typeface="Segoe UI"/>
            </a:endParaRPr>
          </a:p>
          <a:p>
            <a:pPr marL="788035" marR="622300" indent="-231775">
              <a:lnSpc>
                <a:spcPct val="100000"/>
              </a:lnSpc>
            </a:pPr>
            <a:r>
              <a:rPr sz="1800" b="1" spc="-25" dirty="0">
                <a:solidFill>
                  <a:srgbClr val="2C245A"/>
                </a:solidFill>
                <a:latin typeface="Rockwell"/>
                <a:cs typeface="Rockwell"/>
              </a:rPr>
              <a:t>8,7 </a:t>
            </a:r>
            <a:r>
              <a:rPr sz="1800" b="1" spc="-30" dirty="0">
                <a:solidFill>
                  <a:srgbClr val="2C245A"/>
                </a:solidFill>
                <a:latin typeface="Rockwell"/>
                <a:cs typeface="Rockwell"/>
              </a:rPr>
              <a:t>tons</a:t>
            </a:r>
            <a:r>
              <a:rPr sz="1800" b="1" spc="-160" dirty="0">
                <a:solidFill>
                  <a:srgbClr val="2C245A"/>
                </a:solidFill>
                <a:latin typeface="Rockwell"/>
                <a:cs typeface="Rockwell"/>
              </a:rPr>
              <a:t> </a:t>
            </a:r>
            <a:r>
              <a:rPr sz="1800" b="1" spc="-30" dirty="0">
                <a:solidFill>
                  <a:srgbClr val="2C245A"/>
                </a:solidFill>
                <a:latin typeface="Rockwell"/>
                <a:cs typeface="Rockwell"/>
              </a:rPr>
              <a:t>CO2  </a:t>
            </a:r>
            <a:r>
              <a:rPr sz="1800" b="1" spc="-35" dirty="0">
                <a:solidFill>
                  <a:srgbClr val="2C245A"/>
                </a:solidFill>
                <a:latin typeface="Rockwell"/>
                <a:cs typeface="Rockwell"/>
              </a:rPr>
              <a:t>evitados</a:t>
            </a:r>
            <a:endParaRPr sz="1800">
              <a:latin typeface="Rockwell"/>
              <a:cs typeface="Rockwell"/>
            </a:endParaRPr>
          </a:p>
        </p:txBody>
      </p:sp>
      <p:pic>
        <p:nvPicPr>
          <p:cNvPr id="25" name="object 25"/>
          <p:cNvPicPr/>
          <p:nvPr/>
        </p:nvPicPr>
        <p:blipFill>
          <a:blip r:embed="rId10" cstate="email">
            <a:extLst>
              <a:ext uri="{28A0092B-C50C-407E-A947-70E740481C1C}">
                <a14:useLocalDpi xmlns:a14="http://schemas.microsoft.com/office/drawing/2010/main"/>
              </a:ext>
            </a:extLst>
          </a:blip>
          <a:stretch>
            <a:fillRect/>
          </a:stretch>
        </p:blipFill>
        <p:spPr>
          <a:xfrm>
            <a:off x="8567419" y="2321560"/>
            <a:ext cx="782320" cy="668020"/>
          </a:xfrm>
          <a:prstGeom prst="rect">
            <a:avLst/>
          </a:prstGeom>
        </p:spPr>
      </p:pic>
      <p:sp>
        <p:nvSpPr>
          <p:cNvPr id="26" name="object 26"/>
          <p:cNvSpPr txBox="1"/>
          <p:nvPr/>
        </p:nvSpPr>
        <p:spPr>
          <a:xfrm>
            <a:off x="1960879" y="3967479"/>
            <a:ext cx="2603500" cy="2227580"/>
          </a:xfrm>
          <a:prstGeom prst="rect">
            <a:avLst/>
          </a:prstGeom>
        </p:spPr>
        <p:txBody>
          <a:bodyPr vert="horz" wrap="square" lIns="0" tIns="127635" rIns="0" bIns="0" rtlCol="0">
            <a:spAutoFit/>
          </a:bodyPr>
          <a:lstStyle/>
          <a:p>
            <a:pPr marL="146050" marR="875030" algn="just">
              <a:lnSpc>
                <a:spcPct val="100000"/>
              </a:lnSpc>
              <a:spcBef>
                <a:spcPts val="1005"/>
              </a:spcBef>
            </a:pPr>
            <a:r>
              <a:rPr sz="1400" spc="-20" dirty="0">
                <a:solidFill>
                  <a:srgbClr val="375F92"/>
                </a:solidFill>
                <a:latin typeface="Segoe UI"/>
                <a:cs typeface="Segoe UI"/>
              </a:rPr>
              <a:t>52 </a:t>
            </a:r>
            <a:r>
              <a:rPr sz="1400" spc="-40" dirty="0">
                <a:solidFill>
                  <a:srgbClr val="375F92"/>
                </a:solidFill>
                <a:latin typeface="Segoe UI"/>
                <a:cs typeface="Segoe UI"/>
              </a:rPr>
              <a:t>puntos limpios </a:t>
            </a:r>
            <a:r>
              <a:rPr sz="1400" spc="-20" dirty="0">
                <a:solidFill>
                  <a:srgbClr val="375F92"/>
                </a:solidFill>
                <a:latin typeface="Segoe UI"/>
                <a:cs typeface="Segoe UI"/>
              </a:rPr>
              <a:t>en  </a:t>
            </a:r>
            <a:r>
              <a:rPr sz="1400" spc="-40" dirty="0">
                <a:solidFill>
                  <a:srgbClr val="375F92"/>
                </a:solidFill>
                <a:latin typeface="Segoe UI"/>
                <a:cs typeface="Segoe UI"/>
              </a:rPr>
              <a:t>operación </a:t>
            </a:r>
            <a:r>
              <a:rPr sz="1400" spc="-20" dirty="0">
                <a:solidFill>
                  <a:srgbClr val="375F92"/>
                </a:solidFill>
                <a:latin typeface="Segoe UI"/>
                <a:cs typeface="Segoe UI"/>
              </a:rPr>
              <a:t>en </a:t>
            </a:r>
            <a:r>
              <a:rPr sz="1400" spc="-35" dirty="0">
                <a:solidFill>
                  <a:srgbClr val="375F92"/>
                </a:solidFill>
                <a:latin typeface="Segoe UI"/>
                <a:cs typeface="Segoe UI"/>
              </a:rPr>
              <a:t>Chile </a:t>
            </a:r>
            <a:r>
              <a:rPr sz="1400" spc="-20" dirty="0">
                <a:solidFill>
                  <a:srgbClr val="375F92"/>
                </a:solidFill>
                <a:latin typeface="Segoe UI"/>
                <a:cs typeface="Segoe UI"/>
              </a:rPr>
              <a:t>el  </a:t>
            </a:r>
            <a:r>
              <a:rPr sz="1400" spc="-25" dirty="0">
                <a:solidFill>
                  <a:srgbClr val="375F92"/>
                </a:solidFill>
                <a:latin typeface="Segoe UI"/>
                <a:cs typeface="Segoe UI"/>
              </a:rPr>
              <a:t>año</a:t>
            </a:r>
            <a:r>
              <a:rPr sz="1400" spc="-55" dirty="0">
                <a:solidFill>
                  <a:srgbClr val="375F92"/>
                </a:solidFill>
                <a:latin typeface="Segoe UI"/>
                <a:cs typeface="Segoe UI"/>
              </a:rPr>
              <a:t> </a:t>
            </a:r>
            <a:r>
              <a:rPr sz="1400" spc="-35" dirty="0">
                <a:solidFill>
                  <a:srgbClr val="375F92"/>
                </a:solidFill>
                <a:latin typeface="Segoe UI"/>
                <a:cs typeface="Segoe UI"/>
              </a:rPr>
              <a:t>2019.</a:t>
            </a:r>
            <a:endParaRPr sz="1400">
              <a:latin typeface="Segoe UI"/>
              <a:cs typeface="Segoe UI"/>
            </a:endParaRPr>
          </a:p>
          <a:p>
            <a:pPr>
              <a:lnSpc>
                <a:spcPct val="100000"/>
              </a:lnSpc>
            </a:pPr>
            <a:endParaRPr sz="1800">
              <a:latin typeface="Segoe UI"/>
              <a:cs typeface="Segoe UI"/>
            </a:endParaRPr>
          </a:p>
          <a:p>
            <a:pPr marL="303530" marR="1365250" indent="-99060">
              <a:lnSpc>
                <a:spcPct val="100000"/>
              </a:lnSpc>
              <a:spcBef>
                <a:spcPts val="1335"/>
              </a:spcBef>
            </a:pPr>
            <a:r>
              <a:rPr sz="1800" b="1" spc="-20" dirty="0">
                <a:solidFill>
                  <a:srgbClr val="2C245A"/>
                </a:solidFill>
                <a:latin typeface="Rockwell"/>
                <a:cs typeface="Rockwell"/>
              </a:rPr>
              <a:t>52</a:t>
            </a:r>
            <a:r>
              <a:rPr sz="1800" b="1" spc="-160" dirty="0">
                <a:solidFill>
                  <a:srgbClr val="2C245A"/>
                </a:solidFill>
                <a:latin typeface="Rockwell"/>
                <a:cs typeface="Rockwell"/>
              </a:rPr>
              <a:t> </a:t>
            </a:r>
            <a:r>
              <a:rPr sz="1800" b="1" spc="-35" dirty="0">
                <a:solidFill>
                  <a:srgbClr val="2C245A"/>
                </a:solidFill>
                <a:latin typeface="Rockwell"/>
                <a:cs typeface="Rockwell"/>
              </a:rPr>
              <a:t>puntos  limpios</a:t>
            </a:r>
            <a:endParaRPr sz="1800">
              <a:latin typeface="Rockwell"/>
              <a:cs typeface="Rockwell"/>
            </a:endParaRPr>
          </a:p>
        </p:txBody>
      </p:sp>
      <p:sp>
        <p:nvSpPr>
          <p:cNvPr id="27" name="object 27"/>
          <p:cNvSpPr txBox="1"/>
          <p:nvPr/>
        </p:nvSpPr>
        <p:spPr>
          <a:xfrm>
            <a:off x="4828540" y="1376680"/>
            <a:ext cx="2621280" cy="2227580"/>
          </a:xfrm>
          <a:prstGeom prst="rect">
            <a:avLst/>
          </a:prstGeom>
        </p:spPr>
        <p:txBody>
          <a:bodyPr vert="horz" wrap="square" lIns="0" tIns="134620" rIns="0" bIns="0" rtlCol="0">
            <a:spAutoFit/>
          </a:bodyPr>
          <a:lstStyle/>
          <a:p>
            <a:pPr marL="158750" marR="689610">
              <a:lnSpc>
                <a:spcPct val="100000"/>
              </a:lnSpc>
              <a:spcBef>
                <a:spcPts val="1060"/>
              </a:spcBef>
            </a:pPr>
            <a:r>
              <a:rPr sz="1400" spc="-40" dirty="0">
                <a:solidFill>
                  <a:srgbClr val="375F92"/>
                </a:solidFill>
                <a:latin typeface="Segoe UI"/>
                <a:cs typeface="Segoe UI"/>
              </a:rPr>
              <a:t>Clientes </a:t>
            </a:r>
            <a:r>
              <a:rPr sz="1400" spc="-35" dirty="0">
                <a:solidFill>
                  <a:srgbClr val="375F92"/>
                </a:solidFill>
                <a:latin typeface="Segoe UI"/>
                <a:cs typeface="Segoe UI"/>
              </a:rPr>
              <a:t>dueños </a:t>
            </a:r>
            <a:r>
              <a:rPr sz="1400" spc="-25" dirty="0">
                <a:solidFill>
                  <a:srgbClr val="375F92"/>
                </a:solidFill>
                <a:latin typeface="Segoe UI"/>
                <a:cs typeface="Segoe UI"/>
              </a:rPr>
              <a:t>de  </a:t>
            </a:r>
            <a:r>
              <a:rPr sz="1400" spc="-35" dirty="0">
                <a:solidFill>
                  <a:srgbClr val="375F92"/>
                </a:solidFill>
                <a:latin typeface="Segoe UI"/>
                <a:cs typeface="Segoe UI"/>
              </a:rPr>
              <a:t>Pyme </a:t>
            </a:r>
            <a:r>
              <a:rPr sz="1400" spc="-40" dirty="0">
                <a:solidFill>
                  <a:srgbClr val="375F92"/>
                </a:solidFill>
                <a:latin typeface="Segoe UI"/>
                <a:cs typeface="Segoe UI"/>
              </a:rPr>
              <a:t>apoyados </a:t>
            </a:r>
            <a:r>
              <a:rPr sz="1400" spc="-35" dirty="0">
                <a:solidFill>
                  <a:srgbClr val="375F92"/>
                </a:solidFill>
                <a:latin typeface="Segoe UI"/>
                <a:cs typeface="Segoe UI"/>
              </a:rPr>
              <a:t>con </a:t>
            </a:r>
            <a:r>
              <a:rPr sz="1400" spc="-20" dirty="0">
                <a:solidFill>
                  <a:srgbClr val="375F92"/>
                </a:solidFill>
                <a:latin typeface="Segoe UI"/>
                <a:cs typeface="Segoe UI"/>
              </a:rPr>
              <a:t>un  </a:t>
            </a:r>
            <a:r>
              <a:rPr sz="1400" spc="-40" dirty="0">
                <a:solidFill>
                  <a:srgbClr val="375F92"/>
                </a:solidFill>
                <a:latin typeface="Segoe UI"/>
                <a:cs typeface="Segoe UI"/>
              </a:rPr>
              <a:t>sistema contable </a:t>
            </a:r>
            <a:r>
              <a:rPr sz="1400" spc="-20" dirty="0">
                <a:solidFill>
                  <a:srgbClr val="375F92"/>
                </a:solidFill>
                <a:latin typeface="Segoe UI"/>
                <a:cs typeface="Segoe UI"/>
              </a:rPr>
              <a:t>el </a:t>
            </a:r>
            <a:r>
              <a:rPr sz="1400" spc="-25" dirty="0">
                <a:solidFill>
                  <a:srgbClr val="375F92"/>
                </a:solidFill>
                <a:latin typeface="Segoe UI"/>
                <a:cs typeface="Segoe UI"/>
              </a:rPr>
              <a:t>año  </a:t>
            </a:r>
            <a:r>
              <a:rPr sz="1400" spc="-40" dirty="0">
                <a:solidFill>
                  <a:srgbClr val="375F92"/>
                </a:solidFill>
                <a:latin typeface="Segoe UI"/>
                <a:cs typeface="Segoe UI"/>
              </a:rPr>
              <a:t>2019.</a:t>
            </a:r>
            <a:endParaRPr sz="1400">
              <a:latin typeface="Segoe UI"/>
              <a:cs typeface="Segoe UI"/>
            </a:endParaRPr>
          </a:p>
          <a:p>
            <a:pPr marR="1356360" algn="ctr">
              <a:lnSpc>
                <a:spcPct val="100000"/>
              </a:lnSpc>
              <a:spcBef>
                <a:spcPts val="455"/>
              </a:spcBef>
            </a:pPr>
            <a:r>
              <a:rPr sz="1800" b="1" spc="-30" dirty="0">
                <a:solidFill>
                  <a:srgbClr val="2C245A"/>
                </a:solidFill>
                <a:latin typeface="Rockwell"/>
                <a:cs typeface="Rockwell"/>
              </a:rPr>
              <a:t>1.350</a:t>
            </a:r>
            <a:endParaRPr sz="1800">
              <a:latin typeface="Rockwell"/>
              <a:cs typeface="Rockwell"/>
            </a:endParaRPr>
          </a:p>
          <a:p>
            <a:pPr marL="176530" marR="1529715" algn="ctr">
              <a:lnSpc>
                <a:spcPct val="100000"/>
              </a:lnSpc>
            </a:pPr>
            <a:r>
              <a:rPr sz="1800" b="1" spc="-45" dirty="0">
                <a:solidFill>
                  <a:srgbClr val="2C245A"/>
                </a:solidFill>
                <a:latin typeface="Rockwell"/>
                <a:cs typeface="Rockwell"/>
              </a:rPr>
              <a:t>C</a:t>
            </a:r>
            <a:r>
              <a:rPr sz="1800" b="1" spc="-40" dirty="0">
                <a:solidFill>
                  <a:srgbClr val="2C245A"/>
                </a:solidFill>
                <a:latin typeface="Rockwell"/>
                <a:cs typeface="Rockwell"/>
              </a:rPr>
              <a:t>li</a:t>
            </a:r>
            <a:r>
              <a:rPr sz="1800" b="1" spc="-35" dirty="0">
                <a:solidFill>
                  <a:srgbClr val="2C245A"/>
                </a:solidFill>
                <a:latin typeface="Rockwell"/>
                <a:cs typeface="Rockwell"/>
              </a:rPr>
              <a:t>e</a:t>
            </a:r>
            <a:r>
              <a:rPr sz="1800" b="1" spc="-45" dirty="0">
                <a:solidFill>
                  <a:srgbClr val="2C245A"/>
                </a:solidFill>
                <a:latin typeface="Rockwell"/>
                <a:cs typeface="Rockwell"/>
              </a:rPr>
              <a:t>n</a:t>
            </a:r>
            <a:r>
              <a:rPr sz="1800" b="1" spc="-40" dirty="0">
                <a:solidFill>
                  <a:srgbClr val="2C245A"/>
                </a:solidFill>
                <a:latin typeface="Rockwell"/>
                <a:cs typeface="Rockwell"/>
              </a:rPr>
              <a:t>t</a:t>
            </a:r>
            <a:r>
              <a:rPr sz="1800" b="1" spc="-35" dirty="0">
                <a:solidFill>
                  <a:srgbClr val="2C245A"/>
                </a:solidFill>
                <a:latin typeface="Rockwell"/>
                <a:cs typeface="Rockwell"/>
              </a:rPr>
              <a:t>e</a:t>
            </a:r>
            <a:r>
              <a:rPr sz="1800" b="1" dirty="0">
                <a:solidFill>
                  <a:srgbClr val="2C245A"/>
                </a:solidFill>
                <a:latin typeface="Rockwell"/>
                <a:cs typeface="Rockwell"/>
              </a:rPr>
              <a:t>s  </a:t>
            </a:r>
            <a:r>
              <a:rPr sz="1800" b="1" spc="-35" dirty="0">
                <a:solidFill>
                  <a:srgbClr val="2C245A"/>
                </a:solidFill>
                <a:latin typeface="Rockwell"/>
                <a:cs typeface="Rockwell"/>
              </a:rPr>
              <a:t>Pyme</a:t>
            </a:r>
            <a:endParaRPr sz="1800">
              <a:latin typeface="Rockwell"/>
              <a:cs typeface="Rockwell"/>
            </a:endParaRPr>
          </a:p>
        </p:txBody>
      </p:sp>
      <p:pic>
        <p:nvPicPr>
          <p:cNvPr id="28" name="object 28"/>
          <p:cNvPicPr/>
          <p:nvPr/>
        </p:nvPicPr>
        <p:blipFill>
          <a:blip r:embed="rId11" cstate="email">
            <a:extLst>
              <a:ext uri="{28A0092B-C50C-407E-A947-70E740481C1C}">
                <a14:useLocalDpi xmlns:a14="http://schemas.microsoft.com/office/drawing/2010/main"/>
              </a:ext>
            </a:extLst>
          </a:blip>
          <a:stretch>
            <a:fillRect/>
          </a:stretch>
        </p:blipFill>
        <p:spPr>
          <a:xfrm>
            <a:off x="9768061" y="191001"/>
            <a:ext cx="1415886" cy="606959"/>
          </a:xfrm>
          <a:prstGeom prst="rect">
            <a:avLst/>
          </a:prstGeom>
        </p:spPr>
      </p:pic>
      <p:sp>
        <p:nvSpPr>
          <p:cNvPr id="29" name="object 29"/>
          <p:cNvSpPr txBox="1"/>
          <p:nvPr/>
        </p:nvSpPr>
        <p:spPr>
          <a:xfrm>
            <a:off x="419417" y="6259195"/>
            <a:ext cx="4216400" cy="208279"/>
          </a:xfrm>
          <a:prstGeom prst="rect">
            <a:avLst/>
          </a:prstGeom>
        </p:spPr>
        <p:txBody>
          <a:bodyPr vert="horz" wrap="square" lIns="0" tIns="12700" rIns="0" bIns="0" rtlCol="0">
            <a:spAutoFit/>
          </a:bodyPr>
          <a:lstStyle/>
          <a:p>
            <a:pPr marL="12700">
              <a:lnSpc>
                <a:spcPct val="100000"/>
              </a:lnSpc>
              <a:spcBef>
                <a:spcPts val="100"/>
              </a:spcBef>
            </a:pPr>
            <a:r>
              <a:rPr sz="1200" b="0" spc="-5" dirty="0">
                <a:solidFill>
                  <a:srgbClr val="5C5C5C"/>
                </a:solidFill>
                <a:latin typeface="Calibri Light"/>
                <a:cs typeface="Calibri Light"/>
              </a:rPr>
              <a:t>Fuente: </a:t>
            </a:r>
            <a:r>
              <a:rPr sz="1200" b="0" spc="-10" dirty="0">
                <a:solidFill>
                  <a:srgbClr val="5C5C5C"/>
                </a:solidFill>
                <a:latin typeface="Calibri Light"/>
                <a:cs typeface="Calibri Light"/>
              </a:rPr>
              <a:t>Elaboración propia </a:t>
            </a:r>
            <a:r>
              <a:rPr sz="1200" b="0" dirty="0">
                <a:solidFill>
                  <a:srgbClr val="5C5C5C"/>
                </a:solidFill>
                <a:latin typeface="Calibri Light"/>
                <a:cs typeface="Calibri Light"/>
              </a:rPr>
              <a:t>en </a:t>
            </a:r>
            <a:r>
              <a:rPr sz="1200" b="0" spc="-5" dirty="0">
                <a:solidFill>
                  <a:srgbClr val="5C5C5C"/>
                </a:solidFill>
                <a:latin typeface="Calibri Light"/>
                <a:cs typeface="Calibri Light"/>
              </a:rPr>
              <a:t>base </a:t>
            </a:r>
            <a:r>
              <a:rPr sz="1200" b="0" dirty="0">
                <a:solidFill>
                  <a:srgbClr val="5C5C5C"/>
                </a:solidFill>
                <a:latin typeface="Calibri Light"/>
                <a:cs typeface="Calibri Light"/>
              </a:rPr>
              <a:t>a </a:t>
            </a:r>
            <a:r>
              <a:rPr sz="1200" b="0" spc="-5" dirty="0">
                <a:solidFill>
                  <a:srgbClr val="5C5C5C"/>
                </a:solidFill>
                <a:latin typeface="Calibri Light"/>
                <a:cs typeface="Calibri Light"/>
              </a:rPr>
              <a:t>modelo </a:t>
            </a:r>
            <a:r>
              <a:rPr sz="1200" b="0" dirty="0">
                <a:solidFill>
                  <a:srgbClr val="5C5C5C"/>
                </a:solidFill>
                <a:latin typeface="Calibri Light"/>
                <a:cs typeface="Calibri Light"/>
              </a:rPr>
              <a:t>MIDE </a:t>
            </a:r>
            <a:r>
              <a:rPr sz="1200" b="0" spc="-5" dirty="0">
                <a:solidFill>
                  <a:srgbClr val="5C5C5C"/>
                </a:solidFill>
                <a:latin typeface="Calibri Light"/>
                <a:cs typeface="Calibri Light"/>
              </a:rPr>
              <a:t>Fundación</a:t>
            </a:r>
            <a:r>
              <a:rPr sz="1200" b="0" spc="45" dirty="0">
                <a:solidFill>
                  <a:srgbClr val="5C5C5C"/>
                </a:solidFill>
                <a:latin typeface="Calibri Light"/>
                <a:cs typeface="Calibri Light"/>
              </a:rPr>
              <a:t> </a:t>
            </a:r>
            <a:r>
              <a:rPr sz="1200" b="0" spc="-20" dirty="0">
                <a:solidFill>
                  <a:srgbClr val="5C5C5C"/>
                </a:solidFill>
                <a:latin typeface="Calibri Light"/>
                <a:cs typeface="Calibri Light"/>
              </a:rPr>
              <a:t>BBVA.</a:t>
            </a:r>
            <a:endParaRPr sz="1200">
              <a:latin typeface="Calibri Light"/>
              <a:cs typeface="Calibri Light"/>
            </a:endParaRPr>
          </a:p>
        </p:txBody>
      </p:sp>
    </p:spTree>
    <p:extLst>
      <p:ext uri="{BB962C8B-B14F-4D97-AF65-F5344CB8AC3E}">
        <p14:creationId xmlns:p14="http://schemas.microsoft.com/office/powerpoint/2010/main" val="14940161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9417" y="352678"/>
            <a:ext cx="3617595" cy="513080"/>
          </a:xfrm>
          <a:prstGeom prst="rect">
            <a:avLst/>
          </a:prstGeom>
        </p:spPr>
        <p:txBody>
          <a:bodyPr vert="horz" wrap="square" lIns="0" tIns="12700" rIns="0" bIns="0" rtlCol="0">
            <a:spAutoFit/>
          </a:bodyPr>
          <a:lstStyle/>
          <a:p>
            <a:pPr marL="12700">
              <a:lnSpc>
                <a:spcPct val="100000"/>
              </a:lnSpc>
              <a:spcBef>
                <a:spcPts val="100"/>
              </a:spcBef>
            </a:pPr>
            <a:r>
              <a:rPr sz="3200" b="0" spc="5" dirty="0">
                <a:solidFill>
                  <a:srgbClr val="5C5C5C"/>
                </a:solidFill>
                <a:latin typeface="Rockwell"/>
                <a:cs typeface="Rockwell"/>
              </a:rPr>
              <a:t>Enfoque </a:t>
            </a:r>
            <a:r>
              <a:rPr sz="3200" b="0" dirty="0">
                <a:solidFill>
                  <a:srgbClr val="5C5C5C"/>
                </a:solidFill>
                <a:latin typeface="Rockwell"/>
                <a:cs typeface="Rockwell"/>
              </a:rPr>
              <a:t>de</a:t>
            </a:r>
            <a:r>
              <a:rPr sz="3200" b="0" spc="-70" dirty="0">
                <a:solidFill>
                  <a:srgbClr val="5C5C5C"/>
                </a:solidFill>
                <a:latin typeface="Rockwell"/>
                <a:cs typeface="Rockwell"/>
              </a:rPr>
              <a:t> </a:t>
            </a:r>
            <a:r>
              <a:rPr sz="3200" b="0" spc="-20" dirty="0">
                <a:solidFill>
                  <a:srgbClr val="5C5C5C"/>
                </a:solidFill>
                <a:latin typeface="Rockwell"/>
                <a:cs typeface="Rockwell"/>
              </a:rPr>
              <a:t>género</a:t>
            </a:r>
            <a:endParaRPr sz="3200">
              <a:latin typeface="Rockwell"/>
              <a:cs typeface="Rockwell"/>
            </a:endParaRPr>
          </a:p>
        </p:txBody>
      </p:sp>
      <p:sp>
        <p:nvSpPr>
          <p:cNvPr id="3" name="object 3"/>
          <p:cNvSpPr txBox="1"/>
          <p:nvPr/>
        </p:nvSpPr>
        <p:spPr>
          <a:xfrm>
            <a:off x="419100" y="1034796"/>
            <a:ext cx="5499735"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5C5C5C"/>
                </a:solidFill>
                <a:latin typeface="Segoe UI"/>
                <a:cs typeface="Segoe UI"/>
              </a:rPr>
              <a:t>La </a:t>
            </a:r>
            <a:r>
              <a:rPr sz="1800" dirty="0">
                <a:solidFill>
                  <a:srgbClr val="5C5C5C"/>
                </a:solidFill>
                <a:latin typeface="Segoe UI"/>
                <a:cs typeface="Segoe UI"/>
              </a:rPr>
              <a:t>contribución de </a:t>
            </a:r>
            <a:r>
              <a:rPr sz="1800" spc="-5" dirty="0">
                <a:solidFill>
                  <a:srgbClr val="5C5C5C"/>
                </a:solidFill>
                <a:latin typeface="Segoe UI"/>
                <a:cs typeface="Segoe UI"/>
              </a:rPr>
              <a:t>FIS Ameris </a:t>
            </a:r>
            <a:r>
              <a:rPr sz="1800" dirty="0">
                <a:solidFill>
                  <a:srgbClr val="5C5C5C"/>
                </a:solidFill>
                <a:latin typeface="Segoe UI"/>
                <a:cs typeface="Segoe UI"/>
              </a:rPr>
              <a:t>a </a:t>
            </a:r>
            <a:r>
              <a:rPr sz="1800" spc="-5" dirty="0">
                <a:solidFill>
                  <a:srgbClr val="5C5C5C"/>
                </a:solidFill>
                <a:latin typeface="Segoe UI"/>
                <a:cs typeface="Segoe UI"/>
              </a:rPr>
              <a:t>la igualdad </a:t>
            </a:r>
            <a:r>
              <a:rPr sz="1800" dirty="0">
                <a:solidFill>
                  <a:srgbClr val="5C5C5C"/>
                </a:solidFill>
                <a:latin typeface="Segoe UI"/>
                <a:cs typeface="Segoe UI"/>
              </a:rPr>
              <a:t>de</a:t>
            </a:r>
            <a:r>
              <a:rPr sz="1800" spc="-120" dirty="0">
                <a:solidFill>
                  <a:srgbClr val="5C5C5C"/>
                </a:solidFill>
                <a:latin typeface="Segoe UI"/>
                <a:cs typeface="Segoe UI"/>
              </a:rPr>
              <a:t> </a:t>
            </a:r>
            <a:r>
              <a:rPr sz="1800" spc="-5" dirty="0">
                <a:solidFill>
                  <a:srgbClr val="5C5C5C"/>
                </a:solidFill>
                <a:latin typeface="Segoe UI"/>
                <a:cs typeface="Segoe UI"/>
              </a:rPr>
              <a:t>género.</a:t>
            </a:r>
            <a:endParaRPr sz="1800">
              <a:latin typeface="Segoe UI"/>
              <a:cs typeface="Segoe UI"/>
            </a:endParaRPr>
          </a:p>
        </p:txBody>
      </p:sp>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10619740" y="167639"/>
            <a:ext cx="635000" cy="634999"/>
          </a:xfrm>
          <a:prstGeom prst="rect">
            <a:avLst/>
          </a:prstGeom>
        </p:spPr>
      </p:pic>
      <p:sp>
        <p:nvSpPr>
          <p:cNvPr id="5" name="object 5"/>
          <p:cNvSpPr txBox="1"/>
          <p:nvPr/>
        </p:nvSpPr>
        <p:spPr>
          <a:xfrm>
            <a:off x="4381119" y="3263265"/>
            <a:ext cx="3382645" cy="1174115"/>
          </a:xfrm>
          <a:prstGeom prst="rect">
            <a:avLst/>
          </a:prstGeom>
        </p:spPr>
        <p:txBody>
          <a:bodyPr vert="horz" wrap="square" lIns="0" tIns="33655" rIns="0" bIns="0" rtlCol="0">
            <a:spAutoFit/>
          </a:bodyPr>
          <a:lstStyle/>
          <a:p>
            <a:pPr marL="279400" marR="74295" indent="-267335">
              <a:lnSpc>
                <a:spcPct val="90000"/>
              </a:lnSpc>
              <a:spcBef>
                <a:spcPts val="265"/>
              </a:spcBef>
              <a:buFont typeface="Arial"/>
              <a:buChar char="•"/>
              <a:tabLst>
                <a:tab pos="279400" algn="l"/>
                <a:tab pos="280035" algn="l"/>
              </a:tabLst>
            </a:pPr>
            <a:r>
              <a:rPr sz="1400" b="1" spc="-10" dirty="0">
                <a:solidFill>
                  <a:srgbClr val="F39200"/>
                </a:solidFill>
                <a:latin typeface="Segoe UI"/>
                <a:cs typeface="Segoe UI"/>
              </a:rPr>
              <a:t>55% </a:t>
            </a:r>
            <a:r>
              <a:rPr sz="1400" dirty="0">
                <a:solidFill>
                  <a:srgbClr val="5C5C5C"/>
                </a:solidFill>
                <a:latin typeface="Segoe UI"/>
                <a:cs typeface="Segoe UI"/>
              </a:rPr>
              <a:t>(10 </a:t>
            </a:r>
            <a:r>
              <a:rPr sz="1400" spc="-5" dirty="0">
                <a:solidFill>
                  <a:srgbClr val="5C5C5C"/>
                </a:solidFill>
                <a:latin typeface="Segoe UI"/>
                <a:cs typeface="Segoe UI"/>
              </a:rPr>
              <a:t>de </a:t>
            </a:r>
            <a:r>
              <a:rPr sz="1400" dirty="0">
                <a:solidFill>
                  <a:srgbClr val="5C5C5C"/>
                </a:solidFill>
                <a:latin typeface="Segoe UI"/>
                <a:cs typeface="Segoe UI"/>
              </a:rPr>
              <a:t>18) </a:t>
            </a:r>
            <a:r>
              <a:rPr sz="1400" spc="-5" dirty="0">
                <a:solidFill>
                  <a:srgbClr val="5C5C5C"/>
                </a:solidFill>
                <a:latin typeface="Segoe UI"/>
                <a:cs typeface="Segoe UI"/>
              </a:rPr>
              <a:t>de las </a:t>
            </a:r>
            <a:r>
              <a:rPr sz="1400" dirty="0">
                <a:solidFill>
                  <a:srgbClr val="5C5C5C"/>
                </a:solidFill>
                <a:latin typeface="Segoe UI"/>
                <a:cs typeface="Segoe UI"/>
              </a:rPr>
              <a:t>instituciones del  portafolio tienen </a:t>
            </a:r>
            <a:r>
              <a:rPr sz="1400" spc="-5" dirty="0">
                <a:solidFill>
                  <a:srgbClr val="5C5C5C"/>
                </a:solidFill>
                <a:latin typeface="Segoe UI"/>
                <a:cs typeface="Segoe UI"/>
              </a:rPr>
              <a:t>representación  </a:t>
            </a:r>
            <a:r>
              <a:rPr sz="1400" dirty="0">
                <a:solidFill>
                  <a:srgbClr val="5C5C5C"/>
                </a:solidFill>
                <a:latin typeface="Segoe UI"/>
                <a:cs typeface="Segoe UI"/>
              </a:rPr>
              <a:t>femenina a nivel</a:t>
            </a:r>
            <a:r>
              <a:rPr sz="1400" spc="-60" dirty="0">
                <a:solidFill>
                  <a:srgbClr val="5C5C5C"/>
                </a:solidFill>
                <a:latin typeface="Segoe UI"/>
                <a:cs typeface="Segoe UI"/>
              </a:rPr>
              <a:t> </a:t>
            </a:r>
            <a:r>
              <a:rPr sz="1400" spc="-5" dirty="0">
                <a:solidFill>
                  <a:srgbClr val="5C5C5C"/>
                </a:solidFill>
                <a:latin typeface="Segoe UI"/>
                <a:cs typeface="Segoe UI"/>
              </a:rPr>
              <a:t>gerencial.</a:t>
            </a:r>
            <a:endParaRPr sz="1400">
              <a:latin typeface="Segoe UI"/>
              <a:cs typeface="Segoe UI"/>
            </a:endParaRPr>
          </a:p>
          <a:p>
            <a:pPr marL="556260" marR="5080" lvl="1" indent="-276860">
              <a:lnSpc>
                <a:spcPct val="89500"/>
              </a:lnSpc>
              <a:spcBef>
                <a:spcPts val="475"/>
              </a:spcBef>
              <a:buFont typeface="Wingdings"/>
              <a:buChar char=""/>
              <a:tabLst>
                <a:tab pos="556260" algn="l"/>
                <a:tab pos="556895" algn="l"/>
              </a:tabLst>
            </a:pPr>
            <a:r>
              <a:rPr sz="1200" b="0" spc="-5" dirty="0">
                <a:solidFill>
                  <a:srgbClr val="5C5C5C"/>
                </a:solidFill>
                <a:latin typeface="Calibri Light"/>
                <a:cs typeface="Calibri Light"/>
              </a:rPr>
              <a:t>Lumni, </a:t>
            </a:r>
            <a:r>
              <a:rPr sz="1200" b="0" dirty="0">
                <a:solidFill>
                  <a:srgbClr val="5C5C5C"/>
                </a:solidFill>
                <a:latin typeface="Calibri Light"/>
                <a:cs typeface="Calibri Light"/>
              </a:rPr>
              <a:t>La </a:t>
            </a:r>
            <a:r>
              <a:rPr sz="1200" b="0" spc="-10" dirty="0">
                <a:solidFill>
                  <a:srgbClr val="5C5C5C"/>
                </a:solidFill>
                <a:latin typeface="Calibri Light"/>
                <a:cs typeface="Calibri Light"/>
              </a:rPr>
              <a:t>Protectora, </a:t>
            </a:r>
            <a:r>
              <a:rPr sz="1200" b="0" spc="-25" dirty="0">
                <a:solidFill>
                  <a:srgbClr val="5C5C5C"/>
                </a:solidFill>
                <a:latin typeface="Calibri Light"/>
                <a:cs typeface="Calibri Light"/>
              </a:rPr>
              <a:t>Techo, </a:t>
            </a:r>
            <a:r>
              <a:rPr sz="1200" b="0" spc="-5" dirty="0">
                <a:solidFill>
                  <a:srgbClr val="5C5C5C"/>
                </a:solidFill>
                <a:latin typeface="Calibri Light"/>
                <a:cs typeface="Calibri Light"/>
              </a:rPr>
              <a:t>Quimahue, </a:t>
            </a:r>
            <a:r>
              <a:rPr sz="1200" b="0" spc="-10" dirty="0">
                <a:solidFill>
                  <a:srgbClr val="5C5C5C"/>
                </a:solidFill>
                <a:latin typeface="Calibri Light"/>
                <a:cs typeface="Calibri Light"/>
              </a:rPr>
              <a:t>Late!,  </a:t>
            </a:r>
            <a:r>
              <a:rPr sz="1200" b="0" spc="-15" dirty="0">
                <a:solidFill>
                  <a:srgbClr val="5C5C5C"/>
                </a:solidFill>
                <a:latin typeface="Calibri Light"/>
                <a:cs typeface="Calibri Light"/>
              </a:rPr>
              <a:t>TriCiclos, </a:t>
            </a:r>
            <a:r>
              <a:rPr sz="1200" b="0" spc="-10" dirty="0">
                <a:solidFill>
                  <a:srgbClr val="5C5C5C"/>
                </a:solidFill>
                <a:latin typeface="Calibri Light"/>
                <a:cs typeface="Calibri Light"/>
              </a:rPr>
              <a:t>Fondo Esperanza, Doble Impacto,  Emprende </a:t>
            </a:r>
            <a:r>
              <a:rPr sz="1200" b="0" spc="-5" dirty="0">
                <a:solidFill>
                  <a:srgbClr val="5C5C5C"/>
                </a:solidFill>
                <a:latin typeface="Calibri Light"/>
                <a:cs typeface="Calibri Light"/>
              </a:rPr>
              <a:t>Microfinanzas,</a:t>
            </a:r>
            <a:r>
              <a:rPr sz="1200" b="0" spc="10" dirty="0">
                <a:solidFill>
                  <a:srgbClr val="5C5C5C"/>
                </a:solidFill>
                <a:latin typeface="Calibri Light"/>
                <a:cs typeface="Calibri Light"/>
              </a:rPr>
              <a:t> </a:t>
            </a:r>
            <a:r>
              <a:rPr sz="1200" b="0" spc="-5" dirty="0">
                <a:solidFill>
                  <a:srgbClr val="5C5C5C"/>
                </a:solidFill>
                <a:latin typeface="Calibri Light"/>
                <a:cs typeface="Calibri Light"/>
              </a:rPr>
              <a:t>OGR.</a:t>
            </a:r>
            <a:endParaRPr sz="1200">
              <a:latin typeface="Calibri Light"/>
              <a:cs typeface="Calibri Light"/>
            </a:endParaRPr>
          </a:p>
        </p:txBody>
      </p:sp>
      <p:sp>
        <p:nvSpPr>
          <p:cNvPr id="6" name="object 6"/>
          <p:cNvSpPr txBox="1"/>
          <p:nvPr/>
        </p:nvSpPr>
        <p:spPr>
          <a:xfrm>
            <a:off x="4381119" y="4523740"/>
            <a:ext cx="3507740" cy="1011555"/>
          </a:xfrm>
          <a:prstGeom prst="rect">
            <a:avLst/>
          </a:prstGeom>
        </p:spPr>
        <p:txBody>
          <a:bodyPr vert="horz" wrap="square" lIns="0" tIns="34290" rIns="0" bIns="0" rtlCol="0">
            <a:spAutoFit/>
          </a:bodyPr>
          <a:lstStyle/>
          <a:p>
            <a:pPr marL="279400" marR="293370" indent="-267335">
              <a:lnSpc>
                <a:spcPct val="89900"/>
              </a:lnSpc>
              <a:spcBef>
                <a:spcPts val="270"/>
              </a:spcBef>
              <a:buFont typeface="Arial"/>
              <a:buChar char="•"/>
              <a:tabLst>
                <a:tab pos="279400" algn="l"/>
                <a:tab pos="280035" algn="l"/>
              </a:tabLst>
            </a:pPr>
            <a:r>
              <a:rPr sz="1400" b="1" spc="-10" dirty="0">
                <a:solidFill>
                  <a:srgbClr val="F39200"/>
                </a:solidFill>
                <a:latin typeface="Segoe UI"/>
                <a:cs typeface="Segoe UI"/>
              </a:rPr>
              <a:t>44% </a:t>
            </a:r>
            <a:r>
              <a:rPr sz="1400" dirty="0">
                <a:solidFill>
                  <a:srgbClr val="5C5C5C"/>
                </a:solidFill>
                <a:latin typeface="Segoe UI"/>
                <a:cs typeface="Segoe UI"/>
              </a:rPr>
              <a:t>(8 </a:t>
            </a:r>
            <a:r>
              <a:rPr sz="1400" spc="-5" dirty="0">
                <a:solidFill>
                  <a:srgbClr val="5C5C5C"/>
                </a:solidFill>
                <a:latin typeface="Segoe UI"/>
                <a:cs typeface="Segoe UI"/>
              </a:rPr>
              <a:t>de </a:t>
            </a:r>
            <a:r>
              <a:rPr sz="1400" dirty="0">
                <a:solidFill>
                  <a:srgbClr val="5C5C5C"/>
                </a:solidFill>
                <a:latin typeface="Segoe UI"/>
                <a:cs typeface="Segoe UI"/>
              </a:rPr>
              <a:t>18) </a:t>
            </a:r>
            <a:r>
              <a:rPr sz="1400" spc="-5" dirty="0">
                <a:solidFill>
                  <a:srgbClr val="5C5C5C"/>
                </a:solidFill>
                <a:latin typeface="Segoe UI"/>
                <a:cs typeface="Segoe UI"/>
              </a:rPr>
              <a:t>de </a:t>
            </a:r>
            <a:r>
              <a:rPr sz="1400" dirty="0">
                <a:solidFill>
                  <a:srgbClr val="5C5C5C"/>
                </a:solidFill>
                <a:latin typeface="Segoe UI"/>
                <a:cs typeface="Segoe UI"/>
              </a:rPr>
              <a:t>las instituciones del  portafolio tienen </a:t>
            </a:r>
            <a:r>
              <a:rPr sz="1400" spc="-5" dirty="0">
                <a:solidFill>
                  <a:srgbClr val="5C5C5C"/>
                </a:solidFill>
                <a:latin typeface="Segoe UI"/>
                <a:cs typeface="Segoe UI"/>
              </a:rPr>
              <a:t>representación  </a:t>
            </a:r>
            <a:r>
              <a:rPr sz="1400" dirty="0">
                <a:solidFill>
                  <a:srgbClr val="5C5C5C"/>
                </a:solidFill>
                <a:latin typeface="Segoe UI"/>
                <a:cs typeface="Segoe UI"/>
              </a:rPr>
              <a:t>femenina en el</a:t>
            </a:r>
            <a:r>
              <a:rPr sz="1400" spc="-45" dirty="0">
                <a:solidFill>
                  <a:srgbClr val="5C5C5C"/>
                </a:solidFill>
                <a:latin typeface="Segoe UI"/>
                <a:cs typeface="Segoe UI"/>
              </a:rPr>
              <a:t> </a:t>
            </a:r>
            <a:r>
              <a:rPr sz="1400" spc="-10" dirty="0">
                <a:solidFill>
                  <a:srgbClr val="5C5C5C"/>
                </a:solidFill>
                <a:latin typeface="Segoe UI"/>
                <a:cs typeface="Segoe UI"/>
              </a:rPr>
              <a:t>directorio.</a:t>
            </a:r>
            <a:endParaRPr sz="1400">
              <a:latin typeface="Segoe UI"/>
              <a:cs typeface="Segoe UI"/>
            </a:endParaRPr>
          </a:p>
          <a:p>
            <a:pPr marL="556260" lvl="1" indent="-277495">
              <a:lnSpc>
                <a:spcPts val="1370"/>
              </a:lnSpc>
              <a:spcBef>
                <a:spcPts val="320"/>
              </a:spcBef>
              <a:buFont typeface="Wingdings"/>
              <a:buChar char=""/>
              <a:tabLst>
                <a:tab pos="556260" algn="l"/>
                <a:tab pos="556895" algn="l"/>
              </a:tabLst>
            </a:pPr>
            <a:r>
              <a:rPr sz="1200" b="0" dirty="0">
                <a:solidFill>
                  <a:srgbClr val="5C5C5C"/>
                </a:solidFill>
                <a:latin typeface="Calibri Light"/>
                <a:cs typeface="Calibri Light"/>
              </a:rPr>
              <a:t>La </a:t>
            </a:r>
            <a:r>
              <a:rPr sz="1200" b="0" spc="-10" dirty="0">
                <a:solidFill>
                  <a:srgbClr val="5C5C5C"/>
                </a:solidFill>
                <a:latin typeface="Calibri Light"/>
                <a:cs typeface="Calibri Light"/>
              </a:rPr>
              <a:t>Protectora, </a:t>
            </a:r>
            <a:r>
              <a:rPr sz="1200" b="0" spc="-25" dirty="0">
                <a:solidFill>
                  <a:srgbClr val="5C5C5C"/>
                </a:solidFill>
                <a:latin typeface="Calibri Light"/>
                <a:cs typeface="Calibri Light"/>
              </a:rPr>
              <a:t>Techo, </a:t>
            </a:r>
            <a:r>
              <a:rPr sz="1200" b="0" spc="-5" dirty="0">
                <a:solidFill>
                  <a:srgbClr val="5C5C5C"/>
                </a:solidFill>
                <a:latin typeface="Calibri Light"/>
                <a:cs typeface="Calibri Light"/>
              </a:rPr>
              <a:t>Quimahue, </a:t>
            </a:r>
            <a:r>
              <a:rPr sz="1200" b="0" spc="-10" dirty="0">
                <a:solidFill>
                  <a:srgbClr val="5C5C5C"/>
                </a:solidFill>
                <a:latin typeface="Calibri Light"/>
                <a:cs typeface="Calibri Light"/>
              </a:rPr>
              <a:t>Late!,</a:t>
            </a:r>
            <a:r>
              <a:rPr sz="1200" b="0" spc="25" dirty="0">
                <a:solidFill>
                  <a:srgbClr val="5C5C5C"/>
                </a:solidFill>
                <a:latin typeface="Calibri Light"/>
                <a:cs typeface="Calibri Light"/>
              </a:rPr>
              <a:t> </a:t>
            </a:r>
            <a:r>
              <a:rPr sz="1200" b="0" spc="-15" dirty="0">
                <a:solidFill>
                  <a:srgbClr val="5C5C5C"/>
                </a:solidFill>
                <a:latin typeface="Calibri Light"/>
                <a:cs typeface="Calibri Light"/>
              </a:rPr>
              <a:t>TriCiclos,</a:t>
            </a:r>
            <a:endParaRPr sz="1200">
              <a:latin typeface="Calibri Light"/>
              <a:cs typeface="Calibri Light"/>
            </a:endParaRPr>
          </a:p>
          <a:p>
            <a:pPr marL="556260">
              <a:lnSpc>
                <a:spcPts val="1370"/>
              </a:lnSpc>
            </a:pPr>
            <a:r>
              <a:rPr sz="1200" b="0" spc="-10" dirty="0">
                <a:solidFill>
                  <a:srgbClr val="5C5C5C"/>
                </a:solidFill>
                <a:latin typeface="Calibri Light"/>
                <a:cs typeface="Calibri Light"/>
              </a:rPr>
              <a:t>Kirón, </a:t>
            </a:r>
            <a:r>
              <a:rPr sz="1200" b="0" spc="-5" dirty="0">
                <a:solidFill>
                  <a:srgbClr val="5C5C5C"/>
                </a:solidFill>
                <a:latin typeface="Calibri Light"/>
                <a:cs typeface="Calibri Light"/>
              </a:rPr>
              <a:t>Ciudad Luz, </a:t>
            </a:r>
            <a:r>
              <a:rPr sz="1200" b="0" spc="-10" dirty="0">
                <a:solidFill>
                  <a:srgbClr val="5C5C5C"/>
                </a:solidFill>
                <a:latin typeface="Calibri Light"/>
                <a:cs typeface="Calibri Light"/>
              </a:rPr>
              <a:t>Doble</a:t>
            </a:r>
            <a:r>
              <a:rPr sz="1200" b="0" spc="30" dirty="0">
                <a:solidFill>
                  <a:srgbClr val="5C5C5C"/>
                </a:solidFill>
                <a:latin typeface="Calibri Light"/>
                <a:cs typeface="Calibri Light"/>
              </a:rPr>
              <a:t> </a:t>
            </a:r>
            <a:r>
              <a:rPr sz="1200" b="0" spc="-10" dirty="0">
                <a:solidFill>
                  <a:srgbClr val="5C5C5C"/>
                </a:solidFill>
                <a:latin typeface="Calibri Light"/>
                <a:cs typeface="Calibri Light"/>
              </a:rPr>
              <a:t>Impacto.</a:t>
            </a:r>
            <a:endParaRPr sz="1200">
              <a:latin typeface="Calibri Light"/>
              <a:cs typeface="Calibri Light"/>
            </a:endParaRPr>
          </a:p>
        </p:txBody>
      </p:sp>
      <p:sp>
        <p:nvSpPr>
          <p:cNvPr id="7" name="object 7"/>
          <p:cNvSpPr txBox="1"/>
          <p:nvPr/>
        </p:nvSpPr>
        <p:spPr>
          <a:xfrm>
            <a:off x="8252206" y="2411348"/>
            <a:ext cx="3379470" cy="1888489"/>
          </a:xfrm>
          <a:prstGeom prst="rect">
            <a:avLst/>
          </a:prstGeom>
        </p:spPr>
        <p:txBody>
          <a:bodyPr vert="horz" wrap="square" lIns="0" tIns="36830" rIns="0" bIns="0" rtlCol="0">
            <a:spAutoFit/>
          </a:bodyPr>
          <a:lstStyle/>
          <a:p>
            <a:pPr marL="94615" marR="5080" indent="1270" algn="ctr">
              <a:lnSpc>
                <a:spcPct val="90100"/>
              </a:lnSpc>
              <a:spcBef>
                <a:spcPts val="290"/>
              </a:spcBef>
            </a:pPr>
            <a:r>
              <a:rPr sz="1600" b="1" dirty="0">
                <a:solidFill>
                  <a:srgbClr val="64759B"/>
                </a:solidFill>
                <a:latin typeface="Rockwell"/>
                <a:cs typeface="Rockwell"/>
              </a:rPr>
              <a:t>Invertir </a:t>
            </a:r>
            <a:r>
              <a:rPr sz="1600" b="1" spc="-5" dirty="0">
                <a:solidFill>
                  <a:srgbClr val="64759B"/>
                </a:solidFill>
                <a:latin typeface="Rockwell"/>
                <a:cs typeface="Rockwell"/>
              </a:rPr>
              <a:t>en empresas </a:t>
            </a:r>
            <a:r>
              <a:rPr sz="1600" b="1" dirty="0">
                <a:solidFill>
                  <a:srgbClr val="64759B"/>
                </a:solidFill>
                <a:latin typeface="Rockwell"/>
                <a:cs typeface="Rockwell"/>
              </a:rPr>
              <a:t>que  desarrollan productos/</a:t>
            </a:r>
            <a:r>
              <a:rPr sz="1600" b="1" spc="-145" dirty="0">
                <a:solidFill>
                  <a:srgbClr val="64759B"/>
                </a:solidFill>
                <a:latin typeface="Rockwell"/>
                <a:cs typeface="Rockwell"/>
              </a:rPr>
              <a:t> </a:t>
            </a:r>
            <a:r>
              <a:rPr sz="1600" b="1" spc="10" dirty="0">
                <a:solidFill>
                  <a:srgbClr val="64759B"/>
                </a:solidFill>
                <a:latin typeface="Rockwell"/>
                <a:cs typeface="Rockwell"/>
              </a:rPr>
              <a:t>servicios  </a:t>
            </a:r>
            <a:r>
              <a:rPr sz="1600" b="1" dirty="0">
                <a:solidFill>
                  <a:srgbClr val="64759B"/>
                </a:solidFill>
                <a:latin typeface="Rockwell"/>
                <a:cs typeface="Rockwell"/>
              </a:rPr>
              <a:t>que </a:t>
            </a:r>
            <a:r>
              <a:rPr sz="1600" b="1" spc="-5" dirty="0">
                <a:solidFill>
                  <a:srgbClr val="64759B"/>
                </a:solidFill>
                <a:latin typeface="Rockwell"/>
                <a:cs typeface="Rockwell"/>
              </a:rPr>
              <a:t>benefician </a:t>
            </a:r>
            <a:r>
              <a:rPr sz="1600" b="1" dirty="0">
                <a:solidFill>
                  <a:srgbClr val="64759B"/>
                </a:solidFill>
                <a:latin typeface="Rockwell"/>
                <a:cs typeface="Rockwell"/>
              </a:rPr>
              <a:t>a </a:t>
            </a:r>
            <a:r>
              <a:rPr sz="1600" b="1" spc="-5" dirty="0">
                <a:solidFill>
                  <a:srgbClr val="64759B"/>
                </a:solidFill>
                <a:latin typeface="Rockwell"/>
                <a:cs typeface="Rockwell"/>
              </a:rPr>
              <a:t>las</a:t>
            </a:r>
            <a:r>
              <a:rPr sz="1600" b="1" spc="-30" dirty="0">
                <a:solidFill>
                  <a:srgbClr val="64759B"/>
                </a:solidFill>
                <a:latin typeface="Rockwell"/>
                <a:cs typeface="Rockwell"/>
              </a:rPr>
              <a:t> </a:t>
            </a:r>
            <a:r>
              <a:rPr sz="1600" b="1" spc="-5" dirty="0">
                <a:solidFill>
                  <a:srgbClr val="64759B"/>
                </a:solidFill>
                <a:latin typeface="Rockwell"/>
                <a:cs typeface="Rockwell"/>
              </a:rPr>
              <a:t>mujeres</a:t>
            </a:r>
            <a:endParaRPr sz="1600">
              <a:latin typeface="Rockwell"/>
              <a:cs typeface="Rockwell"/>
            </a:endParaRPr>
          </a:p>
          <a:p>
            <a:pPr marL="279400" marR="40005" indent="-266700">
              <a:lnSpc>
                <a:spcPct val="90100"/>
              </a:lnSpc>
              <a:spcBef>
                <a:spcPts val="1495"/>
              </a:spcBef>
              <a:buFont typeface="Arial"/>
              <a:buChar char="•"/>
              <a:tabLst>
                <a:tab pos="278765" algn="l"/>
                <a:tab pos="279400" algn="l"/>
              </a:tabLst>
            </a:pPr>
            <a:r>
              <a:rPr sz="1400" b="1" spc="-10" dirty="0">
                <a:solidFill>
                  <a:srgbClr val="64759B"/>
                </a:solidFill>
                <a:latin typeface="Segoe UI"/>
                <a:cs typeface="Segoe UI"/>
              </a:rPr>
              <a:t>11% </a:t>
            </a:r>
            <a:r>
              <a:rPr sz="1400" dirty="0">
                <a:solidFill>
                  <a:srgbClr val="5C5C5C"/>
                </a:solidFill>
                <a:latin typeface="Segoe UI"/>
                <a:cs typeface="Segoe UI"/>
              </a:rPr>
              <a:t>(2 </a:t>
            </a:r>
            <a:r>
              <a:rPr sz="1400" spc="-5" dirty="0">
                <a:solidFill>
                  <a:srgbClr val="5C5C5C"/>
                </a:solidFill>
                <a:latin typeface="Segoe UI"/>
                <a:cs typeface="Segoe UI"/>
              </a:rPr>
              <a:t>de </a:t>
            </a:r>
            <a:r>
              <a:rPr sz="1400" dirty="0">
                <a:solidFill>
                  <a:srgbClr val="5C5C5C"/>
                </a:solidFill>
                <a:latin typeface="Segoe UI"/>
                <a:cs typeface="Segoe UI"/>
              </a:rPr>
              <a:t>18) </a:t>
            </a:r>
            <a:r>
              <a:rPr sz="1400" spc="-5" dirty="0">
                <a:solidFill>
                  <a:srgbClr val="5C5C5C"/>
                </a:solidFill>
                <a:latin typeface="Segoe UI"/>
                <a:cs typeface="Segoe UI"/>
              </a:rPr>
              <a:t>de </a:t>
            </a:r>
            <a:r>
              <a:rPr sz="1400" dirty="0">
                <a:solidFill>
                  <a:srgbClr val="5C5C5C"/>
                </a:solidFill>
                <a:latin typeface="Segoe UI"/>
                <a:cs typeface="Segoe UI"/>
              </a:rPr>
              <a:t>las instituciones del  portafolio </a:t>
            </a:r>
            <a:r>
              <a:rPr sz="1400" spc="-5" dirty="0">
                <a:solidFill>
                  <a:srgbClr val="5C5C5C"/>
                </a:solidFill>
                <a:latin typeface="Segoe UI"/>
                <a:cs typeface="Segoe UI"/>
              </a:rPr>
              <a:t>desarrollan </a:t>
            </a:r>
            <a:r>
              <a:rPr sz="1400" spc="-10" dirty="0">
                <a:solidFill>
                  <a:srgbClr val="5C5C5C"/>
                </a:solidFill>
                <a:latin typeface="Segoe UI"/>
                <a:cs typeface="Segoe UI"/>
              </a:rPr>
              <a:t>productos </a:t>
            </a:r>
            <a:r>
              <a:rPr sz="1400" dirty="0">
                <a:solidFill>
                  <a:srgbClr val="5C5C5C"/>
                </a:solidFill>
                <a:latin typeface="Segoe UI"/>
                <a:cs typeface="Segoe UI"/>
              </a:rPr>
              <a:t>o  servicios que benefician </a:t>
            </a:r>
            <a:r>
              <a:rPr sz="1400" spc="-5" dirty="0">
                <a:solidFill>
                  <a:srgbClr val="5C5C5C"/>
                </a:solidFill>
                <a:latin typeface="Segoe UI"/>
                <a:cs typeface="Segoe UI"/>
              </a:rPr>
              <a:t>especialmente  </a:t>
            </a:r>
            <a:r>
              <a:rPr sz="1400" dirty="0">
                <a:solidFill>
                  <a:srgbClr val="5C5C5C"/>
                </a:solidFill>
                <a:latin typeface="Segoe UI"/>
                <a:cs typeface="Segoe UI"/>
              </a:rPr>
              <a:t>a</a:t>
            </a:r>
            <a:r>
              <a:rPr sz="1400" spc="-5" dirty="0">
                <a:solidFill>
                  <a:srgbClr val="5C5C5C"/>
                </a:solidFill>
                <a:latin typeface="Segoe UI"/>
                <a:cs typeface="Segoe UI"/>
              </a:rPr>
              <a:t> mujeres.</a:t>
            </a:r>
            <a:endParaRPr sz="1400">
              <a:latin typeface="Segoe UI"/>
              <a:cs typeface="Segoe UI"/>
            </a:endParaRPr>
          </a:p>
          <a:p>
            <a:pPr marL="556260" lvl="1" indent="-276860">
              <a:lnSpc>
                <a:spcPct val="100000"/>
              </a:lnSpc>
              <a:spcBef>
                <a:spcPts val="300"/>
              </a:spcBef>
              <a:buFont typeface="Wingdings"/>
              <a:buChar char=""/>
              <a:tabLst>
                <a:tab pos="555625" algn="l"/>
                <a:tab pos="556260" algn="l"/>
              </a:tabLst>
            </a:pPr>
            <a:r>
              <a:rPr sz="1200" b="0" spc="-10" dirty="0">
                <a:solidFill>
                  <a:srgbClr val="5C5C5C"/>
                </a:solidFill>
                <a:latin typeface="Calibri Light"/>
                <a:cs typeface="Calibri Light"/>
              </a:rPr>
              <a:t>Fondo Esperanza, Emprende</a:t>
            </a:r>
            <a:r>
              <a:rPr sz="1200" b="0" spc="25" dirty="0">
                <a:solidFill>
                  <a:srgbClr val="5C5C5C"/>
                </a:solidFill>
                <a:latin typeface="Calibri Light"/>
                <a:cs typeface="Calibri Light"/>
              </a:rPr>
              <a:t> </a:t>
            </a:r>
            <a:r>
              <a:rPr sz="1200" b="0" spc="-5" dirty="0">
                <a:solidFill>
                  <a:srgbClr val="5C5C5C"/>
                </a:solidFill>
                <a:latin typeface="Calibri Light"/>
                <a:cs typeface="Calibri Light"/>
              </a:rPr>
              <a:t>Microfinanzas.</a:t>
            </a:r>
            <a:endParaRPr sz="1200">
              <a:latin typeface="Calibri Light"/>
              <a:cs typeface="Calibri Light"/>
            </a:endParaRPr>
          </a:p>
        </p:txBody>
      </p:sp>
      <p:sp>
        <p:nvSpPr>
          <p:cNvPr id="8" name="object 8"/>
          <p:cNvSpPr txBox="1"/>
          <p:nvPr/>
        </p:nvSpPr>
        <p:spPr>
          <a:xfrm>
            <a:off x="673734" y="2521203"/>
            <a:ext cx="3112135" cy="488315"/>
          </a:xfrm>
          <a:prstGeom prst="rect">
            <a:avLst/>
          </a:prstGeom>
        </p:spPr>
        <p:txBody>
          <a:bodyPr vert="horz" wrap="square" lIns="0" tIns="41275" rIns="0" bIns="0" rtlCol="0">
            <a:spAutoFit/>
          </a:bodyPr>
          <a:lstStyle/>
          <a:p>
            <a:pPr marL="952500" marR="5080" indent="-940435">
              <a:lnSpc>
                <a:spcPts val="1720"/>
              </a:lnSpc>
              <a:spcBef>
                <a:spcPts val="325"/>
              </a:spcBef>
            </a:pPr>
            <a:r>
              <a:rPr sz="1600" b="1" dirty="0">
                <a:solidFill>
                  <a:srgbClr val="00A194"/>
                </a:solidFill>
                <a:latin typeface="Rockwell"/>
                <a:cs typeface="Rockwell"/>
              </a:rPr>
              <a:t>Invertir </a:t>
            </a:r>
            <a:r>
              <a:rPr sz="1600" b="1" spc="-5" dirty="0">
                <a:solidFill>
                  <a:srgbClr val="00A194"/>
                </a:solidFill>
                <a:latin typeface="Rockwell"/>
                <a:cs typeface="Rockwell"/>
              </a:rPr>
              <a:t>en empresas</a:t>
            </a:r>
            <a:r>
              <a:rPr sz="1600" b="1" spc="-114" dirty="0">
                <a:solidFill>
                  <a:srgbClr val="00A194"/>
                </a:solidFill>
                <a:latin typeface="Rockwell"/>
                <a:cs typeface="Rockwell"/>
              </a:rPr>
              <a:t> </a:t>
            </a:r>
            <a:r>
              <a:rPr sz="1600" b="1" spc="-5" dirty="0">
                <a:solidFill>
                  <a:srgbClr val="00A194"/>
                </a:solidFill>
                <a:latin typeface="Rockwell"/>
                <a:cs typeface="Rockwell"/>
              </a:rPr>
              <a:t>lideradas  </a:t>
            </a:r>
            <a:r>
              <a:rPr sz="1600" b="1" dirty="0">
                <a:solidFill>
                  <a:srgbClr val="00A194"/>
                </a:solidFill>
                <a:latin typeface="Rockwell"/>
                <a:cs typeface="Rockwell"/>
              </a:rPr>
              <a:t>por</a:t>
            </a:r>
            <a:r>
              <a:rPr sz="1600" b="1" spc="-25" dirty="0">
                <a:solidFill>
                  <a:srgbClr val="00A194"/>
                </a:solidFill>
                <a:latin typeface="Rockwell"/>
                <a:cs typeface="Rockwell"/>
              </a:rPr>
              <a:t> </a:t>
            </a:r>
            <a:r>
              <a:rPr sz="1600" b="1" spc="-10" dirty="0">
                <a:solidFill>
                  <a:srgbClr val="00A194"/>
                </a:solidFill>
                <a:latin typeface="Rockwell"/>
                <a:cs typeface="Rockwell"/>
              </a:rPr>
              <a:t>mujeres</a:t>
            </a:r>
            <a:endParaRPr sz="1600">
              <a:latin typeface="Rockwell"/>
              <a:cs typeface="Rockwell"/>
            </a:endParaRPr>
          </a:p>
        </p:txBody>
      </p:sp>
      <p:sp>
        <p:nvSpPr>
          <p:cNvPr id="9" name="object 9"/>
          <p:cNvSpPr txBox="1"/>
          <p:nvPr/>
        </p:nvSpPr>
        <p:spPr>
          <a:xfrm>
            <a:off x="4551934" y="2521203"/>
            <a:ext cx="3122295" cy="488315"/>
          </a:xfrm>
          <a:prstGeom prst="rect">
            <a:avLst/>
          </a:prstGeom>
        </p:spPr>
        <p:txBody>
          <a:bodyPr vert="horz" wrap="square" lIns="0" tIns="41275" rIns="0" bIns="0" rtlCol="0">
            <a:spAutoFit/>
          </a:bodyPr>
          <a:lstStyle/>
          <a:p>
            <a:pPr marL="12700" marR="5080" indent="292100">
              <a:lnSpc>
                <a:spcPts val="1720"/>
              </a:lnSpc>
              <a:spcBef>
                <a:spcPts val="325"/>
              </a:spcBef>
            </a:pPr>
            <a:r>
              <a:rPr sz="1600" b="1" dirty="0">
                <a:solidFill>
                  <a:srgbClr val="F39200"/>
                </a:solidFill>
                <a:latin typeface="Rockwell"/>
                <a:cs typeface="Rockwell"/>
              </a:rPr>
              <a:t>Invertir </a:t>
            </a:r>
            <a:r>
              <a:rPr sz="1600" b="1" spc="-5" dirty="0">
                <a:solidFill>
                  <a:srgbClr val="F39200"/>
                </a:solidFill>
                <a:latin typeface="Rockwell"/>
                <a:cs typeface="Rockwell"/>
              </a:rPr>
              <a:t>en empresas </a:t>
            </a:r>
            <a:r>
              <a:rPr sz="1600" b="1" dirty="0">
                <a:solidFill>
                  <a:srgbClr val="F39200"/>
                </a:solidFill>
                <a:latin typeface="Rockwell"/>
                <a:cs typeface="Rockwell"/>
              </a:rPr>
              <a:t>que  practican </a:t>
            </a:r>
            <a:r>
              <a:rPr sz="1600" b="1" spc="-5" dirty="0">
                <a:solidFill>
                  <a:srgbClr val="F39200"/>
                </a:solidFill>
                <a:latin typeface="Rockwell"/>
                <a:cs typeface="Rockwell"/>
              </a:rPr>
              <a:t>la equidad </a:t>
            </a:r>
            <a:r>
              <a:rPr sz="1600" b="1" dirty="0">
                <a:solidFill>
                  <a:srgbClr val="F39200"/>
                </a:solidFill>
                <a:latin typeface="Rockwell"/>
                <a:cs typeface="Rockwell"/>
              </a:rPr>
              <a:t>de</a:t>
            </a:r>
            <a:r>
              <a:rPr sz="1600" b="1" spc="-105" dirty="0">
                <a:solidFill>
                  <a:srgbClr val="F39200"/>
                </a:solidFill>
                <a:latin typeface="Rockwell"/>
                <a:cs typeface="Rockwell"/>
              </a:rPr>
              <a:t> </a:t>
            </a:r>
            <a:r>
              <a:rPr sz="1600" b="1" spc="-5" dirty="0">
                <a:solidFill>
                  <a:srgbClr val="F39200"/>
                </a:solidFill>
                <a:latin typeface="Rockwell"/>
                <a:cs typeface="Rockwell"/>
              </a:rPr>
              <a:t>género</a:t>
            </a:r>
            <a:endParaRPr sz="1600">
              <a:latin typeface="Rockwell"/>
              <a:cs typeface="Rockwell"/>
            </a:endParaRPr>
          </a:p>
        </p:txBody>
      </p:sp>
      <p:sp>
        <p:nvSpPr>
          <p:cNvPr id="10" name="object 10"/>
          <p:cNvSpPr txBox="1"/>
          <p:nvPr/>
        </p:nvSpPr>
        <p:spPr>
          <a:xfrm>
            <a:off x="419100" y="6423659"/>
            <a:ext cx="6812915" cy="208279"/>
          </a:xfrm>
          <a:prstGeom prst="rect">
            <a:avLst/>
          </a:prstGeom>
        </p:spPr>
        <p:txBody>
          <a:bodyPr vert="horz" wrap="square" lIns="0" tIns="12700" rIns="0" bIns="0" rtlCol="0">
            <a:spAutoFit/>
          </a:bodyPr>
          <a:lstStyle/>
          <a:p>
            <a:pPr marL="12700">
              <a:lnSpc>
                <a:spcPct val="100000"/>
              </a:lnSpc>
              <a:spcBef>
                <a:spcPts val="100"/>
              </a:spcBef>
            </a:pPr>
            <a:r>
              <a:rPr sz="1200" b="0" spc="-5" dirty="0">
                <a:solidFill>
                  <a:srgbClr val="5C5C5C"/>
                </a:solidFill>
                <a:latin typeface="Calibri Light"/>
                <a:cs typeface="Calibri Light"/>
              </a:rPr>
              <a:t>Fuente: ¿Cómo </a:t>
            </a:r>
            <a:r>
              <a:rPr sz="1200" b="0" spc="-10" dirty="0">
                <a:solidFill>
                  <a:srgbClr val="5C5C5C"/>
                </a:solidFill>
                <a:latin typeface="Calibri Light"/>
                <a:cs typeface="Calibri Light"/>
              </a:rPr>
              <a:t>invertir con </a:t>
            </a:r>
            <a:r>
              <a:rPr sz="1200" b="0" spc="-5" dirty="0">
                <a:solidFill>
                  <a:srgbClr val="5C5C5C"/>
                </a:solidFill>
                <a:latin typeface="Calibri Light"/>
                <a:cs typeface="Calibri Light"/>
              </a:rPr>
              <a:t>un </a:t>
            </a:r>
            <a:r>
              <a:rPr sz="1200" b="0" spc="-10" dirty="0">
                <a:solidFill>
                  <a:srgbClr val="5C5C5C"/>
                </a:solidFill>
                <a:latin typeface="Calibri Light"/>
                <a:cs typeface="Calibri Light"/>
              </a:rPr>
              <a:t>enfoque </a:t>
            </a:r>
            <a:r>
              <a:rPr sz="1200" b="0" spc="-5" dirty="0">
                <a:solidFill>
                  <a:srgbClr val="5C5C5C"/>
                </a:solidFill>
                <a:latin typeface="Calibri Light"/>
                <a:cs typeface="Calibri Light"/>
              </a:rPr>
              <a:t>de género? BID </a:t>
            </a:r>
            <a:r>
              <a:rPr sz="1200" b="0" spc="-15" dirty="0">
                <a:solidFill>
                  <a:srgbClr val="5C5C5C"/>
                </a:solidFill>
                <a:latin typeface="Calibri Light"/>
                <a:cs typeface="Calibri Light"/>
              </a:rPr>
              <a:t>Invest </a:t>
            </a:r>
            <a:r>
              <a:rPr sz="1200" b="0" spc="-10" dirty="0">
                <a:solidFill>
                  <a:srgbClr val="5C5C5C"/>
                </a:solidFill>
                <a:latin typeface="Calibri Light"/>
                <a:cs typeface="Calibri Light"/>
              </a:rPr>
              <a:t>(2019). Inversión total </a:t>
            </a:r>
            <a:r>
              <a:rPr sz="1200" b="0" spc="-5" dirty="0">
                <a:solidFill>
                  <a:srgbClr val="5C5C5C"/>
                </a:solidFill>
                <a:latin typeface="Calibri Light"/>
                <a:cs typeface="Calibri Light"/>
              </a:rPr>
              <a:t>de </a:t>
            </a:r>
            <a:r>
              <a:rPr sz="1200" b="0" dirty="0">
                <a:solidFill>
                  <a:srgbClr val="5C5C5C"/>
                </a:solidFill>
                <a:latin typeface="Calibri Light"/>
                <a:cs typeface="Calibri Light"/>
              </a:rPr>
              <a:t>FIS </a:t>
            </a:r>
            <a:r>
              <a:rPr sz="1200" b="0" spc="-5" dirty="0">
                <a:solidFill>
                  <a:srgbClr val="5C5C5C"/>
                </a:solidFill>
                <a:latin typeface="Calibri Light"/>
                <a:cs typeface="Calibri Light"/>
              </a:rPr>
              <a:t>Ameris </a:t>
            </a:r>
            <a:r>
              <a:rPr sz="1200" b="0" dirty="0">
                <a:solidFill>
                  <a:srgbClr val="5C5C5C"/>
                </a:solidFill>
                <a:latin typeface="Calibri Light"/>
                <a:cs typeface="Calibri Light"/>
              </a:rPr>
              <a:t>a </a:t>
            </a:r>
            <a:r>
              <a:rPr sz="1200" b="0" spc="-5" dirty="0">
                <a:solidFill>
                  <a:srgbClr val="5C5C5C"/>
                </a:solidFill>
                <a:latin typeface="Calibri Light"/>
                <a:cs typeface="Calibri Light"/>
              </a:rPr>
              <a:t>abril</a:t>
            </a:r>
            <a:r>
              <a:rPr sz="1200" b="0" spc="220" dirty="0">
                <a:solidFill>
                  <a:srgbClr val="5C5C5C"/>
                </a:solidFill>
                <a:latin typeface="Calibri Light"/>
                <a:cs typeface="Calibri Light"/>
              </a:rPr>
              <a:t> </a:t>
            </a:r>
            <a:r>
              <a:rPr sz="1200" b="0" spc="-10" dirty="0">
                <a:solidFill>
                  <a:srgbClr val="5C5C5C"/>
                </a:solidFill>
                <a:latin typeface="Calibri Light"/>
                <a:cs typeface="Calibri Light"/>
              </a:rPr>
              <a:t>2020.</a:t>
            </a:r>
            <a:endParaRPr sz="1200">
              <a:latin typeface="Calibri Light"/>
              <a:cs typeface="Calibri Light"/>
            </a:endParaRPr>
          </a:p>
        </p:txBody>
      </p:sp>
      <p:sp>
        <p:nvSpPr>
          <p:cNvPr id="11" name="object 11"/>
          <p:cNvSpPr txBox="1"/>
          <p:nvPr/>
        </p:nvSpPr>
        <p:spPr>
          <a:xfrm>
            <a:off x="510540" y="3263265"/>
            <a:ext cx="3369310" cy="1011555"/>
          </a:xfrm>
          <a:prstGeom prst="rect">
            <a:avLst/>
          </a:prstGeom>
        </p:spPr>
        <p:txBody>
          <a:bodyPr vert="horz" wrap="square" lIns="0" tIns="33655" rIns="0" bIns="0" rtlCol="0">
            <a:spAutoFit/>
          </a:bodyPr>
          <a:lstStyle/>
          <a:p>
            <a:pPr marL="279400" marR="5080" indent="-267335">
              <a:lnSpc>
                <a:spcPct val="90000"/>
              </a:lnSpc>
              <a:spcBef>
                <a:spcPts val="265"/>
              </a:spcBef>
              <a:buFont typeface="Arial"/>
              <a:buChar char="•"/>
              <a:tabLst>
                <a:tab pos="279400" algn="l"/>
                <a:tab pos="280035" algn="l"/>
              </a:tabLst>
            </a:pPr>
            <a:r>
              <a:rPr sz="1400" b="1" spc="-10" dirty="0">
                <a:solidFill>
                  <a:srgbClr val="00A194"/>
                </a:solidFill>
                <a:latin typeface="Segoe UI"/>
                <a:cs typeface="Segoe UI"/>
              </a:rPr>
              <a:t>22% </a:t>
            </a:r>
            <a:r>
              <a:rPr sz="1400" dirty="0">
                <a:solidFill>
                  <a:srgbClr val="5C5C5C"/>
                </a:solidFill>
                <a:latin typeface="Segoe UI"/>
                <a:cs typeface="Segoe UI"/>
              </a:rPr>
              <a:t>(4 </a:t>
            </a:r>
            <a:r>
              <a:rPr sz="1400" spc="-5" dirty="0">
                <a:solidFill>
                  <a:srgbClr val="5C5C5C"/>
                </a:solidFill>
                <a:latin typeface="Segoe UI"/>
                <a:cs typeface="Segoe UI"/>
              </a:rPr>
              <a:t>de </a:t>
            </a:r>
            <a:r>
              <a:rPr sz="1400" dirty="0">
                <a:solidFill>
                  <a:srgbClr val="5C5C5C"/>
                </a:solidFill>
                <a:latin typeface="Segoe UI"/>
                <a:cs typeface="Segoe UI"/>
              </a:rPr>
              <a:t>18) </a:t>
            </a:r>
            <a:r>
              <a:rPr sz="1400" spc="-5" dirty="0">
                <a:solidFill>
                  <a:srgbClr val="5C5C5C"/>
                </a:solidFill>
                <a:latin typeface="Segoe UI"/>
                <a:cs typeface="Segoe UI"/>
              </a:rPr>
              <a:t>de </a:t>
            </a:r>
            <a:r>
              <a:rPr sz="1400" dirty="0">
                <a:solidFill>
                  <a:srgbClr val="5C5C5C"/>
                </a:solidFill>
                <a:latin typeface="Segoe UI"/>
                <a:cs typeface="Segoe UI"/>
              </a:rPr>
              <a:t>las instituciones del  portafolio tienen </a:t>
            </a:r>
            <a:r>
              <a:rPr sz="1400" spc="-5" dirty="0">
                <a:solidFill>
                  <a:srgbClr val="5C5C5C"/>
                </a:solidFill>
                <a:latin typeface="Segoe UI"/>
                <a:cs typeface="Segoe UI"/>
              </a:rPr>
              <a:t>mujeres </a:t>
            </a:r>
            <a:r>
              <a:rPr sz="1400" dirty="0">
                <a:solidFill>
                  <a:srgbClr val="5C5C5C"/>
                </a:solidFill>
                <a:latin typeface="Segoe UI"/>
                <a:cs typeface="Segoe UI"/>
              </a:rPr>
              <a:t>fundadoras o  </a:t>
            </a:r>
            <a:r>
              <a:rPr sz="1400" spc="-5" dirty="0">
                <a:solidFill>
                  <a:srgbClr val="5C5C5C"/>
                </a:solidFill>
                <a:latin typeface="Segoe UI"/>
                <a:cs typeface="Segoe UI"/>
              </a:rPr>
              <a:t>co-fundadoras.</a:t>
            </a:r>
            <a:endParaRPr sz="1400">
              <a:latin typeface="Segoe UI"/>
              <a:cs typeface="Segoe UI"/>
            </a:endParaRPr>
          </a:p>
          <a:p>
            <a:pPr marL="556260" marR="399415" lvl="1" indent="-276860">
              <a:lnSpc>
                <a:spcPts val="1300"/>
              </a:lnSpc>
              <a:spcBef>
                <a:spcPts val="480"/>
              </a:spcBef>
              <a:buFont typeface="Wingdings"/>
              <a:buChar char=""/>
              <a:tabLst>
                <a:tab pos="556260" algn="l"/>
                <a:tab pos="556895" algn="l"/>
              </a:tabLst>
            </a:pPr>
            <a:r>
              <a:rPr sz="1200" b="0" spc="-5" dirty="0">
                <a:solidFill>
                  <a:srgbClr val="5C5C5C"/>
                </a:solidFill>
                <a:latin typeface="Calibri Light"/>
                <a:cs typeface="Calibri Light"/>
              </a:rPr>
              <a:t>Quimahue, </a:t>
            </a:r>
            <a:r>
              <a:rPr sz="1200" b="0" dirty="0">
                <a:solidFill>
                  <a:srgbClr val="5C5C5C"/>
                </a:solidFill>
                <a:latin typeface="Calibri Light"/>
                <a:cs typeface="Calibri Light"/>
              </a:rPr>
              <a:t>La </a:t>
            </a:r>
            <a:r>
              <a:rPr sz="1200" b="0" spc="-10" dirty="0">
                <a:solidFill>
                  <a:srgbClr val="5C5C5C"/>
                </a:solidFill>
                <a:latin typeface="Calibri Light"/>
                <a:cs typeface="Calibri Light"/>
              </a:rPr>
              <a:t>Protectora </a:t>
            </a:r>
            <a:r>
              <a:rPr sz="1200" b="0" spc="-5" dirty="0">
                <a:solidFill>
                  <a:srgbClr val="5C5C5C"/>
                </a:solidFill>
                <a:latin typeface="Calibri Light"/>
                <a:cs typeface="Calibri Light"/>
              </a:rPr>
              <a:t>de la Infancia,  </a:t>
            </a:r>
            <a:r>
              <a:rPr sz="1200" b="0" spc="-15" dirty="0">
                <a:solidFill>
                  <a:srgbClr val="5C5C5C"/>
                </a:solidFill>
                <a:latin typeface="Calibri Light"/>
                <a:cs typeface="Calibri Light"/>
              </a:rPr>
              <a:t>TriCiclos, </a:t>
            </a:r>
            <a:r>
              <a:rPr sz="1200" b="0" spc="-10" dirty="0">
                <a:solidFill>
                  <a:srgbClr val="5C5C5C"/>
                </a:solidFill>
                <a:latin typeface="Calibri Light"/>
                <a:cs typeface="Calibri Light"/>
              </a:rPr>
              <a:t>Doble</a:t>
            </a:r>
            <a:r>
              <a:rPr sz="1200" b="0" spc="10" dirty="0">
                <a:solidFill>
                  <a:srgbClr val="5C5C5C"/>
                </a:solidFill>
                <a:latin typeface="Calibri Light"/>
                <a:cs typeface="Calibri Light"/>
              </a:rPr>
              <a:t> </a:t>
            </a:r>
            <a:r>
              <a:rPr sz="1200" b="0" spc="-5" dirty="0">
                <a:solidFill>
                  <a:srgbClr val="5C5C5C"/>
                </a:solidFill>
                <a:latin typeface="Calibri Light"/>
                <a:cs typeface="Calibri Light"/>
              </a:rPr>
              <a:t>Impacto.</a:t>
            </a:r>
            <a:endParaRPr sz="1200">
              <a:latin typeface="Calibri Light"/>
              <a:cs typeface="Calibri Light"/>
            </a:endParaRPr>
          </a:p>
        </p:txBody>
      </p:sp>
      <p:pic>
        <p:nvPicPr>
          <p:cNvPr id="12" name="object 12"/>
          <p:cNvPicPr/>
          <p:nvPr/>
        </p:nvPicPr>
        <p:blipFill>
          <a:blip r:embed="rId3" cstate="email">
            <a:extLst>
              <a:ext uri="{28A0092B-C50C-407E-A947-70E740481C1C}">
                <a14:useLocalDpi xmlns:a14="http://schemas.microsoft.com/office/drawing/2010/main"/>
              </a:ext>
            </a:extLst>
          </a:blip>
          <a:stretch>
            <a:fillRect/>
          </a:stretch>
        </p:blipFill>
        <p:spPr>
          <a:xfrm>
            <a:off x="2057776" y="1804270"/>
            <a:ext cx="358735" cy="458941"/>
          </a:xfrm>
          <a:prstGeom prst="rect">
            <a:avLst/>
          </a:prstGeom>
        </p:spPr>
      </p:pic>
      <p:pic>
        <p:nvPicPr>
          <p:cNvPr id="13" name="object 13"/>
          <p:cNvPicPr/>
          <p:nvPr/>
        </p:nvPicPr>
        <p:blipFill>
          <a:blip r:embed="rId4" cstate="email">
            <a:extLst>
              <a:ext uri="{28A0092B-C50C-407E-A947-70E740481C1C}">
                <a14:useLocalDpi xmlns:a14="http://schemas.microsoft.com/office/drawing/2010/main"/>
              </a:ext>
            </a:extLst>
          </a:blip>
          <a:stretch>
            <a:fillRect/>
          </a:stretch>
        </p:blipFill>
        <p:spPr>
          <a:xfrm>
            <a:off x="5769517" y="1877967"/>
            <a:ext cx="691003" cy="370440"/>
          </a:xfrm>
          <a:prstGeom prst="rect">
            <a:avLst/>
          </a:prstGeom>
        </p:spPr>
      </p:pic>
      <p:pic>
        <p:nvPicPr>
          <p:cNvPr id="14" name="object 14"/>
          <p:cNvPicPr/>
          <p:nvPr/>
        </p:nvPicPr>
        <p:blipFill>
          <a:blip r:embed="rId5" cstate="print"/>
          <a:stretch>
            <a:fillRect/>
          </a:stretch>
        </p:blipFill>
        <p:spPr>
          <a:xfrm>
            <a:off x="9781341" y="1806799"/>
            <a:ext cx="451262" cy="503936"/>
          </a:xfrm>
          <a:prstGeom prst="rect">
            <a:avLst/>
          </a:prstGeom>
        </p:spPr>
      </p:pic>
    </p:spTree>
    <p:extLst>
      <p:ext uri="{BB962C8B-B14F-4D97-AF65-F5344CB8AC3E}">
        <p14:creationId xmlns:p14="http://schemas.microsoft.com/office/powerpoint/2010/main" val="155338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9417" y="352678"/>
            <a:ext cx="4245610" cy="513080"/>
          </a:xfrm>
          <a:prstGeom prst="rect">
            <a:avLst/>
          </a:prstGeom>
        </p:spPr>
        <p:txBody>
          <a:bodyPr vert="horz" wrap="square" lIns="0" tIns="12700" rIns="0" bIns="0" rtlCol="0">
            <a:spAutoFit/>
          </a:bodyPr>
          <a:lstStyle/>
          <a:p>
            <a:pPr marL="12700">
              <a:lnSpc>
                <a:spcPct val="100000"/>
              </a:lnSpc>
              <a:spcBef>
                <a:spcPts val="100"/>
              </a:spcBef>
            </a:pPr>
            <a:r>
              <a:rPr sz="3200" b="0" spc="-5" dirty="0">
                <a:solidFill>
                  <a:srgbClr val="5C5C5C"/>
                </a:solidFill>
                <a:latin typeface="Rockwell"/>
                <a:cs typeface="Rockwell"/>
              </a:rPr>
              <a:t>Resultados </a:t>
            </a:r>
            <a:r>
              <a:rPr sz="3200" b="0" dirty="0">
                <a:solidFill>
                  <a:srgbClr val="5C5C5C"/>
                </a:solidFill>
                <a:latin typeface="Rockwell"/>
                <a:cs typeface="Rockwell"/>
              </a:rPr>
              <a:t>de</a:t>
            </a:r>
            <a:r>
              <a:rPr sz="3200" b="0" spc="-55" dirty="0">
                <a:solidFill>
                  <a:srgbClr val="5C5C5C"/>
                </a:solidFill>
                <a:latin typeface="Rockwell"/>
                <a:cs typeface="Rockwell"/>
              </a:rPr>
              <a:t> </a:t>
            </a:r>
            <a:r>
              <a:rPr sz="3200" b="0" spc="-5" dirty="0">
                <a:solidFill>
                  <a:srgbClr val="5C5C5C"/>
                </a:solidFill>
                <a:latin typeface="Rockwell"/>
                <a:cs typeface="Rockwell"/>
              </a:rPr>
              <a:t>impacto</a:t>
            </a:r>
            <a:endParaRPr sz="3200">
              <a:latin typeface="Rockwell"/>
              <a:cs typeface="Rockwell"/>
            </a:endParaRPr>
          </a:p>
        </p:txBody>
      </p:sp>
      <p:sp>
        <p:nvSpPr>
          <p:cNvPr id="3" name="object 3"/>
          <p:cNvSpPr txBox="1"/>
          <p:nvPr/>
        </p:nvSpPr>
        <p:spPr>
          <a:xfrm>
            <a:off x="417512" y="907923"/>
            <a:ext cx="11010265" cy="1165860"/>
          </a:xfrm>
          <a:prstGeom prst="rect">
            <a:avLst/>
          </a:prstGeom>
        </p:spPr>
        <p:txBody>
          <a:bodyPr vert="horz" wrap="square" lIns="0" tIns="139065" rIns="0" bIns="0" rtlCol="0">
            <a:spAutoFit/>
          </a:bodyPr>
          <a:lstStyle/>
          <a:p>
            <a:pPr marL="13970">
              <a:lnSpc>
                <a:spcPct val="100000"/>
              </a:lnSpc>
              <a:spcBef>
                <a:spcPts val="1095"/>
              </a:spcBef>
            </a:pPr>
            <a:r>
              <a:rPr sz="1800" spc="-5" dirty="0">
                <a:solidFill>
                  <a:srgbClr val="5C5C5C"/>
                </a:solidFill>
                <a:latin typeface="Segoe UI"/>
                <a:cs typeface="Segoe UI"/>
              </a:rPr>
              <a:t>Evaluación </a:t>
            </a:r>
            <a:r>
              <a:rPr sz="1800" spc="-10" dirty="0">
                <a:solidFill>
                  <a:srgbClr val="5C5C5C"/>
                </a:solidFill>
                <a:latin typeface="Segoe UI"/>
                <a:cs typeface="Segoe UI"/>
              </a:rPr>
              <a:t>externa, validada </a:t>
            </a:r>
            <a:r>
              <a:rPr sz="1800" dirty="0">
                <a:solidFill>
                  <a:srgbClr val="5C5C5C"/>
                </a:solidFill>
                <a:latin typeface="Segoe UI"/>
                <a:cs typeface="Segoe UI"/>
              </a:rPr>
              <a:t>por un</a:t>
            </a:r>
            <a:r>
              <a:rPr sz="1800" spc="-75" dirty="0">
                <a:solidFill>
                  <a:srgbClr val="5C5C5C"/>
                </a:solidFill>
                <a:latin typeface="Segoe UI"/>
                <a:cs typeface="Segoe UI"/>
              </a:rPr>
              <a:t> </a:t>
            </a:r>
            <a:r>
              <a:rPr sz="1800" spc="-15" dirty="0">
                <a:solidFill>
                  <a:srgbClr val="5C5C5C"/>
                </a:solidFill>
                <a:latin typeface="Segoe UI"/>
                <a:cs typeface="Segoe UI"/>
              </a:rPr>
              <a:t>tercero</a:t>
            </a:r>
            <a:endParaRPr sz="1800">
              <a:latin typeface="Segoe UI"/>
              <a:cs typeface="Segoe UI"/>
            </a:endParaRPr>
          </a:p>
          <a:p>
            <a:pPr marL="12700">
              <a:lnSpc>
                <a:spcPct val="100000"/>
              </a:lnSpc>
              <a:spcBef>
                <a:spcPts val="780"/>
              </a:spcBef>
            </a:pPr>
            <a:r>
              <a:rPr sz="1400" spc="-5" dirty="0">
                <a:solidFill>
                  <a:srgbClr val="252525"/>
                </a:solidFill>
                <a:latin typeface="Calibri"/>
                <a:cs typeface="Calibri"/>
              </a:rPr>
              <a:t>Realizada por </a:t>
            </a:r>
            <a:r>
              <a:rPr sz="1400" dirty="0">
                <a:solidFill>
                  <a:srgbClr val="252525"/>
                </a:solidFill>
                <a:latin typeface="Calibri"/>
                <a:cs typeface="Calibri"/>
              </a:rPr>
              <a:t>un </a:t>
            </a:r>
            <a:r>
              <a:rPr sz="1400" spc="-10" dirty="0">
                <a:solidFill>
                  <a:srgbClr val="252525"/>
                </a:solidFill>
                <a:latin typeface="Calibri"/>
                <a:cs typeface="Calibri"/>
              </a:rPr>
              <a:t>externo </a:t>
            </a:r>
            <a:r>
              <a:rPr sz="1400" spc="-5" dirty="0">
                <a:solidFill>
                  <a:srgbClr val="252525"/>
                </a:solidFill>
                <a:latin typeface="Calibri"/>
                <a:cs typeface="Calibri"/>
              </a:rPr>
              <a:t>creíble, </a:t>
            </a:r>
            <a:r>
              <a:rPr sz="1400" dirty="0">
                <a:solidFill>
                  <a:srgbClr val="252525"/>
                </a:solidFill>
                <a:latin typeface="Calibri"/>
                <a:cs typeface="Calibri"/>
              </a:rPr>
              <a:t>que </a:t>
            </a:r>
            <a:r>
              <a:rPr sz="1400" spc="-5" dirty="0">
                <a:solidFill>
                  <a:srgbClr val="252525"/>
                </a:solidFill>
                <a:latin typeface="Calibri"/>
                <a:cs typeface="Calibri"/>
              </a:rPr>
              <a:t>valida </a:t>
            </a:r>
            <a:r>
              <a:rPr sz="1400" dirty="0">
                <a:solidFill>
                  <a:srgbClr val="252525"/>
                </a:solidFill>
                <a:latin typeface="Calibri"/>
                <a:cs typeface="Calibri"/>
              </a:rPr>
              <a:t>los </a:t>
            </a:r>
            <a:r>
              <a:rPr sz="1400" spc="-10" dirty="0">
                <a:solidFill>
                  <a:srgbClr val="252525"/>
                </a:solidFill>
                <a:latin typeface="Calibri"/>
                <a:cs typeface="Calibri"/>
              </a:rPr>
              <a:t>resultados </a:t>
            </a:r>
            <a:r>
              <a:rPr sz="1400" spc="-5" dirty="0">
                <a:solidFill>
                  <a:srgbClr val="252525"/>
                </a:solidFill>
                <a:latin typeface="Calibri"/>
                <a:cs typeface="Calibri"/>
              </a:rPr>
              <a:t>socioambientales </a:t>
            </a:r>
            <a:r>
              <a:rPr sz="1400" dirty="0">
                <a:solidFill>
                  <a:srgbClr val="252525"/>
                </a:solidFill>
                <a:latin typeface="Calibri"/>
                <a:cs typeface="Calibri"/>
              </a:rPr>
              <a:t>del </a:t>
            </a:r>
            <a:r>
              <a:rPr sz="1400" spc="-10" dirty="0">
                <a:solidFill>
                  <a:srgbClr val="252525"/>
                </a:solidFill>
                <a:latin typeface="Calibri"/>
                <a:cs typeface="Calibri"/>
              </a:rPr>
              <a:t>portafolio </a:t>
            </a:r>
            <a:r>
              <a:rPr sz="1400" dirty="0">
                <a:solidFill>
                  <a:srgbClr val="252525"/>
                </a:solidFill>
                <a:latin typeface="Calibri"/>
                <a:cs typeface="Calibri"/>
              </a:rPr>
              <a:t>de </a:t>
            </a:r>
            <a:r>
              <a:rPr sz="1400" spc="-10" dirty="0">
                <a:solidFill>
                  <a:srgbClr val="252525"/>
                </a:solidFill>
                <a:latin typeface="Calibri"/>
                <a:cs typeface="Calibri"/>
              </a:rPr>
              <a:t>inversión, </a:t>
            </a:r>
            <a:r>
              <a:rPr sz="1400" dirty="0">
                <a:solidFill>
                  <a:srgbClr val="252525"/>
                </a:solidFill>
                <a:latin typeface="Calibri"/>
                <a:cs typeface="Calibri"/>
              </a:rPr>
              <a:t>de </a:t>
            </a:r>
            <a:r>
              <a:rPr sz="1400" spc="-10" dirty="0">
                <a:solidFill>
                  <a:srgbClr val="252525"/>
                </a:solidFill>
                <a:latin typeface="Calibri"/>
                <a:cs typeface="Calibri"/>
              </a:rPr>
              <a:t>forma rigurosa </a:t>
            </a:r>
            <a:r>
              <a:rPr sz="1400" dirty="0">
                <a:solidFill>
                  <a:srgbClr val="252525"/>
                </a:solidFill>
                <a:latin typeface="Calibri"/>
                <a:cs typeface="Calibri"/>
              </a:rPr>
              <a:t>y</a:t>
            </a:r>
            <a:r>
              <a:rPr sz="1400" spc="200" dirty="0">
                <a:solidFill>
                  <a:srgbClr val="252525"/>
                </a:solidFill>
                <a:latin typeface="Calibri"/>
                <a:cs typeface="Calibri"/>
              </a:rPr>
              <a:t> </a:t>
            </a:r>
            <a:r>
              <a:rPr sz="1400" spc="-10" dirty="0">
                <a:solidFill>
                  <a:srgbClr val="252525"/>
                </a:solidFill>
                <a:latin typeface="Calibri"/>
                <a:cs typeface="Calibri"/>
              </a:rPr>
              <a:t>transparente.</a:t>
            </a:r>
            <a:endParaRPr sz="1400">
              <a:latin typeface="Calibri"/>
              <a:cs typeface="Calibri"/>
            </a:endParaRPr>
          </a:p>
          <a:p>
            <a:pPr marL="12700">
              <a:lnSpc>
                <a:spcPct val="100000"/>
              </a:lnSpc>
            </a:pPr>
            <a:r>
              <a:rPr sz="1400" spc="-10" dirty="0">
                <a:solidFill>
                  <a:srgbClr val="252525"/>
                </a:solidFill>
                <a:latin typeface="Calibri"/>
                <a:cs typeface="Calibri"/>
              </a:rPr>
              <a:t>Hasta </a:t>
            </a:r>
            <a:r>
              <a:rPr sz="1400" dirty="0">
                <a:solidFill>
                  <a:srgbClr val="252525"/>
                </a:solidFill>
                <a:latin typeface="Calibri"/>
                <a:cs typeface="Calibri"/>
              </a:rPr>
              <a:t>el </a:t>
            </a:r>
            <a:r>
              <a:rPr sz="1400" spc="-5" dirty="0">
                <a:solidFill>
                  <a:srgbClr val="252525"/>
                </a:solidFill>
                <a:latin typeface="Calibri"/>
                <a:cs typeface="Calibri"/>
              </a:rPr>
              <a:t>2019 la empresa GIIRS realizaba la evaluación </a:t>
            </a:r>
            <a:r>
              <a:rPr sz="1400" spc="-10" dirty="0">
                <a:solidFill>
                  <a:srgbClr val="252525"/>
                </a:solidFill>
                <a:latin typeface="Calibri"/>
                <a:cs typeface="Calibri"/>
              </a:rPr>
              <a:t>externa </a:t>
            </a:r>
            <a:r>
              <a:rPr sz="1400" dirty="0">
                <a:solidFill>
                  <a:srgbClr val="252525"/>
                </a:solidFill>
                <a:latin typeface="Calibri"/>
                <a:cs typeface="Calibri"/>
              </a:rPr>
              <a:t>de ambos </a:t>
            </a:r>
            <a:r>
              <a:rPr sz="1400" spc="-10" dirty="0">
                <a:solidFill>
                  <a:srgbClr val="252525"/>
                </a:solidFill>
                <a:latin typeface="Calibri"/>
                <a:cs typeface="Calibri"/>
              </a:rPr>
              <a:t>fondos. </a:t>
            </a:r>
            <a:r>
              <a:rPr sz="1400" spc="-5" dirty="0">
                <a:solidFill>
                  <a:srgbClr val="252525"/>
                </a:solidFill>
                <a:latin typeface="Calibri"/>
                <a:cs typeface="Calibri"/>
              </a:rPr>
              <a:t>Desde 2020 la realiza </a:t>
            </a:r>
            <a:r>
              <a:rPr sz="1400" spc="-10" dirty="0">
                <a:solidFill>
                  <a:srgbClr val="252525"/>
                </a:solidFill>
                <a:latin typeface="Calibri"/>
                <a:cs typeface="Calibri"/>
              </a:rPr>
              <a:t>Sistema </a:t>
            </a:r>
            <a:r>
              <a:rPr sz="1400" spc="-5" dirty="0">
                <a:solidFill>
                  <a:srgbClr val="252525"/>
                </a:solidFill>
                <a:latin typeface="Calibri"/>
                <a:cs typeface="Calibri"/>
              </a:rPr>
              <a:t>B. </a:t>
            </a:r>
            <a:r>
              <a:rPr sz="1400" dirty="0">
                <a:solidFill>
                  <a:srgbClr val="252525"/>
                </a:solidFill>
                <a:latin typeface="Calibri"/>
                <a:cs typeface="Calibri"/>
              </a:rPr>
              <a:t>Ambas </a:t>
            </a:r>
            <a:r>
              <a:rPr sz="1400" spc="-5" dirty="0">
                <a:solidFill>
                  <a:srgbClr val="252525"/>
                </a:solidFill>
                <a:latin typeface="Calibri"/>
                <a:cs typeface="Calibri"/>
              </a:rPr>
              <a:t>instituciones</a:t>
            </a:r>
            <a:r>
              <a:rPr sz="1400" spc="215" dirty="0">
                <a:solidFill>
                  <a:srgbClr val="252525"/>
                </a:solidFill>
                <a:latin typeface="Calibri"/>
                <a:cs typeface="Calibri"/>
              </a:rPr>
              <a:t> </a:t>
            </a:r>
            <a:r>
              <a:rPr sz="1400" dirty="0">
                <a:solidFill>
                  <a:srgbClr val="252525"/>
                </a:solidFill>
                <a:latin typeface="Calibri"/>
                <a:cs typeface="Calibri"/>
              </a:rPr>
              <a:t>evalúan</a:t>
            </a:r>
            <a:endParaRPr sz="1400">
              <a:latin typeface="Calibri"/>
              <a:cs typeface="Calibri"/>
            </a:endParaRPr>
          </a:p>
          <a:p>
            <a:pPr marL="12700">
              <a:lnSpc>
                <a:spcPct val="100000"/>
              </a:lnSpc>
            </a:pPr>
            <a:r>
              <a:rPr sz="1400" spc="-10" dirty="0">
                <a:solidFill>
                  <a:srgbClr val="252525"/>
                </a:solidFill>
                <a:latin typeface="Calibri"/>
                <a:cs typeface="Calibri"/>
              </a:rPr>
              <a:t>resultados </a:t>
            </a:r>
            <a:r>
              <a:rPr sz="1400" spc="-5" dirty="0">
                <a:solidFill>
                  <a:srgbClr val="252525"/>
                </a:solidFill>
                <a:latin typeface="Calibri"/>
                <a:cs typeface="Calibri"/>
              </a:rPr>
              <a:t>sociales </a:t>
            </a:r>
            <a:r>
              <a:rPr sz="1400" dirty="0">
                <a:solidFill>
                  <a:srgbClr val="252525"/>
                </a:solidFill>
                <a:latin typeface="Calibri"/>
                <a:cs typeface="Calibri"/>
              </a:rPr>
              <a:t>y </a:t>
            </a:r>
            <a:r>
              <a:rPr sz="1400" spc="-5" dirty="0">
                <a:solidFill>
                  <a:srgbClr val="252525"/>
                </a:solidFill>
                <a:latin typeface="Calibri"/>
                <a:cs typeface="Calibri"/>
              </a:rPr>
              <a:t>ambientales </a:t>
            </a:r>
            <a:r>
              <a:rPr sz="1400" dirty="0">
                <a:solidFill>
                  <a:srgbClr val="252525"/>
                </a:solidFill>
                <a:latin typeface="Calibri"/>
                <a:cs typeface="Calibri"/>
              </a:rPr>
              <a:t>de </a:t>
            </a:r>
            <a:r>
              <a:rPr sz="1400" spc="-5" dirty="0">
                <a:solidFill>
                  <a:srgbClr val="252525"/>
                </a:solidFill>
                <a:latin typeface="Calibri"/>
                <a:cs typeface="Calibri"/>
              </a:rPr>
              <a:t>empresas </a:t>
            </a:r>
            <a:r>
              <a:rPr sz="1400" dirty="0">
                <a:solidFill>
                  <a:srgbClr val="252525"/>
                </a:solidFill>
                <a:latin typeface="Calibri"/>
                <a:cs typeface="Calibri"/>
              </a:rPr>
              <a:t>y </a:t>
            </a:r>
            <a:r>
              <a:rPr sz="1400" spc="-10" dirty="0">
                <a:solidFill>
                  <a:srgbClr val="252525"/>
                </a:solidFill>
                <a:latin typeface="Calibri"/>
                <a:cs typeface="Calibri"/>
              </a:rPr>
              <a:t>fondos </a:t>
            </a:r>
            <a:r>
              <a:rPr sz="1400" dirty="0">
                <a:solidFill>
                  <a:srgbClr val="252525"/>
                </a:solidFill>
                <a:latin typeface="Calibri"/>
                <a:cs typeface="Calibri"/>
              </a:rPr>
              <a:t>de </a:t>
            </a:r>
            <a:r>
              <a:rPr sz="1400" spc="-10" dirty="0">
                <a:solidFill>
                  <a:srgbClr val="252525"/>
                </a:solidFill>
                <a:latin typeface="Calibri"/>
                <a:cs typeface="Calibri"/>
              </a:rPr>
              <a:t>inversión </a:t>
            </a:r>
            <a:r>
              <a:rPr sz="1400" dirty="0">
                <a:solidFill>
                  <a:srgbClr val="252525"/>
                </a:solidFill>
                <a:latin typeface="Calibri"/>
                <a:cs typeface="Calibri"/>
              </a:rPr>
              <a:t>de </a:t>
            </a:r>
            <a:r>
              <a:rPr sz="1400" spc="-5" dirty="0">
                <a:solidFill>
                  <a:srgbClr val="252525"/>
                </a:solidFill>
                <a:latin typeface="Calibri"/>
                <a:cs typeface="Calibri"/>
              </a:rPr>
              <a:t>impacto alrededor del</a:t>
            </a:r>
            <a:r>
              <a:rPr sz="1400" spc="50" dirty="0">
                <a:solidFill>
                  <a:srgbClr val="252525"/>
                </a:solidFill>
                <a:latin typeface="Calibri"/>
                <a:cs typeface="Calibri"/>
              </a:rPr>
              <a:t> </a:t>
            </a:r>
            <a:r>
              <a:rPr sz="1400" dirty="0">
                <a:solidFill>
                  <a:srgbClr val="252525"/>
                </a:solidFill>
                <a:latin typeface="Calibri"/>
                <a:cs typeface="Calibri"/>
              </a:rPr>
              <a:t>mundo.</a:t>
            </a:r>
            <a:endParaRPr sz="1400">
              <a:latin typeface="Calibri"/>
              <a:cs typeface="Calibri"/>
            </a:endParaRPr>
          </a:p>
        </p:txBody>
      </p:sp>
      <p:sp>
        <p:nvSpPr>
          <p:cNvPr id="4" name="object 4"/>
          <p:cNvSpPr txBox="1"/>
          <p:nvPr/>
        </p:nvSpPr>
        <p:spPr>
          <a:xfrm>
            <a:off x="8204834" y="2306891"/>
            <a:ext cx="2251075" cy="269875"/>
          </a:xfrm>
          <a:prstGeom prst="rect">
            <a:avLst/>
          </a:prstGeom>
        </p:spPr>
        <p:txBody>
          <a:bodyPr vert="horz" wrap="square" lIns="0" tIns="12700" rIns="0" bIns="0" rtlCol="0">
            <a:spAutoFit/>
          </a:bodyPr>
          <a:lstStyle/>
          <a:p>
            <a:pPr marL="12700">
              <a:lnSpc>
                <a:spcPct val="100000"/>
              </a:lnSpc>
              <a:spcBef>
                <a:spcPts val="100"/>
              </a:spcBef>
            </a:pPr>
            <a:r>
              <a:rPr sz="1600" b="1" spc="-5" dirty="0">
                <a:solidFill>
                  <a:srgbClr val="2C245A"/>
                </a:solidFill>
                <a:latin typeface="Calibri"/>
                <a:cs typeface="Calibri"/>
              </a:rPr>
              <a:t>Evaluación </a:t>
            </a:r>
            <a:r>
              <a:rPr sz="1600" b="1" spc="-10" dirty="0">
                <a:solidFill>
                  <a:srgbClr val="2C245A"/>
                </a:solidFill>
                <a:latin typeface="Calibri"/>
                <a:cs typeface="Calibri"/>
              </a:rPr>
              <a:t>Sistema </a:t>
            </a:r>
            <a:r>
              <a:rPr sz="1600" b="1" dirty="0">
                <a:solidFill>
                  <a:srgbClr val="2C245A"/>
                </a:solidFill>
                <a:latin typeface="Calibri"/>
                <a:cs typeface="Calibri"/>
              </a:rPr>
              <a:t>B</a:t>
            </a:r>
            <a:r>
              <a:rPr sz="1600" b="1" spc="-114" dirty="0">
                <a:solidFill>
                  <a:srgbClr val="2C245A"/>
                </a:solidFill>
                <a:latin typeface="Calibri"/>
                <a:cs typeface="Calibri"/>
              </a:rPr>
              <a:t> </a:t>
            </a:r>
            <a:r>
              <a:rPr sz="1600" b="1" spc="5" dirty="0">
                <a:solidFill>
                  <a:srgbClr val="2C245A"/>
                </a:solidFill>
                <a:latin typeface="Calibri"/>
                <a:cs typeface="Calibri"/>
              </a:rPr>
              <a:t>2020</a:t>
            </a:r>
            <a:endParaRPr sz="1600">
              <a:latin typeface="Calibri"/>
              <a:cs typeface="Calibri"/>
            </a:endParaRPr>
          </a:p>
        </p:txBody>
      </p:sp>
      <p:grpSp>
        <p:nvGrpSpPr>
          <p:cNvPr id="5" name="object 5"/>
          <p:cNvGrpSpPr/>
          <p:nvPr/>
        </p:nvGrpSpPr>
        <p:grpSpPr>
          <a:xfrm>
            <a:off x="802957" y="2761297"/>
            <a:ext cx="4584065" cy="454025"/>
            <a:chOff x="802957" y="2761297"/>
            <a:chExt cx="4584065" cy="454025"/>
          </a:xfrm>
        </p:grpSpPr>
        <p:sp>
          <p:nvSpPr>
            <p:cNvPr id="6" name="object 6"/>
            <p:cNvSpPr/>
            <p:nvPr/>
          </p:nvSpPr>
          <p:spPr>
            <a:xfrm>
              <a:off x="807719" y="2989580"/>
              <a:ext cx="4574540" cy="220979"/>
            </a:xfrm>
            <a:custGeom>
              <a:avLst/>
              <a:gdLst/>
              <a:ahLst/>
              <a:cxnLst/>
              <a:rect l="l" t="t" r="r" b="b"/>
              <a:pathLst>
                <a:path w="4574540" h="220980">
                  <a:moveTo>
                    <a:pt x="0" y="220980"/>
                  </a:moveTo>
                  <a:lnTo>
                    <a:pt x="4574540" y="220980"/>
                  </a:lnTo>
                </a:path>
                <a:path w="4574540" h="220980">
                  <a:moveTo>
                    <a:pt x="0" y="0"/>
                  </a:moveTo>
                  <a:lnTo>
                    <a:pt x="4574540" y="0"/>
                  </a:lnTo>
                </a:path>
              </a:pathLst>
            </a:custGeom>
            <a:ln w="9525">
              <a:solidFill>
                <a:srgbClr val="DEDEDE"/>
              </a:solidFill>
            </a:ln>
          </p:spPr>
          <p:txBody>
            <a:bodyPr wrap="square" lIns="0" tIns="0" rIns="0" bIns="0" rtlCol="0"/>
            <a:lstStyle/>
            <a:p>
              <a:endParaRPr/>
            </a:p>
          </p:txBody>
        </p:sp>
        <p:sp>
          <p:nvSpPr>
            <p:cNvPr id="7" name="object 7"/>
            <p:cNvSpPr/>
            <p:nvPr/>
          </p:nvSpPr>
          <p:spPr>
            <a:xfrm>
              <a:off x="1061719" y="2832100"/>
              <a:ext cx="3050540" cy="175260"/>
            </a:xfrm>
            <a:custGeom>
              <a:avLst/>
              <a:gdLst/>
              <a:ahLst/>
              <a:cxnLst/>
              <a:rect l="l" t="t" r="r" b="b"/>
              <a:pathLst>
                <a:path w="3050540" h="175260">
                  <a:moveTo>
                    <a:pt x="0" y="175260"/>
                  </a:moveTo>
                  <a:lnTo>
                    <a:pt x="508000" y="0"/>
                  </a:lnTo>
                  <a:lnTo>
                    <a:pt x="1016000" y="48260"/>
                  </a:lnTo>
                  <a:lnTo>
                    <a:pt x="1526540" y="88900"/>
                  </a:lnTo>
                  <a:lnTo>
                    <a:pt x="2034540" y="91439"/>
                  </a:lnTo>
                  <a:lnTo>
                    <a:pt x="2542540" y="71120"/>
                  </a:lnTo>
                  <a:lnTo>
                    <a:pt x="3050540" y="139700"/>
                  </a:lnTo>
                </a:path>
              </a:pathLst>
            </a:custGeom>
            <a:ln w="15875">
              <a:solidFill>
                <a:srgbClr val="00A194"/>
              </a:solidFill>
            </a:ln>
          </p:spPr>
          <p:txBody>
            <a:bodyPr wrap="square" lIns="0" tIns="0" rIns="0" bIns="0" rtlCol="0"/>
            <a:lstStyle/>
            <a:p>
              <a:endParaRPr/>
            </a:p>
          </p:txBody>
        </p:sp>
        <p:pic>
          <p:nvPicPr>
            <p:cNvPr id="8" name="object 8"/>
            <p:cNvPicPr/>
            <p:nvPr/>
          </p:nvPicPr>
          <p:blipFill>
            <a:blip r:embed="rId2" cstate="email">
              <a:extLst>
                <a:ext uri="{28A0092B-C50C-407E-A947-70E740481C1C}">
                  <a14:useLocalDpi xmlns:a14="http://schemas.microsoft.com/office/drawing/2010/main"/>
                </a:ext>
              </a:extLst>
            </a:blip>
            <a:stretch>
              <a:fillRect/>
            </a:stretch>
          </p:blipFill>
          <p:spPr>
            <a:xfrm>
              <a:off x="1023937" y="2969831"/>
              <a:ext cx="73025" cy="73025"/>
            </a:xfrm>
            <a:prstGeom prst="rect">
              <a:avLst/>
            </a:prstGeom>
          </p:spPr>
        </p:pic>
        <p:sp>
          <p:nvSpPr>
            <p:cNvPr id="9" name="object 9"/>
            <p:cNvSpPr/>
            <p:nvPr/>
          </p:nvSpPr>
          <p:spPr>
            <a:xfrm>
              <a:off x="807719" y="2766060"/>
              <a:ext cx="4574540" cy="0"/>
            </a:xfrm>
            <a:custGeom>
              <a:avLst/>
              <a:gdLst/>
              <a:ahLst/>
              <a:cxnLst/>
              <a:rect l="l" t="t" r="r" b="b"/>
              <a:pathLst>
                <a:path w="4574540">
                  <a:moveTo>
                    <a:pt x="0" y="0"/>
                  </a:moveTo>
                  <a:lnTo>
                    <a:pt x="4574540" y="0"/>
                  </a:lnTo>
                </a:path>
              </a:pathLst>
            </a:custGeom>
            <a:ln w="9525">
              <a:solidFill>
                <a:srgbClr val="DEDEDE"/>
              </a:solidFill>
            </a:ln>
          </p:spPr>
          <p:txBody>
            <a:bodyPr wrap="square" lIns="0" tIns="0" rIns="0" bIns="0" rtlCol="0"/>
            <a:lstStyle/>
            <a:p>
              <a:endParaRPr/>
            </a:p>
          </p:txBody>
        </p:sp>
        <p:pic>
          <p:nvPicPr>
            <p:cNvPr id="10" name="object 10"/>
            <p:cNvPicPr/>
            <p:nvPr/>
          </p:nvPicPr>
          <p:blipFill>
            <a:blip r:embed="rId3" cstate="email">
              <a:extLst>
                <a:ext uri="{28A0092B-C50C-407E-A947-70E740481C1C}">
                  <a14:useLocalDpi xmlns:a14="http://schemas.microsoft.com/office/drawing/2010/main"/>
                </a:ext>
              </a:extLst>
            </a:blip>
            <a:stretch>
              <a:fillRect/>
            </a:stretch>
          </p:blipFill>
          <p:spPr>
            <a:xfrm>
              <a:off x="1531937" y="2794571"/>
              <a:ext cx="73025" cy="73025"/>
            </a:xfrm>
            <a:prstGeom prst="rect">
              <a:avLst/>
            </a:prstGeom>
          </p:spPr>
        </p:pic>
        <p:pic>
          <p:nvPicPr>
            <p:cNvPr id="11" name="object 11"/>
            <p:cNvPicPr/>
            <p:nvPr/>
          </p:nvPicPr>
          <p:blipFill>
            <a:blip r:embed="rId4" cstate="email">
              <a:extLst>
                <a:ext uri="{28A0092B-C50C-407E-A947-70E740481C1C}">
                  <a14:useLocalDpi xmlns:a14="http://schemas.microsoft.com/office/drawing/2010/main"/>
                </a:ext>
              </a:extLst>
            </a:blip>
            <a:stretch>
              <a:fillRect/>
            </a:stretch>
          </p:blipFill>
          <p:spPr>
            <a:xfrm>
              <a:off x="2039937" y="2842831"/>
              <a:ext cx="73025" cy="73025"/>
            </a:xfrm>
            <a:prstGeom prst="rect">
              <a:avLst/>
            </a:prstGeom>
          </p:spPr>
        </p:pic>
        <p:pic>
          <p:nvPicPr>
            <p:cNvPr id="12" name="object 12"/>
            <p:cNvPicPr/>
            <p:nvPr/>
          </p:nvPicPr>
          <p:blipFill>
            <a:blip r:embed="rId5" cstate="email">
              <a:extLst>
                <a:ext uri="{28A0092B-C50C-407E-A947-70E740481C1C}">
                  <a14:useLocalDpi xmlns:a14="http://schemas.microsoft.com/office/drawing/2010/main"/>
                </a:ext>
              </a:extLst>
            </a:blip>
            <a:stretch>
              <a:fillRect/>
            </a:stretch>
          </p:blipFill>
          <p:spPr>
            <a:xfrm>
              <a:off x="2550477" y="2883471"/>
              <a:ext cx="73025" cy="73025"/>
            </a:xfrm>
            <a:prstGeom prst="rect">
              <a:avLst/>
            </a:prstGeom>
          </p:spPr>
        </p:pic>
        <p:pic>
          <p:nvPicPr>
            <p:cNvPr id="13" name="object 13"/>
            <p:cNvPicPr/>
            <p:nvPr/>
          </p:nvPicPr>
          <p:blipFill>
            <a:blip r:embed="rId4" cstate="email">
              <a:extLst>
                <a:ext uri="{28A0092B-C50C-407E-A947-70E740481C1C}">
                  <a14:useLocalDpi xmlns:a14="http://schemas.microsoft.com/office/drawing/2010/main"/>
                </a:ext>
              </a:extLst>
            </a:blip>
            <a:stretch>
              <a:fillRect/>
            </a:stretch>
          </p:blipFill>
          <p:spPr>
            <a:xfrm>
              <a:off x="3058477" y="2886011"/>
              <a:ext cx="73025" cy="73025"/>
            </a:xfrm>
            <a:prstGeom prst="rect">
              <a:avLst/>
            </a:prstGeom>
          </p:spPr>
        </p:pic>
        <p:pic>
          <p:nvPicPr>
            <p:cNvPr id="14" name="object 14"/>
            <p:cNvPicPr/>
            <p:nvPr/>
          </p:nvPicPr>
          <p:blipFill>
            <a:blip r:embed="rId3" cstate="email">
              <a:extLst>
                <a:ext uri="{28A0092B-C50C-407E-A947-70E740481C1C}">
                  <a14:useLocalDpi xmlns:a14="http://schemas.microsoft.com/office/drawing/2010/main"/>
                </a:ext>
              </a:extLst>
            </a:blip>
            <a:stretch>
              <a:fillRect/>
            </a:stretch>
          </p:blipFill>
          <p:spPr>
            <a:xfrm>
              <a:off x="3566477" y="2865691"/>
              <a:ext cx="73025" cy="73025"/>
            </a:xfrm>
            <a:prstGeom prst="rect">
              <a:avLst/>
            </a:prstGeom>
          </p:spPr>
        </p:pic>
        <p:pic>
          <p:nvPicPr>
            <p:cNvPr id="15" name="object 15"/>
            <p:cNvPicPr/>
            <p:nvPr/>
          </p:nvPicPr>
          <p:blipFill>
            <a:blip r:embed="rId3" cstate="email">
              <a:extLst>
                <a:ext uri="{28A0092B-C50C-407E-A947-70E740481C1C}">
                  <a14:useLocalDpi xmlns:a14="http://schemas.microsoft.com/office/drawing/2010/main"/>
                </a:ext>
              </a:extLst>
            </a:blip>
            <a:stretch>
              <a:fillRect/>
            </a:stretch>
          </p:blipFill>
          <p:spPr>
            <a:xfrm>
              <a:off x="4074477" y="2934271"/>
              <a:ext cx="73025" cy="73025"/>
            </a:xfrm>
            <a:prstGeom prst="rect">
              <a:avLst/>
            </a:prstGeom>
          </p:spPr>
        </p:pic>
        <p:pic>
          <p:nvPicPr>
            <p:cNvPr id="16" name="object 16"/>
            <p:cNvPicPr/>
            <p:nvPr/>
          </p:nvPicPr>
          <p:blipFill>
            <a:blip r:embed="rId5" cstate="email">
              <a:extLst>
                <a:ext uri="{28A0092B-C50C-407E-A947-70E740481C1C}">
                  <a14:useLocalDpi xmlns:a14="http://schemas.microsoft.com/office/drawing/2010/main"/>
                </a:ext>
              </a:extLst>
            </a:blip>
            <a:stretch>
              <a:fillRect/>
            </a:stretch>
          </p:blipFill>
          <p:spPr>
            <a:xfrm>
              <a:off x="5090477" y="2954591"/>
              <a:ext cx="73025" cy="73025"/>
            </a:xfrm>
            <a:prstGeom prst="rect">
              <a:avLst/>
            </a:prstGeom>
          </p:spPr>
        </p:pic>
        <p:pic>
          <p:nvPicPr>
            <p:cNvPr id="17" name="object 17"/>
            <p:cNvPicPr/>
            <p:nvPr/>
          </p:nvPicPr>
          <p:blipFill>
            <a:blip r:embed="rId6" cstate="email">
              <a:extLst>
                <a:ext uri="{28A0092B-C50C-407E-A947-70E740481C1C}">
                  <a14:useLocalDpi xmlns:a14="http://schemas.microsoft.com/office/drawing/2010/main"/>
                </a:ext>
              </a:extLst>
            </a:blip>
            <a:stretch>
              <a:fillRect/>
            </a:stretch>
          </p:blipFill>
          <p:spPr>
            <a:xfrm>
              <a:off x="1023937" y="3040951"/>
              <a:ext cx="73025" cy="73025"/>
            </a:xfrm>
            <a:prstGeom prst="rect">
              <a:avLst/>
            </a:prstGeom>
          </p:spPr>
        </p:pic>
        <p:pic>
          <p:nvPicPr>
            <p:cNvPr id="18" name="object 18"/>
            <p:cNvPicPr/>
            <p:nvPr/>
          </p:nvPicPr>
          <p:blipFill>
            <a:blip r:embed="rId7" cstate="email">
              <a:extLst>
                <a:ext uri="{28A0092B-C50C-407E-A947-70E740481C1C}">
                  <a14:useLocalDpi xmlns:a14="http://schemas.microsoft.com/office/drawing/2010/main"/>
                </a:ext>
              </a:extLst>
            </a:blip>
            <a:stretch>
              <a:fillRect/>
            </a:stretch>
          </p:blipFill>
          <p:spPr>
            <a:xfrm>
              <a:off x="1531937" y="3040951"/>
              <a:ext cx="73025" cy="73025"/>
            </a:xfrm>
            <a:prstGeom prst="rect">
              <a:avLst/>
            </a:prstGeom>
          </p:spPr>
        </p:pic>
        <p:pic>
          <p:nvPicPr>
            <p:cNvPr id="19" name="object 19"/>
            <p:cNvPicPr/>
            <p:nvPr/>
          </p:nvPicPr>
          <p:blipFill>
            <a:blip r:embed="rId8" cstate="email">
              <a:extLst>
                <a:ext uri="{28A0092B-C50C-407E-A947-70E740481C1C}">
                  <a14:useLocalDpi xmlns:a14="http://schemas.microsoft.com/office/drawing/2010/main"/>
                </a:ext>
              </a:extLst>
            </a:blip>
            <a:stretch>
              <a:fillRect/>
            </a:stretch>
          </p:blipFill>
          <p:spPr>
            <a:xfrm>
              <a:off x="2039937" y="3040951"/>
              <a:ext cx="73025" cy="73025"/>
            </a:xfrm>
            <a:prstGeom prst="rect">
              <a:avLst/>
            </a:prstGeom>
          </p:spPr>
        </p:pic>
        <p:pic>
          <p:nvPicPr>
            <p:cNvPr id="20" name="object 20"/>
            <p:cNvPicPr/>
            <p:nvPr/>
          </p:nvPicPr>
          <p:blipFill>
            <a:blip r:embed="rId7" cstate="email">
              <a:extLst>
                <a:ext uri="{28A0092B-C50C-407E-A947-70E740481C1C}">
                  <a14:useLocalDpi xmlns:a14="http://schemas.microsoft.com/office/drawing/2010/main"/>
                </a:ext>
              </a:extLst>
            </a:blip>
            <a:stretch>
              <a:fillRect/>
            </a:stretch>
          </p:blipFill>
          <p:spPr>
            <a:xfrm>
              <a:off x="2550477" y="3040951"/>
              <a:ext cx="73025" cy="73025"/>
            </a:xfrm>
            <a:prstGeom prst="rect">
              <a:avLst/>
            </a:prstGeom>
          </p:spPr>
        </p:pic>
        <p:pic>
          <p:nvPicPr>
            <p:cNvPr id="21" name="object 21"/>
            <p:cNvPicPr/>
            <p:nvPr/>
          </p:nvPicPr>
          <p:blipFill>
            <a:blip r:embed="rId8" cstate="email">
              <a:extLst>
                <a:ext uri="{28A0092B-C50C-407E-A947-70E740481C1C}">
                  <a14:useLocalDpi xmlns:a14="http://schemas.microsoft.com/office/drawing/2010/main"/>
                </a:ext>
              </a:extLst>
            </a:blip>
            <a:stretch>
              <a:fillRect/>
            </a:stretch>
          </p:blipFill>
          <p:spPr>
            <a:xfrm>
              <a:off x="3058477" y="3040951"/>
              <a:ext cx="73025" cy="73025"/>
            </a:xfrm>
            <a:prstGeom prst="rect">
              <a:avLst/>
            </a:prstGeom>
          </p:spPr>
        </p:pic>
        <p:pic>
          <p:nvPicPr>
            <p:cNvPr id="22" name="object 22"/>
            <p:cNvPicPr/>
            <p:nvPr/>
          </p:nvPicPr>
          <p:blipFill>
            <a:blip r:embed="rId7" cstate="email">
              <a:extLst>
                <a:ext uri="{28A0092B-C50C-407E-A947-70E740481C1C}">
                  <a14:useLocalDpi xmlns:a14="http://schemas.microsoft.com/office/drawing/2010/main"/>
                </a:ext>
              </a:extLst>
            </a:blip>
            <a:stretch>
              <a:fillRect/>
            </a:stretch>
          </p:blipFill>
          <p:spPr>
            <a:xfrm>
              <a:off x="3566477" y="3040951"/>
              <a:ext cx="73025" cy="73025"/>
            </a:xfrm>
            <a:prstGeom prst="rect">
              <a:avLst/>
            </a:prstGeom>
          </p:spPr>
        </p:pic>
        <p:pic>
          <p:nvPicPr>
            <p:cNvPr id="23" name="object 23"/>
            <p:cNvPicPr/>
            <p:nvPr/>
          </p:nvPicPr>
          <p:blipFill>
            <a:blip r:embed="rId7" cstate="email">
              <a:extLst>
                <a:ext uri="{28A0092B-C50C-407E-A947-70E740481C1C}">
                  <a14:useLocalDpi xmlns:a14="http://schemas.microsoft.com/office/drawing/2010/main"/>
                </a:ext>
              </a:extLst>
            </a:blip>
            <a:stretch>
              <a:fillRect/>
            </a:stretch>
          </p:blipFill>
          <p:spPr>
            <a:xfrm>
              <a:off x="4074477" y="3040951"/>
              <a:ext cx="73025" cy="73025"/>
            </a:xfrm>
            <a:prstGeom prst="rect">
              <a:avLst/>
            </a:prstGeom>
          </p:spPr>
        </p:pic>
        <p:pic>
          <p:nvPicPr>
            <p:cNvPr id="24" name="object 24"/>
            <p:cNvPicPr/>
            <p:nvPr/>
          </p:nvPicPr>
          <p:blipFill>
            <a:blip r:embed="rId9" cstate="email">
              <a:extLst>
                <a:ext uri="{28A0092B-C50C-407E-A947-70E740481C1C}">
                  <a14:useLocalDpi xmlns:a14="http://schemas.microsoft.com/office/drawing/2010/main"/>
                </a:ext>
              </a:extLst>
            </a:blip>
            <a:stretch>
              <a:fillRect/>
            </a:stretch>
          </p:blipFill>
          <p:spPr>
            <a:xfrm>
              <a:off x="5090477" y="2997771"/>
              <a:ext cx="73025" cy="73025"/>
            </a:xfrm>
            <a:prstGeom prst="rect">
              <a:avLst/>
            </a:prstGeom>
          </p:spPr>
        </p:pic>
      </p:grpSp>
      <p:sp>
        <p:nvSpPr>
          <p:cNvPr id="25" name="object 25"/>
          <p:cNvSpPr/>
          <p:nvPr/>
        </p:nvSpPr>
        <p:spPr>
          <a:xfrm>
            <a:off x="807719" y="3434079"/>
            <a:ext cx="4574540" cy="38100"/>
          </a:xfrm>
          <a:custGeom>
            <a:avLst/>
            <a:gdLst/>
            <a:ahLst/>
            <a:cxnLst/>
            <a:rect l="l" t="t" r="r" b="b"/>
            <a:pathLst>
              <a:path w="4574540" h="38100">
                <a:moveTo>
                  <a:pt x="0" y="0"/>
                </a:moveTo>
                <a:lnTo>
                  <a:pt x="4574540" y="0"/>
                </a:lnTo>
              </a:path>
              <a:path w="4574540" h="38100">
                <a:moveTo>
                  <a:pt x="0" y="0"/>
                </a:moveTo>
                <a:lnTo>
                  <a:pt x="0" y="38100"/>
                </a:lnTo>
              </a:path>
              <a:path w="4574540" h="38100">
                <a:moveTo>
                  <a:pt x="507999" y="0"/>
                </a:moveTo>
                <a:lnTo>
                  <a:pt x="507999" y="38100"/>
                </a:lnTo>
              </a:path>
              <a:path w="4574540" h="38100">
                <a:moveTo>
                  <a:pt x="1016000" y="0"/>
                </a:moveTo>
                <a:lnTo>
                  <a:pt x="1016000" y="38100"/>
                </a:lnTo>
              </a:path>
              <a:path w="4574540" h="38100">
                <a:moveTo>
                  <a:pt x="1524000" y="0"/>
                </a:moveTo>
                <a:lnTo>
                  <a:pt x="1524000" y="38100"/>
                </a:lnTo>
              </a:path>
              <a:path w="4574540" h="38100">
                <a:moveTo>
                  <a:pt x="2034540" y="0"/>
                </a:moveTo>
                <a:lnTo>
                  <a:pt x="2034540" y="38100"/>
                </a:lnTo>
              </a:path>
              <a:path w="4574540" h="38100">
                <a:moveTo>
                  <a:pt x="2542540" y="0"/>
                </a:moveTo>
                <a:lnTo>
                  <a:pt x="2542540" y="38100"/>
                </a:lnTo>
              </a:path>
              <a:path w="4574540" h="38100">
                <a:moveTo>
                  <a:pt x="3050540" y="0"/>
                </a:moveTo>
                <a:lnTo>
                  <a:pt x="3050540" y="38100"/>
                </a:lnTo>
              </a:path>
              <a:path w="4574540" h="38100">
                <a:moveTo>
                  <a:pt x="3558540" y="0"/>
                </a:moveTo>
                <a:lnTo>
                  <a:pt x="3558540" y="38100"/>
                </a:lnTo>
              </a:path>
              <a:path w="4574540" h="38100">
                <a:moveTo>
                  <a:pt x="4066540" y="0"/>
                </a:moveTo>
                <a:lnTo>
                  <a:pt x="4066540" y="38100"/>
                </a:lnTo>
              </a:path>
              <a:path w="4574540" h="38100">
                <a:moveTo>
                  <a:pt x="4574540" y="0"/>
                </a:moveTo>
                <a:lnTo>
                  <a:pt x="4574540" y="38100"/>
                </a:lnTo>
              </a:path>
            </a:pathLst>
          </a:custGeom>
          <a:ln w="9525">
            <a:solidFill>
              <a:srgbClr val="DEDEDE"/>
            </a:solidFill>
          </a:ln>
        </p:spPr>
        <p:txBody>
          <a:bodyPr wrap="square" lIns="0" tIns="0" rIns="0" bIns="0" rtlCol="0"/>
          <a:lstStyle/>
          <a:p>
            <a:endParaRPr/>
          </a:p>
        </p:txBody>
      </p:sp>
      <p:sp>
        <p:nvSpPr>
          <p:cNvPr id="26" name="object 26"/>
          <p:cNvSpPr txBox="1"/>
          <p:nvPr/>
        </p:nvSpPr>
        <p:spPr>
          <a:xfrm>
            <a:off x="915669" y="2713990"/>
            <a:ext cx="293370"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00A194"/>
                </a:solidFill>
                <a:latin typeface="Calibri"/>
                <a:cs typeface="Calibri"/>
              </a:rPr>
              <a:t>95,</a:t>
            </a:r>
            <a:r>
              <a:rPr sz="1200" b="1" dirty="0">
                <a:solidFill>
                  <a:srgbClr val="00A194"/>
                </a:solidFill>
                <a:latin typeface="Calibri"/>
                <a:cs typeface="Calibri"/>
              </a:rPr>
              <a:t>7</a:t>
            </a:r>
            <a:endParaRPr sz="1200">
              <a:latin typeface="Calibri"/>
              <a:cs typeface="Calibri"/>
            </a:endParaRPr>
          </a:p>
        </p:txBody>
      </p:sp>
      <p:sp>
        <p:nvSpPr>
          <p:cNvPr id="27" name="object 27"/>
          <p:cNvSpPr txBox="1"/>
          <p:nvPr/>
        </p:nvSpPr>
        <p:spPr>
          <a:xfrm>
            <a:off x="1385824" y="2538729"/>
            <a:ext cx="369570"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00A194"/>
                </a:solidFill>
                <a:latin typeface="Calibri"/>
                <a:cs typeface="Calibri"/>
              </a:rPr>
              <a:t>135,</a:t>
            </a:r>
            <a:r>
              <a:rPr sz="1200" b="1" dirty="0">
                <a:solidFill>
                  <a:srgbClr val="00A194"/>
                </a:solidFill>
                <a:latin typeface="Calibri"/>
                <a:cs typeface="Calibri"/>
              </a:rPr>
              <a:t>0</a:t>
            </a:r>
            <a:endParaRPr sz="1200">
              <a:latin typeface="Calibri"/>
              <a:cs typeface="Calibri"/>
            </a:endParaRPr>
          </a:p>
        </p:txBody>
      </p:sp>
      <p:sp>
        <p:nvSpPr>
          <p:cNvPr id="28" name="object 28"/>
          <p:cNvSpPr txBox="1"/>
          <p:nvPr/>
        </p:nvSpPr>
        <p:spPr>
          <a:xfrm>
            <a:off x="1894204" y="2585084"/>
            <a:ext cx="369570"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00A194"/>
                </a:solidFill>
                <a:latin typeface="Calibri"/>
                <a:cs typeface="Calibri"/>
              </a:rPr>
              <a:t>124,</a:t>
            </a:r>
            <a:r>
              <a:rPr sz="1200" b="1" dirty="0">
                <a:solidFill>
                  <a:srgbClr val="00A194"/>
                </a:solidFill>
                <a:latin typeface="Calibri"/>
                <a:cs typeface="Calibri"/>
              </a:rPr>
              <a:t>6</a:t>
            </a:r>
            <a:endParaRPr sz="1200">
              <a:latin typeface="Calibri"/>
              <a:cs typeface="Calibri"/>
            </a:endParaRPr>
          </a:p>
        </p:txBody>
      </p:sp>
      <p:sp>
        <p:nvSpPr>
          <p:cNvPr id="29" name="object 29"/>
          <p:cNvSpPr txBox="1"/>
          <p:nvPr/>
        </p:nvSpPr>
        <p:spPr>
          <a:xfrm>
            <a:off x="3418840" y="2607945"/>
            <a:ext cx="369570"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00A194"/>
                </a:solidFill>
                <a:latin typeface="Calibri"/>
                <a:cs typeface="Calibri"/>
              </a:rPr>
              <a:t>119,</a:t>
            </a:r>
            <a:r>
              <a:rPr sz="1200" b="1" dirty="0">
                <a:solidFill>
                  <a:srgbClr val="00A194"/>
                </a:solidFill>
                <a:latin typeface="Calibri"/>
                <a:cs typeface="Calibri"/>
              </a:rPr>
              <a:t>5</a:t>
            </a:r>
            <a:endParaRPr sz="1200">
              <a:latin typeface="Calibri"/>
              <a:cs typeface="Calibri"/>
            </a:endParaRPr>
          </a:p>
        </p:txBody>
      </p:sp>
      <p:sp>
        <p:nvSpPr>
          <p:cNvPr id="30" name="object 30"/>
          <p:cNvSpPr txBox="1"/>
          <p:nvPr/>
        </p:nvSpPr>
        <p:spPr>
          <a:xfrm>
            <a:off x="3927221" y="2677795"/>
            <a:ext cx="369570"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00A194"/>
                </a:solidFill>
                <a:latin typeface="Calibri"/>
                <a:cs typeface="Calibri"/>
              </a:rPr>
              <a:t>103,</a:t>
            </a:r>
            <a:r>
              <a:rPr sz="1200" b="1" dirty="0">
                <a:solidFill>
                  <a:srgbClr val="00A194"/>
                </a:solidFill>
                <a:latin typeface="Calibri"/>
                <a:cs typeface="Calibri"/>
              </a:rPr>
              <a:t>8</a:t>
            </a:r>
            <a:endParaRPr sz="1200">
              <a:latin typeface="Calibri"/>
              <a:cs typeface="Calibri"/>
            </a:endParaRPr>
          </a:p>
        </p:txBody>
      </p:sp>
      <p:sp>
        <p:nvSpPr>
          <p:cNvPr id="31" name="object 31"/>
          <p:cNvSpPr txBox="1"/>
          <p:nvPr/>
        </p:nvSpPr>
        <p:spPr>
          <a:xfrm>
            <a:off x="4981955" y="2698750"/>
            <a:ext cx="293370"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00A194"/>
                </a:solidFill>
                <a:latin typeface="Calibri"/>
                <a:cs typeface="Calibri"/>
              </a:rPr>
              <a:t>99,</a:t>
            </a:r>
            <a:r>
              <a:rPr sz="1200" b="1" dirty="0">
                <a:solidFill>
                  <a:srgbClr val="00A194"/>
                </a:solidFill>
                <a:latin typeface="Calibri"/>
                <a:cs typeface="Calibri"/>
              </a:rPr>
              <a:t>1</a:t>
            </a:r>
            <a:endParaRPr sz="1200">
              <a:latin typeface="Calibri"/>
              <a:cs typeface="Calibri"/>
            </a:endParaRPr>
          </a:p>
        </p:txBody>
      </p:sp>
      <p:sp>
        <p:nvSpPr>
          <p:cNvPr id="32" name="object 32"/>
          <p:cNvSpPr txBox="1"/>
          <p:nvPr/>
        </p:nvSpPr>
        <p:spPr>
          <a:xfrm>
            <a:off x="631825" y="3341052"/>
            <a:ext cx="83820" cy="163195"/>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6E6E6E"/>
                </a:solidFill>
                <a:latin typeface="Calibri"/>
                <a:cs typeface="Calibri"/>
              </a:rPr>
              <a:t>0</a:t>
            </a:r>
            <a:endParaRPr sz="900">
              <a:latin typeface="Calibri"/>
              <a:cs typeface="Calibri"/>
            </a:endParaRPr>
          </a:p>
        </p:txBody>
      </p:sp>
      <p:sp>
        <p:nvSpPr>
          <p:cNvPr id="33" name="object 33"/>
          <p:cNvSpPr txBox="1"/>
          <p:nvPr/>
        </p:nvSpPr>
        <p:spPr>
          <a:xfrm>
            <a:off x="574040" y="3118865"/>
            <a:ext cx="14224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6E6E6E"/>
                </a:solidFill>
                <a:latin typeface="Calibri"/>
                <a:cs typeface="Calibri"/>
              </a:rPr>
              <a:t>50</a:t>
            </a:r>
            <a:endParaRPr sz="900">
              <a:latin typeface="Calibri"/>
              <a:cs typeface="Calibri"/>
            </a:endParaRPr>
          </a:p>
        </p:txBody>
      </p:sp>
      <p:sp>
        <p:nvSpPr>
          <p:cNvPr id="34" name="object 34"/>
          <p:cNvSpPr txBox="1"/>
          <p:nvPr/>
        </p:nvSpPr>
        <p:spPr>
          <a:xfrm>
            <a:off x="515937" y="2896234"/>
            <a:ext cx="20066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6E6E6E"/>
                </a:solidFill>
                <a:latin typeface="Calibri"/>
                <a:cs typeface="Calibri"/>
              </a:rPr>
              <a:t>100</a:t>
            </a:r>
            <a:endParaRPr sz="900">
              <a:latin typeface="Calibri"/>
              <a:cs typeface="Calibri"/>
            </a:endParaRPr>
          </a:p>
        </p:txBody>
      </p:sp>
      <p:sp>
        <p:nvSpPr>
          <p:cNvPr id="35" name="object 35"/>
          <p:cNvSpPr txBox="1"/>
          <p:nvPr/>
        </p:nvSpPr>
        <p:spPr>
          <a:xfrm>
            <a:off x="1049019" y="2896234"/>
            <a:ext cx="3099435" cy="162560"/>
          </a:xfrm>
          <a:prstGeom prst="rect">
            <a:avLst/>
          </a:prstGeom>
        </p:spPr>
        <p:txBody>
          <a:bodyPr vert="horz" wrap="square" lIns="0" tIns="12700" rIns="0" bIns="0" rtlCol="0">
            <a:spAutoFit/>
          </a:bodyPr>
          <a:lstStyle/>
          <a:p>
            <a:pPr marL="12700">
              <a:lnSpc>
                <a:spcPct val="100000"/>
              </a:lnSpc>
              <a:spcBef>
                <a:spcPts val="100"/>
              </a:spcBef>
              <a:tabLst>
                <a:tab pos="3086100" algn="l"/>
              </a:tabLst>
            </a:pPr>
            <a:r>
              <a:rPr sz="900" u="heavy" dirty="0">
                <a:solidFill>
                  <a:srgbClr val="6E6E6E"/>
                </a:solidFill>
                <a:uFill>
                  <a:solidFill>
                    <a:srgbClr val="F39200"/>
                  </a:solidFill>
                </a:uFill>
                <a:latin typeface="Calibri"/>
                <a:cs typeface="Calibri"/>
              </a:rPr>
              <a:t> 	</a:t>
            </a:r>
            <a:endParaRPr sz="900">
              <a:latin typeface="Calibri"/>
              <a:cs typeface="Calibri"/>
            </a:endParaRPr>
          </a:p>
        </p:txBody>
      </p:sp>
      <p:sp>
        <p:nvSpPr>
          <p:cNvPr id="36" name="object 36"/>
          <p:cNvSpPr txBox="1"/>
          <p:nvPr/>
        </p:nvSpPr>
        <p:spPr>
          <a:xfrm>
            <a:off x="2402585" y="2259584"/>
            <a:ext cx="877569" cy="577850"/>
          </a:xfrm>
          <a:prstGeom prst="rect">
            <a:avLst/>
          </a:prstGeom>
        </p:spPr>
        <p:txBody>
          <a:bodyPr vert="horz" wrap="square" lIns="0" tIns="12700" rIns="0" bIns="0" rtlCol="0">
            <a:spAutoFit/>
          </a:bodyPr>
          <a:lstStyle/>
          <a:p>
            <a:pPr marL="366395">
              <a:lnSpc>
                <a:spcPct val="100000"/>
              </a:lnSpc>
              <a:spcBef>
                <a:spcPts val="100"/>
              </a:spcBef>
            </a:pPr>
            <a:r>
              <a:rPr sz="1600" b="1" spc="10" dirty="0">
                <a:solidFill>
                  <a:srgbClr val="2C245A"/>
                </a:solidFill>
                <a:latin typeface="Calibri"/>
                <a:cs typeface="Calibri"/>
              </a:rPr>
              <a:t>FIS</a:t>
            </a:r>
            <a:endParaRPr sz="1600">
              <a:latin typeface="Calibri"/>
              <a:cs typeface="Calibri"/>
            </a:endParaRPr>
          </a:p>
          <a:p>
            <a:pPr marL="12700">
              <a:lnSpc>
                <a:spcPct val="100000"/>
              </a:lnSpc>
              <a:spcBef>
                <a:spcPts val="985"/>
              </a:spcBef>
              <a:tabLst>
                <a:tab pos="520065" algn="l"/>
              </a:tabLst>
            </a:pPr>
            <a:r>
              <a:rPr sz="1200" b="1" spc="-10" dirty="0">
                <a:solidFill>
                  <a:srgbClr val="00A194"/>
                </a:solidFill>
                <a:latin typeface="Calibri"/>
                <a:cs typeface="Calibri"/>
              </a:rPr>
              <a:t>115,</a:t>
            </a:r>
            <a:r>
              <a:rPr sz="1200" b="1" dirty="0">
                <a:solidFill>
                  <a:srgbClr val="00A194"/>
                </a:solidFill>
                <a:latin typeface="Calibri"/>
                <a:cs typeface="Calibri"/>
              </a:rPr>
              <a:t>4	</a:t>
            </a:r>
            <a:r>
              <a:rPr sz="1200" b="1" spc="-10" dirty="0">
                <a:solidFill>
                  <a:srgbClr val="00A194"/>
                </a:solidFill>
                <a:latin typeface="Calibri"/>
                <a:cs typeface="Calibri"/>
              </a:rPr>
              <a:t>114,</a:t>
            </a:r>
            <a:r>
              <a:rPr sz="1200" b="1" dirty="0">
                <a:solidFill>
                  <a:srgbClr val="00A194"/>
                </a:solidFill>
                <a:latin typeface="Calibri"/>
                <a:cs typeface="Calibri"/>
              </a:rPr>
              <a:t>8</a:t>
            </a:r>
            <a:endParaRPr sz="1200">
              <a:latin typeface="Calibri"/>
              <a:cs typeface="Calibri"/>
            </a:endParaRPr>
          </a:p>
        </p:txBody>
      </p:sp>
      <p:sp>
        <p:nvSpPr>
          <p:cNvPr id="37" name="object 37"/>
          <p:cNvSpPr txBox="1"/>
          <p:nvPr/>
        </p:nvSpPr>
        <p:spPr>
          <a:xfrm>
            <a:off x="515937" y="2673603"/>
            <a:ext cx="20066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6E6E6E"/>
                </a:solidFill>
                <a:latin typeface="Calibri"/>
                <a:cs typeface="Calibri"/>
              </a:rPr>
              <a:t>150</a:t>
            </a:r>
            <a:endParaRPr sz="900">
              <a:latin typeface="Calibri"/>
              <a:cs typeface="Calibri"/>
            </a:endParaRPr>
          </a:p>
        </p:txBody>
      </p:sp>
      <p:sp>
        <p:nvSpPr>
          <p:cNvPr id="38" name="object 38"/>
          <p:cNvSpPr txBox="1"/>
          <p:nvPr/>
        </p:nvSpPr>
        <p:spPr>
          <a:xfrm>
            <a:off x="927735" y="3491484"/>
            <a:ext cx="269240" cy="172085"/>
          </a:xfrm>
          <a:prstGeom prst="rect">
            <a:avLst/>
          </a:prstGeom>
        </p:spPr>
        <p:txBody>
          <a:bodyPr vert="horz" wrap="square" lIns="0" tIns="13970" rIns="0" bIns="0" rtlCol="0">
            <a:spAutoFit/>
          </a:bodyPr>
          <a:lstStyle/>
          <a:p>
            <a:pPr marL="12700">
              <a:lnSpc>
                <a:spcPct val="100000"/>
              </a:lnSpc>
              <a:spcBef>
                <a:spcPts val="110"/>
              </a:spcBef>
            </a:pPr>
            <a:r>
              <a:rPr sz="950" spc="-5" dirty="0">
                <a:solidFill>
                  <a:srgbClr val="6E6E6E"/>
                </a:solidFill>
                <a:latin typeface="Calibri"/>
                <a:cs typeface="Calibri"/>
              </a:rPr>
              <a:t>2012</a:t>
            </a:r>
            <a:endParaRPr sz="950">
              <a:latin typeface="Calibri"/>
              <a:cs typeface="Calibri"/>
            </a:endParaRPr>
          </a:p>
        </p:txBody>
      </p:sp>
      <p:sp>
        <p:nvSpPr>
          <p:cNvPr id="39" name="object 39"/>
          <p:cNvSpPr txBox="1"/>
          <p:nvPr/>
        </p:nvSpPr>
        <p:spPr>
          <a:xfrm>
            <a:off x="1436116" y="3491484"/>
            <a:ext cx="2954020" cy="319405"/>
          </a:xfrm>
          <a:prstGeom prst="rect">
            <a:avLst/>
          </a:prstGeom>
        </p:spPr>
        <p:txBody>
          <a:bodyPr vert="horz" wrap="square" lIns="0" tIns="13970" rIns="0" bIns="0" rtlCol="0">
            <a:spAutoFit/>
          </a:bodyPr>
          <a:lstStyle/>
          <a:p>
            <a:pPr marL="12700">
              <a:lnSpc>
                <a:spcPct val="100000"/>
              </a:lnSpc>
              <a:spcBef>
                <a:spcPts val="110"/>
              </a:spcBef>
              <a:tabLst>
                <a:tab pos="520700" algn="l"/>
                <a:tab pos="1028700" algn="l"/>
                <a:tab pos="1536700" algn="l"/>
                <a:tab pos="2045335" algn="l"/>
                <a:tab pos="2553335" algn="l"/>
              </a:tabLst>
            </a:pPr>
            <a:r>
              <a:rPr sz="950" spc="-5" dirty="0">
                <a:solidFill>
                  <a:srgbClr val="6E6E6E"/>
                </a:solidFill>
                <a:latin typeface="Calibri"/>
                <a:cs typeface="Calibri"/>
              </a:rPr>
              <a:t>2013	2015	2016	2017	2018	2019</a:t>
            </a:r>
            <a:endParaRPr sz="950">
              <a:latin typeface="Calibri"/>
              <a:cs typeface="Calibri"/>
            </a:endParaRPr>
          </a:p>
          <a:p>
            <a:pPr marL="377825">
              <a:lnSpc>
                <a:spcPct val="100000"/>
              </a:lnSpc>
              <a:spcBef>
                <a:spcPts val="20"/>
              </a:spcBef>
            </a:pPr>
            <a:r>
              <a:rPr sz="950" spc="-5" dirty="0">
                <a:solidFill>
                  <a:srgbClr val="6E6E6E"/>
                </a:solidFill>
                <a:latin typeface="Calibri"/>
                <a:cs typeface="Calibri"/>
              </a:rPr>
              <a:t>(año </a:t>
            </a:r>
            <a:r>
              <a:rPr sz="950" spc="-25" dirty="0">
                <a:solidFill>
                  <a:srgbClr val="6E6E6E"/>
                </a:solidFill>
                <a:latin typeface="Calibri"/>
                <a:cs typeface="Calibri"/>
              </a:rPr>
              <a:t>2014)(año 2015)(año 2016)(año 2017)(año</a:t>
            </a:r>
            <a:r>
              <a:rPr sz="950" spc="114" dirty="0">
                <a:solidFill>
                  <a:srgbClr val="6E6E6E"/>
                </a:solidFill>
                <a:latin typeface="Calibri"/>
                <a:cs typeface="Calibri"/>
              </a:rPr>
              <a:t> </a:t>
            </a:r>
            <a:r>
              <a:rPr sz="950" spc="-5" dirty="0">
                <a:solidFill>
                  <a:srgbClr val="6E6E6E"/>
                </a:solidFill>
                <a:latin typeface="Calibri"/>
                <a:cs typeface="Calibri"/>
              </a:rPr>
              <a:t>2018)</a:t>
            </a:r>
            <a:endParaRPr sz="950">
              <a:latin typeface="Calibri"/>
              <a:cs typeface="Calibri"/>
            </a:endParaRPr>
          </a:p>
        </p:txBody>
      </p:sp>
      <p:sp>
        <p:nvSpPr>
          <p:cNvPr id="40" name="object 40"/>
          <p:cNvSpPr txBox="1"/>
          <p:nvPr/>
        </p:nvSpPr>
        <p:spPr>
          <a:xfrm>
            <a:off x="4851400" y="3491484"/>
            <a:ext cx="555625" cy="319405"/>
          </a:xfrm>
          <a:prstGeom prst="rect">
            <a:avLst/>
          </a:prstGeom>
        </p:spPr>
        <p:txBody>
          <a:bodyPr vert="horz" wrap="square" lIns="0" tIns="13970" rIns="0" bIns="0" rtlCol="0">
            <a:spAutoFit/>
          </a:bodyPr>
          <a:lstStyle/>
          <a:p>
            <a:pPr marL="23495">
              <a:lnSpc>
                <a:spcPct val="100000"/>
              </a:lnSpc>
              <a:spcBef>
                <a:spcPts val="110"/>
              </a:spcBef>
            </a:pPr>
            <a:r>
              <a:rPr sz="950" spc="-5" dirty="0">
                <a:solidFill>
                  <a:srgbClr val="6E6E6E"/>
                </a:solidFill>
                <a:latin typeface="Calibri"/>
                <a:cs typeface="Calibri"/>
              </a:rPr>
              <a:t>SistB</a:t>
            </a:r>
            <a:r>
              <a:rPr sz="950" spc="-80" dirty="0">
                <a:solidFill>
                  <a:srgbClr val="6E6E6E"/>
                </a:solidFill>
                <a:latin typeface="Calibri"/>
                <a:cs typeface="Calibri"/>
              </a:rPr>
              <a:t> </a:t>
            </a:r>
            <a:r>
              <a:rPr sz="950" spc="-5" dirty="0">
                <a:solidFill>
                  <a:srgbClr val="6E6E6E"/>
                </a:solidFill>
                <a:latin typeface="Calibri"/>
                <a:cs typeface="Calibri"/>
              </a:rPr>
              <a:t>2020</a:t>
            </a:r>
            <a:endParaRPr sz="950">
              <a:latin typeface="Calibri"/>
              <a:cs typeface="Calibri"/>
            </a:endParaRPr>
          </a:p>
          <a:p>
            <a:pPr marL="12700">
              <a:lnSpc>
                <a:spcPct val="100000"/>
              </a:lnSpc>
              <a:spcBef>
                <a:spcPts val="20"/>
              </a:spcBef>
            </a:pPr>
            <a:r>
              <a:rPr sz="950" spc="-5" dirty="0">
                <a:solidFill>
                  <a:srgbClr val="6E6E6E"/>
                </a:solidFill>
                <a:latin typeface="Calibri"/>
                <a:cs typeface="Calibri"/>
              </a:rPr>
              <a:t>(año</a:t>
            </a:r>
            <a:r>
              <a:rPr sz="950" spc="-80" dirty="0">
                <a:solidFill>
                  <a:srgbClr val="6E6E6E"/>
                </a:solidFill>
                <a:latin typeface="Calibri"/>
                <a:cs typeface="Calibri"/>
              </a:rPr>
              <a:t> </a:t>
            </a:r>
            <a:r>
              <a:rPr sz="950" spc="-5" dirty="0">
                <a:solidFill>
                  <a:srgbClr val="6E6E6E"/>
                </a:solidFill>
                <a:latin typeface="Calibri"/>
                <a:cs typeface="Calibri"/>
              </a:rPr>
              <a:t>2019)</a:t>
            </a:r>
            <a:endParaRPr sz="950">
              <a:latin typeface="Calibri"/>
              <a:cs typeface="Calibri"/>
            </a:endParaRPr>
          </a:p>
        </p:txBody>
      </p:sp>
      <p:pic>
        <p:nvPicPr>
          <p:cNvPr id="41" name="object 41"/>
          <p:cNvPicPr/>
          <p:nvPr/>
        </p:nvPicPr>
        <p:blipFill>
          <a:blip r:embed="rId10" cstate="email">
            <a:extLst>
              <a:ext uri="{28A0092B-C50C-407E-A947-70E740481C1C}">
                <a14:useLocalDpi xmlns:a14="http://schemas.microsoft.com/office/drawing/2010/main"/>
              </a:ext>
            </a:extLst>
          </a:blip>
          <a:stretch>
            <a:fillRect/>
          </a:stretch>
        </p:blipFill>
        <p:spPr>
          <a:xfrm>
            <a:off x="5692140" y="3165157"/>
            <a:ext cx="243839" cy="73025"/>
          </a:xfrm>
          <a:prstGeom prst="rect">
            <a:avLst/>
          </a:prstGeom>
        </p:spPr>
      </p:pic>
      <p:sp>
        <p:nvSpPr>
          <p:cNvPr id="42" name="object 42"/>
          <p:cNvSpPr txBox="1"/>
          <p:nvPr/>
        </p:nvSpPr>
        <p:spPr>
          <a:xfrm>
            <a:off x="5949315" y="3006470"/>
            <a:ext cx="740410" cy="546100"/>
          </a:xfrm>
          <a:prstGeom prst="rect">
            <a:avLst/>
          </a:prstGeom>
        </p:spPr>
        <p:txBody>
          <a:bodyPr vert="horz" wrap="square" lIns="0" tIns="90170" rIns="0" bIns="0" rtlCol="0">
            <a:spAutoFit/>
          </a:bodyPr>
          <a:lstStyle/>
          <a:p>
            <a:pPr marL="12700">
              <a:lnSpc>
                <a:spcPct val="100000"/>
              </a:lnSpc>
              <a:spcBef>
                <a:spcPts val="710"/>
              </a:spcBef>
            </a:pPr>
            <a:r>
              <a:rPr sz="1200" dirty="0">
                <a:solidFill>
                  <a:srgbClr val="6E6E6E"/>
                </a:solidFill>
                <a:latin typeface="Calibri"/>
                <a:cs typeface="Calibri"/>
              </a:rPr>
              <a:t>FIS</a:t>
            </a:r>
            <a:endParaRPr sz="1200">
              <a:latin typeface="Calibri"/>
              <a:cs typeface="Calibri"/>
            </a:endParaRPr>
          </a:p>
          <a:p>
            <a:pPr marL="12700">
              <a:lnSpc>
                <a:spcPct val="100000"/>
              </a:lnSpc>
              <a:spcBef>
                <a:spcPts val="610"/>
              </a:spcBef>
            </a:pPr>
            <a:r>
              <a:rPr sz="1200" spc="-5" dirty="0">
                <a:solidFill>
                  <a:srgbClr val="6E6E6E"/>
                </a:solidFill>
                <a:latin typeface="Calibri"/>
                <a:cs typeface="Calibri"/>
              </a:rPr>
              <a:t>Empresas</a:t>
            </a:r>
            <a:r>
              <a:rPr sz="1200" spc="-60" dirty="0">
                <a:solidFill>
                  <a:srgbClr val="6E6E6E"/>
                </a:solidFill>
                <a:latin typeface="Calibri"/>
                <a:cs typeface="Calibri"/>
              </a:rPr>
              <a:t> </a:t>
            </a:r>
            <a:r>
              <a:rPr sz="1200" dirty="0">
                <a:solidFill>
                  <a:srgbClr val="6E6E6E"/>
                </a:solidFill>
                <a:latin typeface="Calibri"/>
                <a:cs typeface="Calibri"/>
              </a:rPr>
              <a:t>B</a:t>
            </a:r>
            <a:endParaRPr sz="1200">
              <a:latin typeface="Calibri"/>
              <a:cs typeface="Calibri"/>
            </a:endParaRPr>
          </a:p>
        </p:txBody>
      </p:sp>
      <p:pic>
        <p:nvPicPr>
          <p:cNvPr id="43" name="object 43"/>
          <p:cNvPicPr/>
          <p:nvPr/>
        </p:nvPicPr>
        <p:blipFill>
          <a:blip r:embed="rId11" cstate="email">
            <a:extLst>
              <a:ext uri="{28A0092B-C50C-407E-A947-70E740481C1C}">
                <a14:useLocalDpi xmlns:a14="http://schemas.microsoft.com/office/drawing/2010/main"/>
              </a:ext>
            </a:extLst>
          </a:blip>
          <a:stretch>
            <a:fillRect/>
          </a:stretch>
        </p:blipFill>
        <p:spPr>
          <a:xfrm>
            <a:off x="5692140" y="3426777"/>
            <a:ext cx="243839" cy="73025"/>
          </a:xfrm>
          <a:prstGeom prst="rect">
            <a:avLst/>
          </a:prstGeom>
        </p:spPr>
      </p:pic>
      <p:sp>
        <p:nvSpPr>
          <p:cNvPr id="44" name="object 44"/>
          <p:cNvSpPr/>
          <p:nvPr/>
        </p:nvSpPr>
        <p:spPr>
          <a:xfrm>
            <a:off x="777240" y="5394959"/>
            <a:ext cx="4630420" cy="0"/>
          </a:xfrm>
          <a:custGeom>
            <a:avLst/>
            <a:gdLst/>
            <a:ahLst/>
            <a:cxnLst/>
            <a:rect l="l" t="t" r="r" b="b"/>
            <a:pathLst>
              <a:path w="4630420">
                <a:moveTo>
                  <a:pt x="0" y="0"/>
                </a:moveTo>
                <a:lnTo>
                  <a:pt x="4630420" y="0"/>
                </a:lnTo>
              </a:path>
            </a:pathLst>
          </a:custGeom>
          <a:ln w="9525">
            <a:solidFill>
              <a:srgbClr val="DEDEDE"/>
            </a:solidFill>
          </a:ln>
        </p:spPr>
        <p:txBody>
          <a:bodyPr wrap="square" lIns="0" tIns="0" rIns="0" bIns="0" rtlCol="0"/>
          <a:lstStyle/>
          <a:p>
            <a:endParaRPr/>
          </a:p>
        </p:txBody>
      </p:sp>
      <p:grpSp>
        <p:nvGrpSpPr>
          <p:cNvPr id="45" name="object 45"/>
          <p:cNvGrpSpPr/>
          <p:nvPr/>
        </p:nvGrpSpPr>
        <p:grpSpPr>
          <a:xfrm>
            <a:off x="777240" y="5081079"/>
            <a:ext cx="4630420" cy="235585"/>
            <a:chOff x="777240" y="5081079"/>
            <a:chExt cx="4630420" cy="235585"/>
          </a:xfrm>
        </p:grpSpPr>
        <p:sp>
          <p:nvSpPr>
            <p:cNvPr id="46" name="object 46"/>
            <p:cNvSpPr/>
            <p:nvPr/>
          </p:nvSpPr>
          <p:spPr>
            <a:xfrm>
              <a:off x="777240" y="5204459"/>
              <a:ext cx="4630420" cy="0"/>
            </a:xfrm>
            <a:custGeom>
              <a:avLst/>
              <a:gdLst/>
              <a:ahLst/>
              <a:cxnLst/>
              <a:rect l="l" t="t" r="r" b="b"/>
              <a:pathLst>
                <a:path w="4630420">
                  <a:moveTo>
                    <a:pt x="0" y="0"/>
                  </a:moveTo>
                  <a:lnTo>
                    <a:pt x="4630420" y="0"/>
                  </a:lnTo>
                </a:path>
              </a:pathLst>
            </a:custGeom>
            <a:ln w="9525">
              <a:solidFill>
                <a:srgbClr val="DEDEDE"/>
              </a:solidFill>
            </a:ln>
          </p:spPr>
          <p:txBody>
            <a:bodyPr wrap="square" lIns="0" tIns="0" rIns="0" bIns="0" rtlCol="0"/>
            <a:lstStyle/>
            <a:p>
              <a:endParaRPr/>
            </a:p>
          </p:txBody>
        </p:sp>
        <p:sp>
          <p:nvSpPr>
            <p:cNvPr id="47" name="object 47"/>
            <p:cNvSpPr/>
            <p:nvPr/>
          </p:nvSpPr>
          <p:spPr>
            <a:xfrm>
              <a:off x="1356359" y="5118099"/>
              <a:ext cx="1158240" cy="73660"/>
            </a:xfrm>
            <a:custGeom>
              <a:avLst/>
              <a:gdLst/>
              <a:ahLst/>
              <a:cxnLst/>
              <a:rect l="l" t="t" r="r" b="b"/>
              <a:pathLst>
                <a:path w="1158239" h="73660">
                  <a:moveTo>
                    <a:pt x="0" y="73660"/>
                  </a:moveTo>
                  <a:lnTo>
                    <a:pt x="1158240" y="0"/>
                  </a:lnTo>
                </a:path>
              </a:pathLst>
            </a:custGeom>
            <a:ln w="15875">
              <a:solidFill>
                <a:srgbClr val="00A194"/>
              </a:solidFill>
            </a:ln>
          </p:spPr>
          <p:txBody>
            <a:bodyPr wrap="square" lIns="0" tIns="0" rIns="0" bIns="0" rtlCol="0"/>
            <a:lstStyle/>
            <a:p>
              <a:endParaRPr/>
            </a:p>
          </p:txBody>
        </p:sp>
        <p:pic>
          <p:nvPicPr>
            <p:cNvPr id="48" name="object 48"/>
            <p:cNvPicPr/>
            <p:nvPr/>
          </p:nvPicPr>
          <p:blipFill>
            <a:blip r:embed="rId5" cstate="email">
              <a:extLst>
                <a:ext uri="{28A0092B-C50C-407E-A947-70E740481C1C}">
                  <a14:useLocalDpi xmlns:a14="http://schemas.microsoft.com/office/drawing/2010/main"/>
                </a:ext>
              </a:extLst>
            </a:blip>
            <a:stretch>
              <a:fillRect/>
            </a:stretch>
          </p:blipFill>
          <p:spPr>
            <a:xfrm>
              <a:off x="1318577" y="5154739"/>
              <a:ext cx="73025" cy="73025"/>
            </a:xfrm>
            <a:prstGeom prst="rect">
              <a:avLst/>
            </a:prstGeom>
          </p:spPr>
        </p:pic>
        <p:pic>
          <p:nvPicPr>
            <p:cNvPr id="49" name="object 49"/>
            <p:cNvPicPr/>
            <p:nvPr/>
          </p:nvPicPr>
          <p:blipFill>
            <a:blip r:embed="rId3" cstate="email">
              <a:extLst>
                <a:ext uri="{28A0092B-C50C-407E-A947-70E740481C1C}">
                  <a14:useLocalDpi xmlns:a14="http://schemas.microsoft.com/office/drawing/2010/main"/>
                </a:ext>
              </a:extLst>
            </a:blip>
            <a:stretch>
              <a:fillRect/>
            </a:stretch>
          </p:blipFill>
          <p:spPr>
            <a:xfrm>
              <a:off x="2476817" y="5081079"/>
              <a:ext cx="73025" cy="73025"/>
            </a:xfrm>
            <a:prstGeom prst="rect">
              <a:avLst/>
            </a:prstGeom>
          </p:spPr>
        </p:pic>
        <p:pic>
          <p:nvPicPr>
            <p:cNvPr id="50" name="object 50"/>
            <p:cNvPicPr/>
            <p:nvPr/>
          </p:nvPicPr>
          <p:blipFill>
            <a:blip r:embed="rId5" cstate="email">
              <a:extLst>
                <a:ext uri="{28A0092B-C50C-407E-A947-70E740481C1C}">
                  <a14:useLocalDpi xmlns:a14="http://schemas.microsoft.com/office/drawing/2010/main"/>
                </a:ext>
              </a:extLst>
            </a:blip>
            <a:stretch>
              <a:fillRect/>
            </a:stretch>
          </p:blipFill>
          <p:spPr>
            <a:xfrm>
              <a:off x="4790757" y="5154739"/>
              <a:ext cx="73025" cy="73025"/>
            </a:xfrm>
            <a:prstGeom prst="rect">
              <a:avLst/>
            </a:prstGeom>
          </p:spPr>
        </p:pic>
        <p:pic>
          <p:nvPicPr>
            <p:cNvPr id="51" name="object 51"/>
            <p:cNvPicPr/>
            <p:nvPr/>
          </p:nvPicPr>
          <p:blipFill>
            <a:blip r:embed="rId7" cstate="email">
              <a:extLst>
                <a:ext uri="{28A0092B-C50C-407E-A947-70E740481C1C}">
                  <a14:useLocalDpi xmlns:a14="http://schemas.microsoft.com/office/drawing/2010/main"/>
                </a:ext>
              </a:extLst>
            </a:blip>
            <a:stretch>
              <a:fillRect/>
            </a:stretch>
          </p:blipFill>
          <p:spPr>
            <a:xfrm>
              <a:off x="1318577" y="5243639"/>
              <a:ext cx="73025" cy="73025"/>
            </a:xfrm>
            <a:prstGeom prst="rect">
              <a:avLst/>
            </a:prstGeom>
          </p:spPr>
        </p:pic>
        <p:pic>
          <p:nvPicPr>
            <p:cNvPr id="52" name="object 52"/>
            <p:cNvPicPr/>
            <p:nvPr/>
          </p:nvPicPr>
          <p:blipFill>
            <a:blip r:embed="rId7" cstate="email">
              <a:extLst>
                <a:ext uri="{28A0092B-C50C-407E-A947-70E740481C1C}">
                  <a14:useLocalDpi xmlns:a14="http://schemas.microsoft.com/office/drawing/2010/main"/>
                </a:ext>
              </a:extLst>
            </a:blip>
            <a:stretch>
              <a:fillRect/>
            </a:stretch>
          </p:blipFill>
          <p:spPr>
            <a:xfrm>
              <a:off x="2476817" y="5243639"/>
              <a:ext cx="73025" cy="73025"/>
            </a:xfrm>
            <a:prstGeom prst="rect">
              <a:avLst/>
            </a:prstGeom>
          </p:spPr>
        </p:pic>
        <p:pic>
          <p:nvPicPr>
            <p:cNvPr id="53" name="object 53"/>
            <p:cNvPicPr/>
            <p:nvPr/>
          </p:nvPicPr>
          <p:blipFill>
            <a:blip r:embed="rId7" cstate="email">
              <a:extLst>
                <a:ext uri="{28A0092B-C50C-407E-A947-70E740481C1C}">
                  <a14:useLocalDpi xmlns:a14="http://schemas.microsoft.com/office/drawing/2010/main"/>
                </a:ext>
              </a:extLst>
            </a:blip>
            <a:stretch>
              <a:fillRect/>
            </a:stretch>
          </p:blipFill>
          <p:spPr>
            <a:xfrm>
              <a:off x="4790757" y="5208079"/>
              <a:ext cx="73025" cy="73024"/>
            </a:xfrm>
            <a:prstGeom prst="rect">
              <a:avLst/>
            </a:prstGeom>
          </p:spPr>
        </p:pic>
      </p:grpSp>
      <p:sp>
        <p:nvSpPr>
          <p:cNvPr id="54" name="object 54"/>
          <p:cNvSpPr/>
          <p:nvPr/>
        </p:nvSpPr>
        <p:spPr>
          <a:xfrm>
            <a:off x="777240" y="5016500"/>
            <a:ext cx="4630420" cy="0"/>
          </a:xfrm>
          <a:custGeom>
            <a:avLst/>
            <a:gdLst/>
            <a:ahLst/>
            <a:cxnLst/>
            <a:rect l="l" t="t" r="r" b="b"/>
            <a:pathLst>
              <a:path w="4630420">
                <a:moveTo>
                  <a:pt x="0" y="0"/>
                </a:moveTo>
                <a:lnTo>
                  <a:pt x="4630420" y="0"/>
                </a:lnTo>
              </a:path>
            </a:pathLst>
          </a:custGeom>
          <a:ln w="9525">
            <a:solidFill>
              <a:srgbClr val="DEDEDE"/>
            </a:solidFill>
          </a:ln>
        </p:spPr>
        <p:txBody>
          <a:bodyPr wrap="square" lIns="0" tIns="0" rIns="0" bIns="0" rtlCol="0"/>
          <a:lstStyle/>
          <a:p>
            <a:endParaRPr/>
          </a:p>
        </p:txBody>
      </p:sp>
      <p:sp>
        <p:nvSpPr>
          <p:cNvPr id="55" name="object 55"/>
          <p:cNvSpPr/>
          <p:nvPr/>
        </p:nvSpPr>
        <p:spPr>
          <a:xfrm>
            <a:off x="777240" y="5582920"/>
            <a:ext cx="4630420" cy="0"/>
          </a:xfrm>
          <a:custGeom>
            <a:avLst/>
            <a:gdLst/>
            <a:ahLst/>
            <a:cxnLst/>
            <a:rect l="l" t="t" r="r" b="b"/>
            <a:pathLst>
              <a:path w="4630420">
                <a:moveTo>
                  <a:pt x="0" y="0"/>
                </a:moveTo>
                <a:lnTo>
                  <a:pt x="4630420" y="0"/>
                </a:lnTo>
              </a:path>
            </a:pathLst>
          </a:custGeom>
          <a:ln w="9525">
            <a:solidFill>
              <a:srgbClr val="DEDEDE"/>
            </a:solidFill>
          </a:ln>
        </p:spPr>
        <p:txBody>
          <a:bodyPr wrap="square" lIns="0" tIns="0" rIns="0" bIns="0" rtlCol="0"/>
          <a:lstStyle/>
          <a:p>
            <a:endParaRPr/>
          </a:p>
        </p:txBody>
      </p:sp>
      <p:sp>
        <p:nvSpPr>
          <p:cNvPr id="56" name="object 56"/>
          <p:cNvSpPr txBox="1"/>
          <p:nvPr/>
        </p:nvSpPr>
        <p:spPr>
          <a:xfrm>
            <a:off x="1171257" y="4896802"/>
            <a:ext cx="368935" cy="208915"/>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00A194"/>
                </a:solidFill>
                <a:latin typeface="Calibri"/>
                <a:cs typeface="Calibri"/>
              </a:rPr>
              <a:t>103,9</a:t>
            </a:r>
            <a:endParaRPr sz="1200">
              <a:latin typeface="Calibri"/>
              <a:cs typeface="Calibri"/>
            </a:endParaRPr>
          </a:p>
        </p:txBody>
      </p:sp>
      <p:sp>
        <p:nvSpPr>
          <p:cNvPr id="57" name="object 57"/>
          <p:cNvSpPr txBox="1"/>
          <p:nvPr/>
        </p:nvSpPr>
        <p:spPr>
          <a:xfrm>
            <a:off x="2329179" y="4824729"/>
            <a:ext cx="369570"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00A194"/>
                </a:solidFill>
                <a:latin typeface="Calibri"/>
                <a:cs typeface="Calibri"/>
              </a:rPr>
              <a:t>123,</a:t>
            </a:r>
            <a:r>
              <a:rPr sz="1200" b="1" dirty="0">
                <a:solidFill>
                  <a:srgbClr val="00A194"/>
                </a:solidFill>
                <a:latin typeface="Calibri"/>
                <a:cs typeface="Calibri"/>
              </a:rPr>
              <a:t>1</a:t>
            </a:r>
            <a:endParaRPr sz="1200">
              <a:latin typeface="Calibri"/>
              <a:cs typeface="Calibri"/>
            </a:endParaRPr>
          </a:p>
        </p:txBody>
      </p:sp>
      <p:sp>
        <p:nvSpPr>
          <p:cNvPr id="58" name="object 58"/>
          <p:cNvSpPr txBox="1"/>
          <p:nvPr/>
        </p:nvSpPr>
        <p:spPr>
          <a:xfrm>
            <a:off x="4645025" y="4898644"/>
            <a:ext cx="369570"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00A194"/>
                </a:solidFill>
                <a:latin typeface="Calibri"/>
                <a:cs typeface="Calibri"/>
              </a:rPr>
              <a:t>103,</a:t>
            </a:r>
            <a:r>
              <a:rPr sz="1200" b="1" dirty="0">
                <a:solidFill>
                  <a:srgbClr val="00A194"/>
                </a:solidFill>
                <a:latin typeface="Calibri"/>
                <a:cs typeface="Calibri"/>
              </a:rPr>
              <a:t>5</a:t>
            </a:r>
            <a:endParaRPr sz="1200">
              <a:latin typeface="Calibri"/>
              <a:cs typeface="Calibri"/>
            </a:endParaRPr>
          </a:p>
        </p:txBody>
      </p:sp>
      <p:sp>
        <p:nvSpPr>
          <p:cNvPr id="59" name="object 59"/>
          <p:cNvSpPr txBox="1"/>
          <p:nvPr/>
        </p:nvSpPr>
        <p:spPr>
          <a:xfrm>
            <a:off x="484822" y="4873069"/>
            <a:ext cx="200660" cy="781050"/>
          </a:xfrm>
          <a:prstGeom prst="rect">
            <a:avLst/>
          </a:prstGeom>
        </p:spPr>
        <p:txBody>
          <a:bodyPr vert="horz" wrap="square" lIns="0" tIns="64135" rIns="0" bIns="0" rtlCol="0">
            <a:spAutoFit/>
          </a:bodyPr>
          <a:lstStyle/>
          <a:p>
            <a:pPr marR="5080" algn="r">
              <a:lnSpc>
                <a:spcPct val="100000"/>
              </a:lnSpc>
              <a:spcBef>
                <a:spcPts val="505"/>
              </a:spcBef>
            </a:pPr>
            <a:r>
              <a:rPr sz="900" dirty="0">
                <a:solidFill>
                  <a:srgbClr val="6E6E6E"/>
                </a:solidFill>
                <a:latin typeface="Calibri"/>
                <a:cs typeface="Calibri"/>
              </a:rPr>
              <a:t>150</a:t>
            </a:r>
            <a:endParaRPr sz="900">
              <a:latin typeface="Calibri"/>
              <a:cs typeface="Calibri"/>
            </a:endParaRPr>
          </a:p>
          <a:p>
            <a:pPr marR="5080" algn="r">
              <a:lnSpc>
                <a:spcPct val="100000"/>
              </a:lnSpc>
              <a:spcBef>
                <a:spcPts val="405"/>
              </a:spcBef>
            </a:pPr>
            <a:r>
              <a:rPr sz="900" dirty="0">
                <a:solidFill>
                  <a:srgbClr val="6E6E6E"/>
                </a:solidFill>
                <a:latin typeface="Calibri"/>
                <a:cs typeface="Calibri"/>
              </a:rPr>
              <a:t>100</a:t>
            </a:r>
            <a:endParaRPr sz="900">
              <a:latin typeface="Calibri"/>
              <a:cs typeface="Calibri"/>
            </a:endParaRPr>
          </a:p>
          <a:p>
            <a:pPr marR="5715" algn="r">
              <a:lnSpc>
                <a:spcPct val="100000"/>
              </a:lnSpc>
              <a:spcBef>
                <a:spcPts val="409"/>
              </a:spcBef>
            </a:pPr>
            <a:r>
              <a:rPr sz="900" dirty="0">
                <a:solidFill>
                  <a:srgbClr val="6E6E6E"/>
                </a:solidFill>
                <a:latin typeface="Calibri"/>
                <a:cs typeface="Calibri"/>
              </a:rPr>
              <a:t>50</a:t>
            </a:r>
            <a:endParaRPr sz="900">
              <a:latin typeface="Calibri"/>
              <a:cs typeface="Calibri"/>
            </a:endParaRPr>
          </a:p>
          <a:p>
            <a:pPr marR="6350" algn="r">
              <a:lnSpc>
                <a:spcPct val="100000"/>
              </a:lnSpc>
              <a:spcBef>
                <a:spcPts val="409"/>
              </a:spcBef>
            </a:pPr>
            <a:r>
              <a:rPr sz="900" dirty="0">
                <a:solidFill>
                  <a:srgbClr val="6E6E6E"/>
                </a:solidFill>
                <a:latin typeface="Calibri"/>
                <a:cs typeface="Calibri"/>
              </a:rPr>
              <a:t>0</a:t>
            </a:r>
            <a:endParaRPr sz="900">
              <a:latin typeface="Calibri"/>
              <a:cs typeface="Calibri"/>
            </a:endParaRPr>
          </a:p>
        </p:txBody>
      </p:sp>
      <p:sp>
        <p:nvSpPr>
          <p:cNvPr id="60" name="object 60"/>
          <p:cNvSpPr txBox="1"/>
          <p:nvPr/>
        </p:nvSpPr>
        <p:spPr>
          <a:xfrm>
            <a:off x="1343660" y="5113083"/>
            <a:ext cx="1207135" cy="163195"/>
          </a:xfrm>
          <a:prstGeom prst="rect">
            <a:avLst/>
          </a:prstGeom>
        </p:spPr>
        <p:txBody>
          <a:bodyPr vert="horz" wrap="square" lIns="0" tIns="12700" rIns="0" bIns="0" rtlCol="0">
            <a:spAutoFit/>
          </a:bodyPr>
          <a:lstStyle/>
          <a:p>
            <a:pPr marL="12700">
              <a:lnSpc>
                <a:spcPct val="100000"/>
              </a:lnSpc>
              <a:spcBef>
                <a:spcPts val="100"/>
              </a:spcBef>
              <a:tabLst>
                <a:tab pos="1193800" algn="l"/>
              </a:tabLst>
            </a:pPr>
            <a:r>
              <a:rPr sz="900" u="heavy" dirty="0">
                <a:solidFill>
                  <a:srgbClr val="6E6E6E"/>
                </a:solidFill>
                <a:uFill>
                  <a:solidFill>
                    <a:srgbClr val="F39200"/>
                  </a:solidFill>
                </a:uFill>
                <a:latin typeface="Calibri"/>
                <a:cs typeface="Calibri"/>
              </a:rPr>
              <a:t> 	</a:t>
            </a:r>
            <a:endParaRPr sz="900">
              <a:latin typeface="Calibri"/>
              <a:cs typeface="Calibri"/>
            </a:endParaRPr>
          </a:p>
        </p:txBody>
      </p:sp>
      <p:sp>
        <p:nvSpPr>
          <p:cNvPr id="61" name="object 61"/>
          <p:cNvSpPr txBox="1"/>
          <p:nvPr/>
        </p:nvSpPr>
        <p:spPr>
          <a:xfrm>
            <a:off x="1064577" y="5648325"/>
            <a:ext cx="582295" cy="333375"/>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6E6E6E"/>
                </a:solidFill>
                <a:latin typeface="Calibri"/>
                <a:cs typeface="Calibri"/>
              </a:rPr>
              <a:t>GIIRS</a:t>
            </a:r>
            <a:r>
              <a:rPr sz="1000" spc="-80" dirty="0">
                <a:solidFill>
                  <a:srgbClr val="6E6E6E"/>
                </a:solidFill>
                <a:latin typeface="Calibri"/>
                <a:cs typeface="Calibri"/>
              </a:rPr>
              <a:t> </a:t>
            </a:r>
            <a:r>
              <a:rPr sz="1000" spc="-5" dirty="0">
                <a:solidFill>
                  <a:srgbClr val="6E6E6E"/>
                </a:solidFill>
                <a:latin typeface="Calibri"/>
                <a:cs typeface="Calibri"/>
              </a:rPr>
              <a:t>2018</a:t>
            </a:r>
            <a:endParaRPr sz="1000">
              <a:latin typeface="Calibri"/>
              <a:cs typeface="Calibri"/>
            </a:endParaRPr>
          </a:p>
          <a:p>
            <a:pPr marL="12700">
              <a:lnSpc>
                <a:spcPct val="100000"/>
              </a:lnSpc>
              <a:spcBef>
                <a:spcPts val="20"/>
              </a:spcBef>
            </a:pPr>
            <a:r>
              <a:rPr sz="1000" spc="-5" dirty="0">
                <a:solidFill>
                  <a:srgbClr val="6E6E6E"/>
                </a:solidFill>
                <a:latin typeface="Calibri"/>
                <a:cs typeface="Calibri"/>
              </a:rPr>
              <a:t>(año</a:t>
            </a:r>
            <a:r>
              <a:rPr sz="1000" spc="-80" dirty="0">
                <a:solidFill>
                  <a:srgbClr val="6E6E6E"/>
                </a:solidFill>
                <a:latin typeface="Calibri"/>
                <a:cs typeface="Calibri"/>
              </a:rPr>
              <a:t> </a:t>
            </a:r>
            <a:r>
              <a:rPr sz="1000" spc="-5" dirty="0">
                <a:solidFill>
                  <a:srgbClr val="6E6E6E"/>
                </a:solidFill>
                <a:latin typeface="Calibri"/>
                <a:cs typeface="Calibri"/>
              </a:rPr>
              <a:t>2017)</a:t>
            </a:r>
            <a:endParaRPr sz="1000">
              <a:latin typeface="Calibri"/>
              <a:cs typeface="Calibri"/>
            </a:endParaRPr>
          </a:p>
        </p:txBody>
      </p:sp>
      <p:sp>
        <p:nvSpPr>
          <p:cNvPr id="62" name="object 62"/>
          <p:cNvSpPr txBox="1"/>
          <p:nvPr/>
        </p:nvSpPr>
        <p:spPr>
          <a:xfrm>
            <a:off x="2222500" y="5648325"/>
            <a:ext cx="582295" cy="333375"/>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6E6E6E"/>
                </a:solidFill>
                <a:latin typeface="Calibri"/>
                <a:cs typeface="Calibri"/>
              </a:rPr>
              <a:t>GIIRS</a:t>
            </a:r>
            <a:r>
              <a:rPr sz="1000" spc="-80" dirty="0">
                <a:solidFill>
                  <a:srgbClr val="6E6E6E"/>
                </a:solidFill>
                <a:latin typeface="Calibri"/>
                <a:cs typeface="Calibri"/>
              </a:rPr>
              <a:t> </a:t>
            </a:r>
            <a:r>
              <a:rPr sz="1000" spc="-5" dirty="0">
                <a:solidFill>
                  <a:srgbClr val="6E6E6E"/>
                </a:solidFill>
                <a:latin typeface="Calibri"/>
                <a:cs typeface="Calibri"/>
              </a:rPr>
              <a:t>2019</a:t>
            </a:r>
            <a:endParaRPr sz="1000">
              <a:latin typeface="Calibri"/>
              <a:cs typeface="Calibri"/>
            </a:endParaRPr>
          </a:p>
          <a:p>
            <a:pPr marL="12700">
              <a:lnSpc>
                <a:spcPct val="100000"/>
              </a:lnSpc>
              <a:spcBef>
                <a:spcPts val="20"/>
              </a:spcBef>
            </a:pPr>
            <a:r>
              <a:rPr sz="1000" spc="-5" dirty="0">
                <a:solidFill>
                  <a:srgbClr val="6E6E6E"/>
                </a:solidFill>
                <a:latin typeface="Calibri"/>
                <a:cs typeface="Calibri"/>
              </a:rPr>
              <a:t>(año</a:t>
            </a:r>
            <a:r>
              <a:rPr sz="1000" spc="-80" dirty="0">
                <a:solidFill>
                  <a:srgbClr val="6E6E6E"/>
                </a:solidFill>
                <a:latin typeface="Calibri"/>
                <a:cs typeface="Calibri"/>
              </a:rPr>
              <a:t> </a:t>
            </a:r>
            <a:r>
              <a:rPr sz="1000" spc="-5" dirty="0">
                <a:solidFill>
                  <a:srgbClr val="6E6E6E"/>
                </a:solidFill>
                <a:latin typeface="Calibri"/>
                <a:cs typeface="Calibri"/>
              </a:rPr>
              <a:t>2018)</a:t>
            </a:r>
            <a:endParaRPr sz="1000">
              <a:latin typeface="Calibri"/>
              <a:cs typeface="Calibri"/>
            </a:endParaRPr>
          </a:p>
        </p:txBody>
      </p:sp>
      <p:sp>
        <p:nvSpPr>
          <p:cNvPr id="63" name="object 63"/>
          <p:cNvSpPr txBox="1"/>
          <p:nvPr/>
        </p:nvSpPr>
        <p:spPr>
          <a:xfrm>
            <a:off x="4519295" y="5648325"/>
            <a:ext cx="620395" cy="333375"/>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6E6E6E"/>
                </a:solidFill>
                <a:latin typeface="Calibri"/>
                <a:cs typeface="Calibri"/>
              </a:rPr>
              <a:t>Sist. </a:t>
            </a:r>
            <a:r>
              <a:rPr sz="1000" dirty="0">
                <a:solidFill>
                  <a:srgbClr val="6E6E6E"/>
                </a:solidFill>
                <a:latin typeface="Calibri"/>
                <a:cs typeface="Calibri"/>
              </a:rPr>
              <a:t>B</a:t>
            </a:r>
            <a:r>
              <a:rPr sz="1000" spc="-80" dirty="0">
                <a:solidFill>
                  <a:srgbClr val="6E6E6E"/>
                </a:solidFill>
                <a:latin typeface="Calibri"/>
                <a:cs typeface="Calibri"/>
              </a:rPr>
              <a:t> </a:t>
            </a:r>
            <a:r>
              <a:rPr sz="1000" spc="-5" dirty="0">
                <a:solidFill>
                  <a:srgbClr val="6E6E6E"/>
                </a:solidFill>
                <a:latin typeface="Calibri"/>
                <a:cs typeface="Calibri"/>
              </a:rPr>
              <a:t>2020</a:t>
            </a:r>
            <a:endParaRPr sz="1000">
              <a:latin typeface="Calibri"/>
              <a:cs typeface="Calibri"/>
            </a:endParaRPr>
          </a:p>
          <a:p>
            <a:pPr marL="31750">
              <a:lnSpc>
                <a:spcPct val="100000"/>
              </a:lnSpc>
              <a:spcBef>
                <a:spcPts val="20"/>
              </a:spcBef>
            </a:pPr>
            <a:r>
              <a:rPr sz="1000" spc="-5" dirty="0">
                <a:solidFill>
                  <a:srgbClr val="6E6E6E"/>
                </a:solidFill>
                <a:latin typeface="Calibri"/>
                <a:cs typeface="Calibri"/>
              </a:rPr>
              <a:t>(año</a:t>
            </a:r>
            <a:r>
              <a:rPr sz="1000" spc="-80" dirty="0">
                <a:solidFill>
                  <a:srgbClr val="6E6E6E"/>
                </a:solidFill>
                <a:latin typeface="Calibri"/>
                <a:cs typeface="Calibri"/>
              </a:rPr>
              <a:t> </a:t>
            </a:r>
            <a:r>
              <a:rPr sz="1000" spc="-5" dirty="0">
                <a:solidFill>
                  <a:srgbClr val="6E6E6E"/>
                </a:solidFill>
                <a:latin typeface="Calibri"/>
                <a:cs typeface="Calibri"/>
              </a:rPr>
              <a:t>2019)</a:t>
            </a:r>
            <a:endParaRPr sz="1000">
              <a:latin typeface="Calibri"/>
              <a:cs typeface="Calibri"/>
            </a:endParaRPr>
          </a:p>
        </p:txBody>
      </p:sp>
      <p:sp>
        <p:nvSpPr>
          <p:cNvPr id="64" name="object 64"/>
          <p:cNvSpPr txBox="1"/>
          <p:nvPr/>
        </p:nvSpPr>
        <p:spPr>
          <a:xfrm>
            <a:off x="2685795" y="4494910"/>
            <a:ext cx="589915" cy="269240"/>
          </a:xfrm>
          <a:prstGeom prst="rect">
            <a:avLst/>
          </a:prstGeom>
        </p:spPr>
        <p:txBody>
          <a:bodyPr vert="horz" wrap="square" lIns="0" tIns="12700" rIns="0" bIns="0" rtlCol="0">
            <a:spAutoFit/>
          </a:bodyPr>
          <a:lstStyle/>
          <a:p>
            <a:pPr marL="12700">
              <a:lnSpc>
                <a:spcPct val="100000"/>
              </a:lnSpc>
              <a:spcBef>
                <a:spcPts val="100"/>
              </a:spcBef>
            </a:pPr>
            <a:r>
              <a:rPr sz="1600" b="1" spc="10" dirty="0">
                <a:solidFill>
                  <a:srgbClr val="2C245A"/>
                </a:solidFill>
                <a:latin typeface="Calibri"/>
                <a:cs typeface="Calibri"/>
              </a:rPr>
              <a:t>FIS</a:t>
            </a:r>
            <a:r>
              <a:rPr sz="1600" b="1" spc="-35" dirty="0">
                <a:solidFill>
                  <a:srgbClr val="2C245A"/>
                </a:solidFill>
                <a:latin typeface="Calibri"/>
                <a:cs typeface="Calibri"/>
              </a:rPr>
              <a:t> </a:t>
            </a:r>
            <a:r>
              <a:rPr sz="1600" b="1" spc="10" dirty="0">
                <a:solidFill>
                  <a:srgbClr val="2C245A"/>
                </a:solidFill>
                <a:latin typeface="Calibri"/>
                <a:cs typeface="Calibri"/>
              </a:rPr>
              <a:t>2.0</a:t>
            </a:r>
            <a:endParaRPr sz="1600">
              <a:latin typeface="Calibri"/>
              <a:cs typeface="Calibri"/>
            </a:endParaRPr>
          </a:p>
        </p:txBody>
      </p:sp>
      <p:pic>
        <p:nvPicPr>
          <p:cNvPr id="65" name="object 65"/>
          <p:cNvPicPr/>
          <p:nvPr/>
        </p:nvPicPr>
        <p:blipFill>
          <a:blip r:embed="rId12" cstate="email">
            <a:extLst>
              <a:ext uri="{28A0092B-C50C-407E-A947-70E740481C1C}">
                <a14:useLocalDpi xmlns:a14="http://schemas.microsoft.com/office/drawing/2010/main"/>
              </a:ext>
            </a:extLst>
          </a:blip>
          <a:stretch>
            <a:fillRect/>
          </a:stretch>
        </p:blipFill>
        <p:spPr>
          <a:xfrm>
            <a:off x="5692140" y="5362257"/>
            <a:ext cx="243839" cy="73025"/>
          </a:xfrm>
          <a:prstGeom prst="rect">
            <a:avLst/>
          </a:prstGeom>
        </p:spPr>
      </p:pic>
      <p:sp>
        <p:nvSpPr>
          <p:cNvPr id="66" name="object 66"/>
          <p:cNvSpPr txBox="1"/>
          <p:nvPr/>
        </p:nvSpPr>
        <p:spPr>
          <a:xfrm>
            <a:off x="5949315" y="5203380"/>
            <a:ext cx="740410" cy="546735"/>
          </a:xfrm>
          <a:prstGeom prst="rect">
            <a:avLst/>
          </a:prstGeom>
        </p:spPr>
        <p:txBody>
          <a:bodyPr vert="horz" wrap="square" lIns="0" tIns="90170" rIns="0" bIns="0" rtlCol="0">
            <a:spAutoFit/>
          </a:bodyPr>
          <a:lstStyle/>
          <a:p>
            <a:pPr marL="12700">
              <a:lnSpc>
                <a:spcPct val="100000"/>
              </a:lnSpc>
              <a:spcBef>
                <a:spcPts val="710"/>
              </a:spcBef>
            </a:pPr>
            <a:r>
              <a:rPr sz="1200" dirty="0">
                <a:solidFill>
                  <a:srgbClr val="6E6E6E"/>
                </a:solidFill>
                <a:latin typeface="Calibri"/>
                <a:cs typeface="Calibri"/>
              </a:rPr>
              <a:t>FIS</a:t>
            </a:r>
            <a:r>
              <a:rPr sz="1200" spc="-20" dirty="0">
                <a:solidFill>
                  <a:srgbClr val="6E6E6E"/>
                </a:solidFill>
                <a:latin typeface="Calibri"/>
                <a:cs typeface="Calibri"/>
              </a:rPr>
              <a:t> </a:t>
            </a:r>
            <a:r>
              <a:rPr sz="1200" spc="-10" dirty="0">
                <a:solidFill>
                  <a:srgbClr val="6E6E6E"/>
                </a:solidFill>
                <a:latin typeface="Calibri"/>
                <a:cs typeface="Calibri"/>
              </a:rPr>
              <a:t>2.0</a:t>
            </a:r>
            <a:endParaRPr sz="1200">
              <a:latin typeface="Calibri"/>
              <a:cs typeface="Calibri"/>
            </a:endParaRPr>
          </a:p>
          <a:p>
            <a:pPr marL="12700">
              <a:lnSpc>
                <a:spcPct val="100000"/>
              </a:lnSpc>
              <a:spcBef>
                <a:spcPts val="610"/>
              </a:spcBef>
            </a:pPr>
            <a:r>
              <a:rPr sz="1200" spc="-5" dirty="0">
                <a:solidFill>
                  <a:srgbClr val="6E6E6E"/>
                </a:solidFill>
                <a:latin typeface="Calibri"/>
                <a:cs typeface="Calibri"/>
              </a:rPr>
              <a:t>Empresas</a:t>
            </a:r>
            <a:r>
              <a:rPr sz="1200" spc="-60" dirty="0">
                <a:solidFill>
                  <a:srgbClr val="6E6E6E"/>
                </a:solidFill>
                <a:latin typeface="Calibri"/>
                <a:cs typeface="Calibri"/>
              </a:rPr>
              <a:t> </a:t>
            </a:r>
            <a:r>
              <a:rPr sz="1200" dirty="0">
                <a:solidFill>
                  <a:srgbClr val="6E6E6E"/>
                </a:solidFill>
                <a:latin typeface="Calibri"/>
                <a:cs typeface="Calibri"/>
              </a:rPr>
              <a:t>B</a:t>
            </a:r>
            <a:endParaRPr sz="1200">
              <a:latin typeface="Calibri"/>
              <a:cs typeface="Calibri"/>
            </a:endParaRPr>
          </a:p>
        </p:txBody>
      </p:sp>
      <p:pic>
        <p:nvPicPr>
          <p:cNvPr id="67" name="object 67"/>
          <p:cNvPicPr/>
          <p:nvPr/>
        </p:nvPicPr>
        <p:blipFill>
          <a:blip r:embed="rId13" cstate="email">
            <a:extLst>
              <a:ext uri="{28A0092B-C50C-407E-A947-70E740481C1C}">
                <a14:useLocalDpi xmlns:a14="http://schemas.microsoft.com/office/drawing/2010/main"/>
              </a:ext>
            </a:extLst>
          </a:blip>
          <a:stretch>
            <a:fillRect/>
          </a:stretch>
        </p:blipFill>
        <p:spPr>
          <a:xfrm>
            <a:off x="5692140" y="5621337"/>
            <a:ext cx="243839" cy="73025"/>
          </a:xfrm>
          <a:prstGeom prst="rect">
            <a:avLst/>
          </a:prstGeom>
        </p:spPr>
      </p:pic>
      <p:sp>
        <p:nvSpPr>
          <p:cNvPr id="68" name="object 68"/>
          <p:cNvSpPr txBox="1"/>
          <p:nvPr/>
        </p:nvSpPr>
        <p:spPr>
          <a:xfrm>
            <a:off x="561975" y="3935983"/>
            <a:ext cx="4700905" cy="374015"/>
          </a:xfrm>
          <a:prstGeom prst="rect">
            <a:avLst/>
          </a:prstGeom>
        </p:spPr>
        <p:txBody>
          <a:bodyPr vert="horz" wrap="square" lIns="0" tIns="12700" rIns="0" bIns="0" rtlCol="0">
            <a:spAutoFit/>
          </a:bodyPr>
          <a:lstStyle/>
          <a:p>
            <a:pPr algn="ctr">
              <a:lnSpc>
                <a:spcPts val="1370"/>
              </a:lnSpc>
              <a:spcBef>
                <a:spcPts val="100"/>
              </a:spcBef>
            </a:pPr>
            <a:r>
              <a:rPr sz="1200" spc="-5" dirty="0">
                <a:solidFill>
                  <a:srgbClr val="504F4E"/>
                </a:solidFill>
                <a:latin typeface="Calibri"/>
                <a:cs typeface="Calibri"/>
              </a:rPr>
              <a:t>En </a:t>
            </a:r>
            <a:r>
              <a:rPr sz="1200" spc="-10" dirty="0">
                <a:solidFill>
                  <a:srgbClr val="504F4E"/>
                </a:solidFill>
                <a:latin typeface="Calibri"/>
                <a:cs typeface="Calibri"/>
              </a:rPr>
              <a:t>2016 </a:t>
            </a:r>
            <a:r>
              <a:rPr sz="1200" dirty="0">
                <a:solidFill>
                  <a:srgbClr val="504F4E"/>
                </a:solidFill>
                <a:latin typeface="Calibri"/>
                <a:cs typeface="Calibri"/>
              </a:rPr>
              <a:t>y </a:t>
            </a:r>
            <a:r>
              <a:rPr sz="1200" spc="-10" dirty="0">
                <a:solidFill>
                  <a:srgbClr val="504F4E"/>
                </a:solidFill>
                <a:latin typeface="Calibri"/>
                <a:cs typeface="Calibri"/>
              </a:rPr>
              <a:t>2017 </a:t>
            </a:r>
            <a:r>
              <a:rPr sz="1200" dirty="0">
                <a:solidFill>
                  <a:srgbClr val="504F4E"/>
                </a:solidFill>
                <a:latin typeface="Calibri"/>
                <a:cs typeface="Calibri"/>
              </a:rPr>
              <a:t>el </a:t>
            </a:r>
            <a:r>
              <a:rPr sz="1200" spc="-5" dirty="0">
                <a:solidFill>
                  <a:srgbClr val="504F4E"/>
                </a:solidFill>
                <a:latin typeface="Calibri"/>
                <a:cs typeface="Calibri"/>
              </a:rPr>
              <a:t>fondo </a:t>
            </a:r>
            <a:r>
              <a:rPr sz="1200" dirty="0">
                <a:solidFill>
                  <a:srgbClr val="504F4E"/>
                </a:solidFill>
                <a:latin typeface="Calibri"/>
                <a:cs typeface="Calibri"/>
              </a:rPr>
              <a:t>FIS </a:t>
            </a:r>
            <a:r>
              <a:rPr sz="1200" spc="-5" dirty="0">
                <a:solidFill>
                  <a:srgbClr val="504F4E"/>
                </a:solidFill>
                <a:latin typeface="Calibri"/>
                <a:cs typeface="Calibri"/>
              </a:rPr>
              <a:t>fue reconocido </a:t>
            </a:r>
            <a:r>
              <a:rPr sz="1200" spc="-10" dirty="0">
                <a:solidFill>
                  <a:srgbClr val="504F4E"/>
                </a:solidFill>
                <a:latin typeface="Calibri"/>
                <a:cs typeface="Calibri"/>
              </a:rPr>
              <a:t>como </a:t>
            </a:r>
            <a:r>
              <a:rPr sz="1200" dirty="0">
                <a:solidFill>
                  <a:srgbClr val="504F4E"/>
                </a:solidFill>
                <a:latin typeface="Calibri"/>
                <a:cs typeface="Calibri"/>
              </a:rPr>
              <a:t>“Best </a:t>
            </a:r>
            <a:r>
              <a:rPr sz="1200" spc="-10" dirty="0">
                <a:solidFill>
                  <a:srgbClr val="504F4E"/>
                </a:solidFill>
                <a:latin typeface="Calibri"/>
                <a:cs typeface="Calibri"/>
              </a:rPr>
              <a:t>for </a:t>
            </a:r>
            <a:r>
              <a:rPr sz="1200" dirty="0">
                <a:solidFill>
                  <a:srgbClr val="504F4E"/>
                </a:solidFill>
                <a:latin typeface="Calibri"/>
                <a:cs typeface="Calibri"/>
              </a:rPr>
              <a:t>the </a:t>
            </a:r>
            <a:r>
              <a:rPr sz="1200" spc="-5" dirty="0">
                <a:solidFill>
                  <a:srgbClr val="504F4E"/>
                </a:solidFill>
                <a:latin typeface="Calibri"/>
                <a:cs typeface="Calibri"/>
              </a:rPr>
              <a:t>world</a:t>
            </a:r>
            <a:r>
              <a:rPr sz="1200" spc="100" dirty="0">
                <a:solidFill>
                  <a:srgbClr val="504F4E"/>
                </a:solidFill>
                <a:latin typeface="Calibri"/>
                <a:cs typeface="Calibri"/>
              </a:rPr>
              <a:t> </a:t>
            </a:r>
            <a:r>
              <a:rPr sz="1200" spc="-20" dirty="0">
                <a:solidFill>
                  <a:srgbClr val="504F4E"/>
                </a:solidFill>
                <a:latin typeface="Calibri"/>
                <a:cs typeface="Calibri"/>
              </a:rPr>
              <a:t>fund”.</a:t>
            </a:r>
            <a:endParaRPr sz="1200">
              <a:latin typeface="Calibri"/>
              <a:cs typeface="Calibri"/>
            </a:endParaRPr>
          </a:p>
          <a:p>
            <a:pPr algn="ctr">
              <a:lnSpc>
                <a:spcPts val="1370"/>
              </a:lnSpc>
            </a:pPr>
            <a:r>
              <a:rPr sz="1200" spc="-20" dirty="0">
                <a:solidFill>
                  <a:srgbClr val="504F4E"/>
                </a:solidFill>
                <a:latin typeface="Calibri"/>
                <a:cs typeface="Calibri"/>
              </a:rPr>
              <a:t>Este </a:t>
            </a:r>
            <a:r>
              <a:rPr sz="1200" spc="-10" dirty="0">
                <a:solidFill>
                  <a:srgbClr val="504F4E"/>
                </a:solidFill>
                <a:latin typeface="Calibri"/>
                <a:cs typeface="Calibri"/>
              </a:rPr>
              <a:t>reconocimiento </a:t>
            </a:r>
            <a:r>
              <a:rPr sz="1200" spc="-5" dirty="0">
                <a:solidFill>
                  <a:srgbClr val="504F4E"/>
                </a:solidFill>
                <a:latin typeface="Calibri"/>
                <a:cs typeface="Calibri"/>
              </a:rPr>
              <a:t>fue </a:t>
            </a:r>
            <a:r>
              <a:rPr sz="1200" spc="-10" dirty="0">
                <a:solidFill>
                  <a:srgbClr val="504F4E"/>
                </a:solidFill>
                <a:latin typeface="Calibri"/>
                <a:cs typeface="Calibri"/>
              </a:rPr>
              <a:t>entregado </a:t>
            </a:r>
            <a:r>
              <a:rPr sz="1200" spc="-5" dirty="0">
                <a:solidFill>
                  <a:srgbClr val="504F4E"/>
                </a:solidFill>
                <a:latin typeface="Calibri"/>
                <a:cs typeface="Calibri"/>
              </a:rPr>
              <a:t>solamente esos</a:t>
            </a:r>
            <a:r>
              <a:rPr sz="1200" spc="100" dirty="0">
                <a:solidFill>
                  <a:srgbClr val="504F4E"/>
                </a:solidFill>
                <a:latin typeface="Calibri"/>
                <a:cs typeface="Calibri"/>
              </a:rPr>
              <a:t> </a:t>
            </a:r>
            <a:r>
              <a:rPr sz="1200" dirty="0">
                <a:solidFill>
                  <a:srgbClr val="504F4E"/>
                </a:solidFill>
                <a:latin typeface="Calibri"/>
                <a:cs typeface="Calibri"/>
              </a:rPr>
              <a:t>años.</a:t>
            </a:r>
            <a:endParaRPr sz="1200">
              <a:latin typeface="Calibri"/>
              <a:cs typeface="Calibri"/>
            </a:endParaRPr>
          </a:p>
        </p:txBody>
      </p:sp>
      <p:grpSp>
        <p:nvGrpSpPr>
          <p:cNvPr id="69" name="object 69"/>
          <p:cNvGrpSpPr/>
          <p:nvPr/>
        </p:nvGrpSpPr>
        <p:grpSpPr>
          <a:xfrm>
            <a:off x="2357120" y="2867660"/>
            <a:ext cx="1363980" cy="474980"/>
            <a:chOff x="2357120" y="2867660"/>
            <a:chExt cx="1363980" cy="474980"/>
          </a:xfrm>
        </p:grpSpPr>
        <p:pic>
          <p:nvPicPr>
            <p:cNvPr id="70" name="object 70"/>
            <p:cNvPicPr/>
            <p:nvPr/>
          </p:nvPicPr>
          <p:blipFill>
            <a:blip r:embed="rId14" cstate="print"/>
            <a:stretch>
              <a:fillRect/>
            </a:stretch>
          </p:blipFill>
          <p:spPr>
            <a:xfrm>
              <a:off x="2357120" y="2867660"/>
              <a:ext cx="731519" cy="464820"/>
            </a:xfrm>
            <a:prstGeom prst="rect">
              <a:avLst/>
            </a:prstGeom>
          </p:spPr>
        </p:pic>
        <p:pic>
          <p:nvPicPr>
            <p:cNvPr id="71" name="object 71"/>
            <p:cNvPicPr/>
            <p:nvPr/>
          </p:nvPicPr>
          <p:blipFill>
            <a:blip r:embed="rId14" cstate="print"/>
            <a:stretch>
              <a:fillRect/>
            </a:stretch>
          </p:blipFill>
          <p:spPr>
            <a:xfrm>
              <a:off x="2989580" y="2877820"/>
              <a:ext cx="731519" cy="464820"/>
            </a:xfrm>
            <a:prstGeom prst="rect">
              <a:avLst/>
            </a:prstGeom>
          </p:spPr>
        </p:pic>
      </p:grpSp>
      <p:graphicFrame>
        <p:nvGraphicFramePr>
          <p:cNvPr id="72" name="object 72"/>
          <p:cNvGraphicFramePr>
            <a:graphicFrameLocks noGrp="1"/>
          </p:cNvGraphicFramePr>
          <p:nvPr/>
        </p:nvGraphicFramePr>
        <p:xfrm>
          <a:off x="7149338" y="2700527"/>
          <a:ext cx="4349115" cy="1127760"/>
        </p:xfrm>
        <a:graphic>
          <a:graphicData uri="http://schemas.openxmlformats.org/drawingml/2006/table">
            <a:tbl>
              <a:tblPr firstRow="1" bandRow="1">
                <a:tableStyleId>{2D5ABB26-0587-4C30-8999-92F81FD0307C}</a:tableStyleId>
              </a:tblPr>
              <a:tblGrid>
                <a:gridCol w="1141095"/>
                <a:gridCol w="1102995"/>
                <a:gridCol w="1017905"/>
                <a:gridCol w="1087120"/>
              </a:tblGrid>
              <a:tr h="762000">
                <a:tc>
                  <a:txBody>
                    <a:bodyPr/>
                    <a:lstStyle/>
                    <a:p>
                      <a:pPr marL="111125" marR="104139" indent="1270" algn="ctr">
                        <a:lnSpc>
                          <a:spcPct val="100000"/>
                        </a:lnSpc>
                        <a:spcBef>
                          <a:spcPts val="285"/>
                        </a:spcBef>
                      </a:pPr>
                      <a:r>
                        <a:rPr sz="1100" b="0" spc="-5" dirty="0">
                          <a:solidFill>
                            <a:srgbClr val="504F4E"/>
                          </a:solidFill>
                          <a:latin typeface="Calibri Light"/>
                          <a:cs typeface="Calibri Light"/>
                        </a:rPr>
                        <a:t>Desempeño </a:t>
                      </a:r>
                      <a:r>
                        <a:rPr sz="1100" b="0" dirty="0">
                          <a:solidFill>
                            <a:srgbClr val="504F4E"/>
                          </a:solidFill>
                          <a:latin typeface="Calibri Light"/>
                          <a:cs typeface="Calibri Light"/>
                        </a:rPr>
                        <a:t>del  </a:t>
                      </a:r>
                      <a:r>
                        <a:rPr sz="1100" b="0" spc="-5" dirty="0">
                          <a:solidFill>
                            <a:srgbClr val="504F4E"/>
                          </a:solidFill>
                          <a:latin typeface="Calibri Light"/>
                          <a:cs typeface="Calibri Light"/>
                        </a:rPr>
                        <a:t>portafolio </a:t>
                      </a:r>
                      <a:r>
                        <a:rPr sz="1100" b="0" spc="-10" dirty="0">
                          <a:solidFill>
                            <a:srgbClr val="504F4E"/>
                          </a:solidFill>
                          <a:latin typeface="Calibri Light"/>
                          <a:cs typeface="Calibri Light"/>
                        </a:rPr>
                        <a:t>FIS</a:t>
                      </a:r>
                      <a:r>
                        <a:rPr sz="1100" b="0" spc="-50" dirty="0">
                          <a:solidFill>
                            <a:srgbClr val="504F4E"/>
                          </a:solidFill>
                          <a:latin typeface="Calibri Light"/>
                          <a:cs typeface="Calibri Light"/>
                        </a:rPr>
                        <a:t> </a:t>
                      </a:r>
                      <a:r>
                        <a:rPr sz="1100" b="0" spc="-5" dirty="0">
                          <a:solidFill>
                            <a:srgbClr val="504F4E"/>
                          </a:solidFill>
                          <a:latin typeface="Calibri Light"/>
                          <a:cs typeface="Calibri Light"/>
                        </a:rPr>
                        <a:t>en  </a:t>
                      </a:r>
                      <a:r>
                        <a:rPr sz="1100" b="0" dirty="0">
                          <a:solidFill>
                            <a:srgbClr val="504F4E"/>
                          </a:solidFill>
                          <a:latin typeface="Calibri Light"/>
                          <a:cs typeface="Calibri Light"/>
                        </a:rPr>
                        <a:t>la </a:t>
                      </a:r>
                      <a:r>
                        <a:rPr sz="1100" b="0" spc="-5" dirty="0">
                          <a:solidFill>
                            <a:srgbClr val="504F4E"/>
                          </a:solidFill>
                          <a:latin typeface="Calibri Light"/>
                          <a:cs typeface="Calibri Light"/>
                        </a:rPr>
                        <a:t>Evaluación </a:t>
                      </a:r>
                      <a:r>
                        <a:rPr sz="1100" b="0" dirty="0">
                          <a:solidFill>
                            <a:srgbClr val="504F4E"/>
                          </a:solidFill>
                          <a:latin typeface="Calibri Light"/>
                          <a:cs typeface="Calibri Light"/>
                        </a:rPr>
                        <a:t>de  </a:t>
                      </a:r>
                      <a:r>
                        <a:rPr sz="1100" b="0" spc="-5" dirty="0">
                          <a:solidFill>
                            <a:srgbClr val="504F4E"/>
                          </a:solidFill>
                          <a:latin typeface="Calibri Light"/>
                          <a:cs typeface="Calibri Light"/>
                        </a:rPr>
                        <a:t>Impacto</a:t>
                      </a:r>
                      <a:r>
                        <a:rPr sz="1100" b="0" spc="-20" dirty="0">
                          <a:solidFill>
                            <a:srgbClr val="504F4E"/>
                          </a:solidFill>
                          <a:latin typeface="Calibri Light"/>
                          <a:cs typeface="Calibri Light"/>
                        </a:rPr>
                        <a:t> </a:t>
                      </a:r>
                      <a:r>
                        <a:rPr sz="1100" b="0" dirty="0">
                          <a:solidFill>
                            <a:srgbClr val="504F4E"/>
                          </a:solidFill>
                          <a:latin typeface="Calibri Light"/>
                          <a:cs typeface="Calibri Light"/>
                        </a:rPr>
                        <a:t>B</a:t>
                      </a:r>
                      <a:endParaRPr sz="1100">
                        <a:latin typeface="Calibri Light"/>
                        <a:cs typeface="Calibri Light"/>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0D0"/>
                    </a:solidFill>
                  </a:tcPr>
                </a:tc>
                <a:tc>
                  <a:txBody>
                    <a:bodyPr/>
                    <a:lstStyle/>
                    <a:p>
                      <a:pPr marL="108585" marR="97155" algn="ctr">
                        <a:lnSpc>
                          <a:spcPct val="100000"/>
                        </a:lnSpc>
                        <a:spcBef>
                          <a:spcPts val="944"/>
                        </a:spcBef>
                      </a:pPr>
                      <a:r>
                        <a:rPr sz="1100" b="0" dirty="0">
                          <a:solidFill>
                            <a:srgbClr val="504F4E"/>
                          </a:solidFill>
                          <a:latin typeface="Calibri Light"/>
                          <a:cs typeface="Calibri Light"/>
                        </a:rPr>
                        <a:t>Empresas  </a:t>
                      </a:r>
                      <a:r>
                        <a:rPr sz="1100" b="0" spc="-5" dirty="0">
                          <a:solidFill>
                            <a:srgbClr val="504F4E"/>
                          </a:solidFill>
                          <a:latin typeface="Calibri Light"/>
                          <a:cs typeface="Calibri Light"/>
                        </a:rPr>
                        <a:t>tradicionales</a:t>
                      </a:r>
                      <a:r>
                        <a:rPr sz="1100" b="0" spc="-70" dirty="0">
                          <a:solidFill>
                            <a:srgbClr val="504F4E"/>
                          </a:solidFill>
                          <a:latin typeface="Calibri Light"/>
                          <a:cs typeface="Calibri Light"/>
                        </a:rPr>
                        <a:t> </a:t>
                      </a:r>
                      <a:r>
                        <a:rPr sz="1100" b="0" dirty="0">
                          <a:solidFill>
                            <a:srgbClr val="504F4E"/>
                          </a:solidFill>
                          <a:latin typeface="Calibri Light"/>
                          <a:cs typeface="Calibri Light"/>
                        </a:rPr>
                        <a:t>de  </a:t>
                      </a:r>
                      <a:r>
                        <a:rPr sz="1100" b="0" spc="-5" dirty="0">
                          <a:solidFill>
                            <a:srgbClr val="504F4E"/>
                          </a:solidFill>
                          <a:latin typeface="Calibri Light"/>
                          <a:cs typeface="Calibri Light"/>
                        </a:rPr>
                        <a:t>Chile</a:t>
                      </a:r>
                      <a:endParaRPr sz="1100">
                        <a:latin typeface="Calibri Light"/>
                        <a:cs typeface="Calibri Light"/>
                      </a:endParaRPr>
                    </a:p>
                  </a:txBody>
                  <a:tcPr marL="0" marR="0" marT="1200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0D0"/>
                    </a:solidFill>
                  </a:tcPr>
                </a:tc>
                <a:tc>
                  <a:txBody>
                    <a:bodyPr/>
                    <a:lstStyle/>
                    <a:p>
                      <a:pPr>
                        <a:lnSpc>
                          <a:spcPct val="100000"/>
                        </a:lnSpc>
                        <a:spcBef>
                          <a:spcPts val="55"/>
                        </a:spcBef>
                      </a:pPr>
                      <a:endParaRPr sz="1350">
                        <a:latin typeface="Times New Roman"/>
                        <a:cs typeface="Times New Roman"/>
                      </a:endParaRPr>
                    </a:p>
                    <a:p>
                      <a:pPr marL="370840" marR="88900" indent="-271780">
                        <a:lnSpc>
                          <a:spcPct val="100000"/>
                        </a:lnSpc>
                      </a:pPr>
                      <a:r>
                        <a:rPr sz="1100" b="0" dirty="0">
                          <a:solidFill>
                            <a:srgbClr val="504F4E"/>
                          </a:solidFill>
                          <a:latin typeface="Calibri Light"/>
                          <a:cs typeface="Calibri Light"/>
                        </a:rPr>
                        <a:t>Empresas B</a:t>
                      </a:r>
                      <a:r>
                        <a:rPr sz="1100" b="0" spc="-100" dirty="0">
                          <a:solidFill>
                            <a:srgbClr val="504F4E"/>
                          </a:solidFill>
                          <a:latin typeface="Calibri Light"/>
                          <a:cs typeface="Calibri Light"/>
                        </a:rPr>
                        <a:t> </a:t>
                      </a:r>
                      <a:r>
                        <a:rPr sz="1100" b="0" spc="-5" dirty="0">
                          <a:solidFill>
                            <a:srgbClr val="504F4E"/>
                          </a:solidFill>
                          <a:latin typeface="Calibri Light"/>
                          <a:cs typeface="Calibri Light"/>
                        </a:rPr>
                        <a:t>en  Chile</a:t>
                      </a:r>
                      <a:endParaRPr sz="1100">
                        <a:latin typeface="Calibri Light"/>
                        <a:cs typeface="Calibri Light"/>
                      </a:endParaRPr>
                    </a:p>
                  </a:txBody>
                  <a:tcPr marL="0" marR="0" marT="69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0D0"/>
                    </a:solidFill>
                  </a:tcPr>
                </a:tc>
                <a:tc>
                  <a:txBody>
                    <a:bodyPr/>
                    <a:lstStyle/>
                    <a:p>
                      <a:pPr>
                        <a:lnSpc>
                          <a:spcPct val="100000"/>
                        </a:lnSpc>
                        <a:spcBef>
                          <a:spcPts val="55"/>
                        </a:spcBef>
                      </a:pPr>
                      <a:endParaRPr sz="1350">
                        <a:latin typeface="Times New Roman"/>
                        <a:cs typeface="Times New Roman"/>
                      </a:endParaRPr>
                    </a:p>
                    <a:p>
                      <a:pPr marL="147320" marR="122555" indent="-12700">
                        <a:lnSpc>
                          <a:spcPct val="100000"/>
                        </a:lnSpc>
                      </a:pPr>
                      <a:r>
                        <a:rPr sz="1100" b="0" dirty="0">
                          <a:solidFill>
                            <a:srgbClr val="504F4E"/>
                          </a:solidFill>
                          <a:latin typeface="Calibri Light"/>
                          <a:cs typeface="Calibri Light"/>
                        </a:rPr>
                        <a:t>Empresas B</a:t>
                      </a:r>
                      <a:r>
                        <a:rPr sz="1100" b="0" spc="-100" dirty="0">
                          <a:solidFill>
                            <a:srgbClr val="504F4E"/>
                          </a:solidFill>
                          <a:latin typeface="Calibri Light"/>
                          <a:cs typeface="Calibri Light"/>
                        </a:rPr>
                        <a:t> </a:t>
                      </a:r>
                      <a:r>
                        <a:rPr sz="1100" b="0" spc="-5" dirty="0">
                          <a:solidFill>
                            <a:srgbClr val="504F4E"/>
                          </a:solidFill>
                          <a:latin typeface="Calibri Light"/>
                          <a:cs typeface="Calibri Light"/>
                        </a:rPr>
                        <a:t>en  </a:t>
                      </a:r>
                      <a:r>
                        <a:rPr sz="1100" b="0" dirty="0">
                          <a:solidFill>
                            <a:srgbClr val="504F4E"/>
                          </a:solidFill>
                          <a:latin typeface="Calibri Light"/>
                          <a:cs typeface="Calibri Light"/>
                        </a:rPr>
                        <a:t>Lat</a:t>
                      </a:r>
                      <a:r>
                        <a:rPr sz="1100" b="0" spc="-5" dirty="0">
                          <a:solidFill>
                            <a:srgbClr val="504F4E"/>
                          </a:solidFill>
                          <a:latin typeface="Calibri Light"/>
                          <a:cs typeface="Calibri Light"/>
                        </a:rPr>
                        <a:t>i</a:t>
                      </a:r>
                      <a:r>
                        <a:rPr sz="1100" b="0" spc="5" dirty="0">
                          <a:solidFill>
                            <a:srgbClr val="504F4E"/>
                          </a:solidFill>
                          <a:latin typeface="Calibri Light"/>
                          <a:cs typeface="Calibri Light"/>
                        </a:rPr>
                        <a:t>no</a:t>
                      </a:r>
                      <a:r>
                        <a:rPr sz="1100" b="0" dirty="0">
                          <a:solidFill>
                            <a:srgbClr val="504F4E"/>
                          </a:solidFill>
                          <a:latin typeface="Calibri Light"/>
                          <a:cs typeface="Calibri Light"/>
                        </a:rPr>
                        <a:t>a</a:t>
                      </a:r>
                      <a:r>
                        <a:rPr sz="1100" b="0" spc="10" dirty="0">
                          <a:solidFill>
                            <a:srgbClr val="504F4E"/>
                          </a:solidFill>
                          <a:latin typeface="Calibri Light"/>
                          <a:cs typeface="Calibri Light"/>
                        </a:rPr>
                        <a:t>m</a:t>
                      </a:r>
                      <a:r>
                        <a:rPr sz="1100" b="0" spc="-5" dirty="0">
                          <a:solidFill>
                            <a:srgbClr val="504F4E"/>
                          </a:solidFill>
                          <a:latin typeface="Calibri Light"/>
                          <a:cs typeface="Calibri Light"/>
                        </a:rPr>
                        <a:t>é</a:t>
                      </a:r>
                      <a:r>
                        <a:rPr sz="1100" b="0" dirty="0">
                          <a:solidFill>
                            <a:srgbClr val="504F4E"/>
                          </a:solidFill>
                          <a:latin typeface="Calibri Light"/>
                          <a:cs typeface="Calibri Light"/>
                        </a:rPr>
                        <a:t>ri</a:t>
                      </a:r>
                      <a:r>
                        <a:rPr sz="1100" b="0" spc="-10" dirty="0">
                          <a:solidFill>
                            <a:srgbClr val="504F4E"/>
                          </a:solidFill>
                          <a:latin typeface="Calibri Light"/>
                          <a:cs typeface="Calibri Light"/>
                        </a:rPr>
                        <a:t>c</a:t>
                      </a:r>
                      <a:r>
                        <a:rPr sz="1100" b="0" dirty="0">
                          <a:solidFill>
                            <a:srgbClr val="504F4E"/>
                          </a:solidFill>
                          <a:latin typeface="Calibri Light"/>
                          <a:cs typeface="Calibri Light"/>
                        </a:rPr>
                        <a:t>a</a:t>
                      </a:r>
                      <a:endParaRPr sz="1100">
                        <a:latin typeface="Calibri Light"/>
                        <a:cs typeface="Calibri Light"/>
                      </a:endParaRPr>
                    </a:p>
                  </a:txBody>
                  <a:tcPr marL="0" marR="0" marT="69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0D0"/>
                    </a:solidFill>
                  </a:tcPr>
                </a:tc>
              </a:tr>
              <a:tr h="365760">
                <a:tc>
                  <a:txBody>
                    <a:bodyPr/>
                    <a:lstStyle/>
                    <a:p>
                      <a:pPr marL="235585">
                        <a:lnSpc>
                          <a:spcPct val="100000"/>
                        </a:lnSpc>
                        <a:spcBef>
                          <a:spcPts val="250"/>
                        </a:spcBef>
                      </a:pPr>
                      <a:r>
                        <a:rPr sz="1800" b="0" spc="5" dirty="0">
                          <a:solidFill>
                            <a:srgbClr val="504F4E"/>
                          </a:solidFill>
                          <a:latin typeface="Calibri Light"/>
                          <a:cs typeface="Calibri Light"/>
                        </a:rPr>
                        <a:t>99,1</a:t>
                      </a:r>
                      <a:r>
                        <a:rPr sz="1800" b="0" spc="-90" dirty="0">
                          <a:solidFill>
                            <a:srgbClr val="504F4E"/>
                          </a:solidFill>
                          <a:latin typeface="Calibri Light"/>
                          <a:cs typeface="Calibri Light"/>
                        </a:rPr>
                        <a:t> </a:t>
                      </a:r>
                      <a:r>
                        <a:rPr sz="1400" b="0" spc="5" dirty="0">
                          <a:solidFill>
                            <a:srgbClr val="504F4E"/>
                          </a:solidFill>
                          <a:latin typeface="Calibri Light"/>
                          <a:cs typeface="Calibri Light"/>
                        </a:rPr>
                        <a:t>pts</a:t>
                      </a:r>
                      <a:endParaRPr sz="1400">
                        <a:latin typeface="Calibri Light"/>
                        <a:cs typeface="Calibri Light"/>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9E9"/>
                    </a:solidFill>
                  </a:tcPr>
                </a:tc>
                <a:tc>
                  <a:txBody>
                    <a:bodyPr/>
                    <a:lstStyle/>
                    <a:p>
                      <a:pPr marL="215265">
                        <a:lnSpc>
                          <a:spcPct val="100000"/>
                        </a:lnSpc>
                        <a:spcBef>
                          <a:spcPts val="250"/>
                        </a:spcBef>
                      </a:pPr>
                      <a:r>
                        <a:rPr sz="1800" b="0" dirty="0">
                          <a:solidFill>
                            <a:srgbClr val="504F4E"/>
                          </a:solidFill>
                          <a:latin typeface="Calibri Light"/>
                          <a:cs typeface="Calibri Light"/>
                        </a:rPr>
                        <a:t>66,4</a:t>
                      </a:r>
                      <a:r>
                        <a:rPr sz="1800" b="0" spc="-35" dirty="0">
                          <a:solidFill>
                            <a:srgbClr val="504F4E"/>
                          </a:solidFill>
                          <a:latin typeface="Calibri Light"/>
                          <a:cs typeface="Calibri Light"/>
                        </a:rPr>
                        <a:t> </a:t>
                      </a:r>
                      <a:r>
                        <a:rPr sz="1400" b="0" spc="-5" dirty="0">
                          <a:solidFill>
                            <a:srgbClr val="504F4E"/>
                          </a:solidFill>
                          <a:latin typeface="Calibri Light"/>
                          <a:cs typeface="Calibri Light"/>
                        </a:rPr>
                        <a:t>pts</a:t>
                      </a:r>
                      <a:endParaRPr sz="1400">
                        <a:latin typeface="Calibri Light"/>
                        <a:cs typeface="Calibri Light"/>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9E9"/>
                    </a:solidFill>
                  </a:tcPr>
                </a:tc>
                <a:tc>
                  <a:txBody>
                    <a:bodyPr/>
                    <a:lstStyle/>
                    <a:p>
                      <a:pPr marL="172720">
                        <a:lnSpc>
                          <a:spcPct val="100000"/>
                        </a:lnSpc>
                        <a:spcBef>
                          <a:spcPts val="250"/>
                        </a:spcBef>
                      </a:pPr>
                      <a:r>
                        <a:rPr sz="1800" b="0" dirty="0">
                          <a:solidFill>
                            <a:srgbClr val="504F4E"/>
                          </a:solidFill>
                          <a:latin typeface="Calibri Light"/>
                          <a:cs typeface="Calibri Light"/>
                        </a:rPr>
                        <a:t>89,5</a:t>
                      </a:r>
                      <a:r>
                        <a:rPr sz="1800" b="0" spc="-40" dirty="0">
                          <a:solidFill>
                            <a:srgbClr val="504F4E"/>
                          </a:solidFill>
                          <a:latin typeface="Calibri Light"/>
                          <a:cs typeface="Calibri Light"/>
                        </a:rPr>
                        <a:t> </a:t>
                      </a:r>
                      <a:r>
                        <a:rPr sz="1400" b="0" spc="-5" dirty="0">
                          <a:solidFill>
                            <a:srgbClr val="504F4E"/>
                          </a:solidFill>
                          <a:latin typeface="Calibri Light"/>
                          <a:cs typeface="Calibri Light"/>
                        </a:rPr>
                        <a:t>pts</a:t>
                      </a:r>
                      <a:endParaRPr sz="1400">
                        <a:latin typeface="Calibri Light"/>
                        <a:cs typeface="Calibri Light"/>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9E9"/>
                    </a:solidFill>
                  </a:tcPr>
                </a:tc>
                <a:tc>
                  <a:txBody>
                    <a:bodyPr/>
                    <a:lstStyle/>
                    <a:p>
                      <a:pPr marL="208279">
                        <a:lnSpc>
                          <a:spcPct val="100000"/>
                        </a:lnSpc>
                        <a:spcBef>
                          <a:spcPts val="250"/>
                        </a:spcBef>
                      </a:pPr>
                      <a:r>
                        <a:rPr sz="1800" b="0" dirty="0">
                          <a:solidFill>
                            <a:srgbClr val="504F4E"/>
                          </a:solidFill>
                          <a:latin typeface="Calibri Light"/>
                          <a:cs typeface="Calibri Light"/>
                        </a:rPr>
                        <a:t>95,4</a:t>
                      </a:r>
                      <a:r>
                        <a:rPr sz="1800" b="0" spc="-40" dirty="0">
                          <a:solidFill>
                            <a:srgbClr val="504F4E"/>
                          </a:solidFill>
                          <a:latin typeface="Calibri Light"/>
                          <a:cs typeface="Calibri Light"/>
                        </a:rPr>
                        <a:t> </a:t>
                      </a:r>
                      <a:r>
                        <a:rPr sz="1400" b="0" spc="-5" dirty="0">
                          <a:solidFill>
                            <a:srgbClr val="504F4E"/>
                          </a:solidFill>
                          <a:latin typeface="Calibri Light"/>
                          <a:cs typeface="Calibri Light"/>
                        </a:rPr>
                        <a:t>pts</a:t>
                      </a:r>
                      <a:endParaRPr sz="1400">
                        <a:latin typeface="Calibri Light"/>
                        <a:cs typeface="Calibri Light"/>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9E9"/>
                    </a:solidFill>
                  </a:tcPr>
                </a:tc>
              </a:tr>
            </a:tbl>
          </a:graphicData>
        </a:graphic>
      </p:graphicFrame>
      <p:sp>
        <p:nvSpPr>
          <p:cNvPr id="73" name="object 73"/>
          <p:cNvSpPr txBox="1"/>
          <p:nvPr/>
        </p:nvSpPr>
        <p:spPr>
          <a:xfrm>
            <a:off x="8204834" y="4511420"/>
            <a:ext cx="2250440" cy="269240"/>
          </a:xfrm>
          <a:prstGeom prst="rect">
            <a:avLst/>
          </a:prstGeom>
        </p:spPr>
        <p:txBody>
          <a:bodyPr vert="horz" wrap="square" lIns="0" tIns="12700" rIns="0" bIns="0" rtlCol="0">
            <a:spAutoFit/>
          </a:bodyPr>
          <a:lstStyle/>
          <a:p>
            <a:pPr marL="12700">
              <a:lnSpc>
                <a:spcPct val="100000"/>
              </a:lnSpc>
              <a:spcBef>
                <a:spcPts val="100"/>
              </a:spcBef>
            </a:pPr>
            <a:r>
              <a:rPr sz="1600" b="1" spc="-5" dirty="0">
                <a:solidFill>
                  <a:srgbClr val="2C245A"/>
                </a:solidFill>
                <a:latin typeface="Calibri"/>
                <a:cs typeface="Calibri"/>
              </a:rPr>
              <a:t>Evaluación </a:t>
            </a:r>
            <a:r>
              <a:rPr sz="1600" b="1" spc="-10" dirty="0">
                <a:solidFill>
                  <a:srgbClr val="2C245A"/>
                </a:solidFill>
                <a:latin typeface="Calibri"/>
                <a:cs typeface="Calibri"/>
              </a:rPr>
              <a:t>Sistema </a:t>
            </a:r>
            <a:r>
              <a:rPr sz="1600" b="1" dirty="0">
                <a:solidFill>
                  <a:srgbClr val="2C245A"/>
                </a:solidFill>
                <a:latin typeface="Calibri"/>
                <a:cs typeface="Calibri"/>
              </a:rPr>
              <a:t>B</a:t>
            </a:r>
            <a:r>
              <a:rPr sz="1600" b="1" spc="-105" dirty="0">
                <a:solidFill>
                  <a:srgbClr val="2C245A"/>
                </a:solidFill>
                <a:latin typeface="Calibri"/>
                <a:cs typeface="Calibri"/>
              </a:rPr>
              <a:t> </a:t>
            </a:r>
            <a:r>
              <a:rPr sz="1600" b="1" dirty="0">
                <a:solidFill>
                  <a:srgbClr val="2C245A"/>
                </a:solidFill>
                <a:latin typeface="Calibri"/>
                <a:cs typeface="Calibri"/>
              </a:rPr>
              <a:t>2020</a:t>
            </a:r>
            <a:endParaRPr sz="1600">
              <a:latin typeface="Calibri"/>
              <a:cs typeface="Calibri"/>
            </a:endParaRPr>
          </a:p>
        </p:txBody>
      </p:sp>
      <p:graphicFrame>
        <p:nvGraphicFramePr>
          <p:cNvPr id="74" name="object 74"/>
          <p:cNvGraphicFramePr>
            <a:graphicFrameLocks noGrp="1"/>
          </p:cNvGraphicFramePr>
          <p:nvPr/>
        </p:nvGraphicFramePr>
        <p:xfrm>
          <a:off x="7149338" y="4900803"/>
          <a:ext cx="4347209" cy="1127784"/>
        </p:xfrm>
        <a:graphic>
          <a:graphicData uri="http://schemas.openxmlformats.org/drawingml/2006/table">
            <a:tbl>
              <a:tblPr firstRow="1" bandRow="1">
                <a:tableStyleId>{2D5ABB26-0587-4C30-8999-92F81FD0307C}</a:tableStyleId>
              </a:tblPr>
              <a:tblGrid>
                <a:gridCol w="1167765"/>
                <a:gridCol w="1075690"/>
                <a:gridCol w="1017269"/>
                <a:gridCol w="1086485"/>
              </a:tblGrid>
              <a:tr h="762025">
                <a:tc>
                  <a:txBody>
                    <a:bodyPr/>
                    <a:lstStyle/>
                    <a:p>
                      <a:pPr marL="108585" marR="100330" indent="3175" algn="ctr">
                        <a:lnSpc>
                          <a:spcPct val="100000"/>
                        </a:lnSpc>
                        <a:spcBef>
                          <a:spcPts val="295"/>
                        </a:spcBef>
                      </a:pPr>
                      <a:r>
                        <a:rPr sz="1100" b="0" spc="-5" dirty="0">
                          <a:solidFill>
                            <a:srgbClr val="504F4E"/>
                          </a:solidFill>
                          <a:latin typeface="Calibri Light"/>
                          <a:cs typeface="Calibri Light"/>
                        </a:rPr>
                        <a:t>Desempeño </a:t>
                      </a:r>
                      <a:r>
                        <a:rPr sz="1100" b="0" dirty="0">
                          <a:solidFill>
                            <a:srgbClr val="504F4E"/>
                          </a:solidFill>
                          <a:latin typeface="Calibri Light"/>
                          <a:cs typeface="Calibri Light"/>
                        </a:rPr>
                        <a:t>del  </a:t>
                      </a:r>
                      <a:r>
                        <a:rPr sz="1100" b="0" spc="-5" dirty="0">
                          <a:solidFill>
                            <a:srgbClr val="504F4E"/>
                          </a:solidFill>
                          <a:latin typeface="Calibri Light"/>
                          <a:cs typeface="Calibri Light"/>
                        </a:rPr>
                        <a:t>portafolio </a:t>
                      </a:r>
                      <a:r>
                        <a:rPr sz="1100" b="0" spc="-10" dirty="0">
                          <a:solidFill>
                            <a:srgbClr val="504F4E"/>
                          </a:solidFill>
                          <a:latin typeface="Calibri Light"/>
                          <a:cs typeface="Calibri Light"/>
                        </a:rPr>
                        <a:t>FIS</a:t>
                      </a:r>
                      <a:r>
                        <a:rPr sz="1100" b="0" spc="-50" dirty="0">
                          <a:solidFill>
                            <a:srgbClr val="504F4E"/>
                          </a:solidFill>
                          <a:latin typeface="Calibri Light"/>
                          <a:cs typeface="Calibri Light"/>
                        </a:rPr>
                        <a:t> </a:t>
                      </a:r>
                      <a:r>
                        <a:rPr sz="1100" b="0" spc="-5" dirty="0">
                          <a:solidFill>
                            <a:srgbClr val="504F4E"/>
                          </a:solidFill>
                          <a:latin typeface="Calibri Light"/>
                          <a:cs typeface="Calibri Light"/>
                        </a:rPr>
                        <a:t>2.0  en </a:t>
                      </a:r>
                      <a:r>
                        <a:rPr sz="1100" b="0" dirty="0">
                          <a:solidFill>
                            <a:srgbClr val="504F4E"/>
                          </a:solidFill>
                          <a:latin typeface="Calibri Light"/>
                          <a:cs typeface="Calibri Light"/>
                        </a:rPr>
                        <a:t>la </a:t>
                      </a:r>
                      <a:r>
                        <a:rPr sz="1100" b="0" spc="-5" dirty="0">
                          <a:solidFill>
                            <a:srgbClr val="504F4E"/>
                          </a:solidFill>
                          <a:latin typeface="Calibri Light"/>
                          <a:cs typeface="Calibri Light"/>
                        </a:rPr>
                        <a:t>Evaluación  </a:t>
                      </a:r>
                      <a:r>
                        <a:rPr sz="1100" b="0" dirty="0">
                          <a:solidFill>
                            <a:srgbClr val="504F4E"/>
                          </a:solidFill>
                          <a:latin typeface="Calibri Light"/>
                          <a:cs typeface="Calibri Light"/>
                        </a:rPr>
                        <a:t>de </a:t>
                      </a:r>
                      <a:r>
                        <a:rPr sz="1100" b="0" spc="-5" dirty="0">
                          <a:solidFill>
                            <a:srgbClr val="504F4E"/>
                          </a:solidFill>
                          <a:latin typeface="Calibri Light"/>
                          <a:cs typeface="Calibri Light"/>
                        </a:rPr>
                        <a:t>Impacto</a:t>
                      </a:r>
                      <a:r>
                        <a:rPr sz="1100" b="0" spc="-40" dirty="0">
                          <a:solidFill>
                            <a:srgbClr val="504F4E"/>
                          </a:solidFill>
                          <a:latin typeface="Calibri Light"/>
                          <a:cs typeface="Calibri Light"/>
                        </a:rPr>
                        <a:t> </a:t>
                      </a:r>
                      <a:r>
                        <a:rPr sz="1100" b="0" dirty="0">
                          <a:solidFill>
                            <a:srgbClr val="504F4E"/>
                          </a:solidFill>
                          <a:latin typeface="Calibri Light"/>
                          <a:cs typeface="Calibri Light"/>
                        </a:rPr>
                        <a:t>B</a:t>
                      </a:r>
                      <a:endParaRPr sz="1100">
                        <a:latin typeface="Calibri Light"/>
                        <a:cs typeface="Calibri Light"/>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0D0"/>
                    </a:solidFill>
                  </a:tcPr>
                </a:tc>
                <a:tc>
                  <a:txBody>
                    <a:bodyPr/>
                    <a:lstStyle/>
                    <a:p>
                      <a:pPr marL="93345" marR="85090" algn="ctr">
                        <a:lnSpc>
                          <a:spcPct val="100000"/>
                        </a:lnSpc>
                        <a:spcBef>
                          <a:spcPts val="955"/>
                        </a:spcBef>
                      </a:pPr>
                      <a:r>
                        <a:rPr sz="1100" b="0" dirty="0">
                          <a:solidFill>
                            <a:srgbClr val="504F4E"/>
                          </a:solidFill>
                          <a:latin typeface="Calibri Light"/>
                          <a:cs typeface="Calibri Light"/>
                        </a:rPr>
                        <a:t>Empresas  </a:t>
                      </a:r>
                      <a:r>
                        <a:rPr sz="1100" b="0" spc="-5" dirty="0">
                          <a:solidFill>
                            <a:srgbClr val="504F4E"/>
                          </a:solidFill>
                          <a:latin typeface="Calibri Light"/>
                          <a:cs typeface="Calibri Light"/>
                        </a:rPr>
                        <a:t>tradicionales</a:t>
                      </a:r>
                      <a:r>
                        <a:rPr sz="1100" b="0" spc="-70" dirty="0">
                          <a:solidFill>
                            <a:srgbClr val="504F4E"/>
                          </a:solidFill>
                          <a:latin typeface="Calibri Light"/>
                          <a:cs typeface="Calibri Light"/>
                        </a:rPr>
                        <a:t> </a:t>
                      </a:r>
                      <a:r>
                        <a:rPr sz="1100" b="0" dirty="0">
                          <a:solidFill>
                            <a:srgbClr val="504F4E"/>
                          </a:solidFill>
                          <a:latin typeface="Calibri Light"/>
                          <a:cs typeface="Calibri Light"/>
                        </a:rPr>
                        <a:t>de  </a:t>
                      </a:r>
                      <a:r>
                        <a:rPr sz="1100" b="0" spc="-5" dirty="0">
                          <a:solidFill>
                            <a:srgbClr val="504F4E"/>
                          </a:solidFill>
                          <a:latin typeface="Calibri Light"/>
                          <a:cs typeface="Calibri Light"/>
                        </a:rPr>
                        <a:t>Chile</a:t>
                      </a:r>
                      <a:endParaRPr sz="1100">
                        <a:latin typeface="Calibri Light"/>
                        <a:cs typeface="Calibri Light"/>
                      </a:endParaRPr>
                    </a:p>
                  </a:txBody>
                  <a:tcPr marL="0" marR="0" marT="1212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0D0"/>
                    </a:solidFill>
                  </a:tcPr>
                </a:tc>
                <a:tc>
                  <a:txBody>
                    <a:bodyPr/>
                    <a:lstStyle/>
                    <a:p>
                      <a:pPr>
                        <a:lnSpc>
                          <a:spcPct val="100000"/>
                        </a:lnSpc>
                        <a:spcBef>
                          <a:spcPts val="5"/>
                        </a:spcBef>
                      </a:pPr>
                      <a:endParaRPr sz="1400">
                        <a:latin typeface="Times New Roman"/>
                        <a:cs typeface="Times New Roman"/>
                      </a:endParaRPr>
                    </a:p>
                    <a:p>
                      <a:pPr marL="370840" marR="88900" indent="-271780">
                        <a:lnSpc>
                          <a:spcPct val="100000"/>
                        </a:lnSpc>
                      </a:pPr>
                      <a:r>
                        <a:rPr sz="1100" b="0" dirty="0">
                          <a:solidFill>
                            <a:srgbClr val="504F4E"/>
                          </a:solidFill>
                          <a:latin typeface="Calibri Light"/>
                          <a:cs typeface="Calibri Light"/>
                        </a:rPr>
                        <a:t>Empresas B</a:t>
                      </a:r>
                      <a:r>
                        <a:rPr sz="1100" b="0" spc="-105" dirty="0">
                          <a:solidFill>
                            <a:srgbClr val="504F4E"/>
                          </a:solidFill>
                          <a:latin typeface="Calibri Light"/>
                          <a:cs typeface="Calibri Light"/>
                        </a:rPr>
                        <a:t> </a:t>
                      </a:r>
                      <a:r>
                        <a:rPr sz="1100" b="0" spc="-5" dirty="0">
                          <a:solidFill>
                            <a:srgbClr val="504F4E"/>
                          </a:solidFill>
                          <a:latin typeface="Calibri Light"/>
                          <a:cs typeface="Calibri Light"/>
                        </a:rPr>
                        <a:t>en  Chile</a:t>
                      </a:r>
                      <a:endParaRPr sz="1100">
                        <a:latin typeface="Calibri Light"/>
                        <a:cs typeface="Calibri Light"/>
                      </a:endParaRPr>
                    </a:p>
                  </a:txBody>
                  <a:tcPr marL="0" marR="0" marT="6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0D0"/>
                    </a:solidFill>
                  </a:tcPr>
                </a:tc>
                <a:tc>
                  <a:txBody>
                    <a:bodyPr/>
                    <a:lstStyle/>
                    <a:p>
                      <a:pPr>
                        <a:lnSpc>
                          <a:spcPct val="100000"/>
                        </a:lnSpc>
                        <a:spcBef>
                          <a:spcPts val="5"/>
                        </a:spcBef>
                      </a:pPr>
                      <a:endParaRPr sz="1400">
                        <a:latin typeface="Times New Roman"/>
                        <a:cs typeface="Times New Roman"/>
                      </a:endParaRPr>
                    </a:p>
                    <a:p>
                      <a:pPr marL="147320" marR="122555" indent="-12700">
                        <a:lnSpc>
                          <a:spcPct val="100000"/>
                        </a:lnSpc>
                      </a:pPr>
                      <a:r>
                        <a:rPr sz="1100" b="0" dirty="0">
                          <a:solidFill>
                            <a:srgbClr val="504F4E"/>
                          </a:solidFill>
                          <a:latin typeface="Calibri Light"/>
                          <a:cs typeface="Calibri Light"/>
                        </a:rPr>
                        <a:t>Empresas B</a:t>
                      </a:r>
                      <a:r>
                        <a:rPr sz="1100" b="0" spc="-105" dirty="0">
                          <a:solidFill>
                            <a:srgbClr val="504F4E"/>
                          </a:solidFill>
                          <a:latin typeface="Calibri Light"/>
                          <a:cs typeface="Calibri Light"/>
                        </a:rPr>
                        <a:t> </a:t>
                      </a:r>
                      <a:r>
                        <a:rPr sz="1100" b="0" spc="-5" dirty="0">
                          <a:solidFill>
                            <a:srgbClr val="504F4E"/>
                          </a:solidFill>
                          <a:latin typeface="Calibri Light"/>
                          <a:cs typeface="Calibri Light"/>
                        </a:rPr>
                        <a:t>en  </a:t>
                      </a:r>
                      <a:r>
                        <a:rPr sz="1100" b="0" dirty="0">
                          <a:solidFill>
                            <a:srgbClr val="504F4E"/>
                          </a:solidFill>
                          <a:latin typeface="Calibri Light"/>
                          <a:cs typeface="Calibri Light"/>
                        </a:rPr>
                        <a:t>Lat</a:t>
                      </a:r>
                      <a:r>
                        <a:rPr sz="1100" b="0" spc="-5" dirty="0">
                          <a:solidFill>
                            <a:srgbClr val="504F4E"/>
                          </a:solidFill>
                          <a:latin typeface="Calibri Light"/>
                          <a:cs typeface="Calibri Light"/>
                        </a:rPr>
                        <a:t>i</a:t>
                      </a:r>
                      <a:r>
                        <a:rPr sz="1100" b="0" spc="5" dirty="0">
                          <a:solidFill>
                            <a:srgbClr val="504F4E"/>
                          </a:solidFill>
                          <a:latin typeface="Calibri Light"/>
                          <a:cs typeface="Calibri Light"/>
                        </a:rPr>
                        <a:t>no</a:t>
                      </a:r>
                      <a:r>
                        <a:rPr sz="1100" b="0" dirty="0">
                          <a:solidFill>
                            <a:srgbClr val="504F4E"/>
                          </a:solidFill>
                          <a:latin typeface="Calibri Light"/>
                          <a:cs typeface="Calibri Light"/>
                        </a:rPr>
                        <a:t>a</a:t>
                      </a:r>
                      <a:r>
                        <a:rPr sz="1100" b="0" spc="10" dirty="0">
                          <a:solidFill>
                            <a:srgbClr val="504F4E"/>
                          </a:solidFill>
                          <a:latin typeface="Calibri Light"/>
                          <a:cs typeface="Calibri Light"/>
                        </a:rPr>
                        <a:t>m</a:t>
                      </a:r>
                      <a:r>
                        <a:rPr sz="1100" b="0" spc="-5" dirty="0">
                          <a:solidFill>
                            <a:srgbClr val="504F4E"/>
                          </a:solidFill>
                          <a:latin typeface="Calibri Light"/>
                          <a:cs typeface="Calibri Light"/>
                        </a:rPr>
                        <a:t>é</a:t>
                      </a:r>
                      <a:r>
                        <a:rPr sz="1100" b="0" dirty="0">
                          <a:solidFill>
                            <a:srgbClr val="504F4E"/>
                          </a:solidFill>
                          <a:latin typeface="Calibri Light"/>
                          <a:cs typeface="Calibri Light"/>
                        </a:rPr>
                        <a:t>ri</a:t>
                      </a:r>
                      <a:r>
                        <a:rPr sz="1100" b="0" spc="-10" dirty="0">
                          <a:solidFill>
                            <a:srgbClr val="504F4E"/>
                          </a:solidFill>
                          <a:latin typeface="Calibri Light"/>
                          <a:cs typeface="Calibri Light"/>
                        </a:rPr>
                        <a:t>c</a:t>
                      </a:r>
                      <a:r>
                        <a:rPr sz="1100" b="0" dirty="0">
                          <a:solidFill>
                            <a:srgbClr val="504F4E"/>
                          </a:solidFill>
                          <a:latin typeface="Calibri Light"/>
                          <a:cs typeface="Calibri Light"/>
                        </a:rPr>
                        <a:t>a</a:t>
                      </a:r>
                      <a:endParaRPr sz="1100">
                        <a:latin typeface="Calibri Light"/>
                        <a:cs typeface="Calibri Light"/>
                      </a:endParaRPr>
                    </a:p>
                  </a:txBody>
                  <a:tcPr marL="0" marR="0" marT="6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0D0"/>
                    </a:solidFill>
                  </a:tcPr>
                </a:tc>
              </a:tr>
              <a:tr h="365759">
                <a:tc>
                  <a:txBody>
                    <a:bodyPr/>
                    <a:lstStyle/>
                    <a:p>
                      <a:pPr marL="192405">
                        <a:lnSpc>
                          <a:spcPct val="100000"/>
                        </a:lnSpc>
                        <a:spcBef>
                          <a:spcPts val="254"/>
                        </a:spcBef>
                      </a:pPr>
                      <a:r>
                        <a:rPr sz="1800" b="0" dirty="0">
                          <a:solidFill>
                            <a:srgbClr val="504F4E"/>
                          </a:solidFill>
                          <a:latin typeface="Calibri Light"/>
                          <a:cs typeface="Calibri Light"/>
                        </a:rPr>
                        <a:t>103,5</a:t>
                      </a:r>
                      <a:r>
                        <a:rPr sz="1800" b="0" spc="-90" dirty="0">
                          <a:solidFill>
                            <a:srgbClr val="504F4E"/>
                          </a:solidFill>
                          <a:latin typeface="Calibri Light"/>
                          <a:cs typeface="Calibri Light"/>
                        </a:rPr>
                        <a:t> </a:t>
                      </a:r>
                      <a:r>
                        <a:rPr sz="1400" b="0" spc="5" dirty="0">
                          <a:solidFill>
                            <a:srgbClr val="504F4E"/>
                          </a:solidFill>
                          <a:latin typeface="Calibri Light"/>
                          <a:cs typeface="Calibri Light"/>
                        </a:rPr>
                        <a:t>pts</a:t>
                      </a:r>
                      <a:endParaRPr sz="1400">
                        <a:latin typeface="Calibri Light"/>
                        <a:cs typeface="Calibri Light"/>
                      </a:endParaRPr>
                    </a:p>
                  </a:txBody>
                  <a:tcPr marL="0" marR="0" marT="3238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9E9"/>
                    </a:solidFill>
                  </a:tcPr>
                </a:tc>
                <a:tc>
                  <a:txBody>
                    <a:bodyPr/>
                    <a:lstStyle/>
                    <a:p>
                      <a:pPr marL="202565">
                        <a:lnSpc>
                          <a:spcPct val="100000"/>
                        </a:lnSpc>
                        <a:spcBef>
                          <a:spcPts val="254"/>
                        </a:spcBef>
                      </a:pPr>
                      <a:r>
                        <a:rPr sz="1800" b="0" dirty="0">
                          <a:solidFill>
                            <a:srgbClr val="504F4E"/>
                          </a:solidFill>
                          <a:latin typeface="Calibri Light"/>
                          <a:cs typeface="Calibri Light"/>
                        </a:rPr>
                        <a:t>66,4</a:t>
                      </a:r>
                      <a:r>
                        <a:rPr sz="1800" b="0" spc="-35" dirty="0">
                          <a:solidFill>
                            <a:srgbClr val="504F4E"/>
                          </a:solidFill>
                          <a:latin typeface="Calibri Light"/>
                          <a:cs typeface="Calibri Light"/>
                        </a:rPr>
                        <a:t> </a:t>
                      </a:r>
                      <a:r>
                        <a:rPr sz="1400" b="0" spc="-5" dirty="0">
                          <a:solidFill>
                            <a:srgbClr val="504F4E"/>
                          </a:solidFill>
                          <a:latin typeface="Calibri Light"/>
                          <a:cs typeface="Calibri Light"/>
                        </a:rPr>
                        <a:t>pts</a:t>
                      </a:r>
                      <a:endParaRPr sz="1400">
                        <a:latin typeface="Calibri Light"/>
                        <a:cs typeface="Calibri Light"/>
                      </a:endParaRPr>
                    </a:p>
                  </a:txBody>
                  <a:tcPr marL="0" marR="0" marT="3238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9E9"/>
                    </a:solidFill>
                  </a:tcPr>
                </a:tc>
                <a:tc>
                  <a:txBody>
                    <a:bodyPr/>
                    <a:lstStyle/>
                    <a:p>
                      <a:pPr marL="172720">
                        <a:lnSpc>
                          <a:spcPct val="100000"/>
                        </a:lnSpc>
                        <a:spcBef>
                          <a:spcPts val="254"/>
                        </a:spcBef>
                      </a:pPr>
                      <a:r>
                        <a:rPr sz="1800" b="0" dirty="0">
                          <a:solidFill>
                            <a:srgbClr val="504F4E"/>
                          </a:solidFill>
                          <a:latin typeface="Calibri Light"/>
                          <a:cs typeface="Calibri Light"/>
                        </a:rPr>
                        <a:t>89,5</a:t>
                      </a:r>
                      <a:r>
                        <a:rPr sz="1800" b="0" spc="-40" dirty="0">
                          <a:solidFill>
                            <a:srgbClr val="504F4E"/>
                          </a:solidFill>
                          <a:latin typeface="Calibri Light"/>
                          <a:cs typeface="Calibri Light"/>
                        </a:rPr>
                        <a:t> </a:t>
                      </a:r>
                      <a:r>
                        <a:rPr sz="1400" b="0" spc="-5" dirty="0">
                          <a:solidFill>
                            <a:srgbClr val="504F4E"/>
                          </a:solidFill>
                          <a:latin typeface="Calibri Light"/>
                          <a:cs typeface="Calibri Light"/>
                        </a:rPr>
                        <a:t>pts</a:t>
                      </a:r>
                      <a:endParaRPr sz="1400">
                        <a:latin typeface="Calibri Light"/>
                        <a:cs typeface="Calibri Light"/>
                      </a:endParaRPr>
                    </a:p>
                  </a:txBody>
                  <a:tcPr marL="0" marR="0" marT="3238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9E9"/>
                    </a:solidFill>
                  </a:tcPr>
                </a:tc>
                <a:tc>
                  <a:txBody>
                    <a:bodyPr/>
                    <a:lstStyle/>
                    <a:p>
                      <a:pPr marL="208279">
                        <a:lnSpc>
                          <a:spcPct val="100000"/>
                        </a:lnSpc>
                        <a:spcBef>
                          <a:spcPts val="254"/>
                        </a:spcBef>
                      </a:pPr>
                      <a:r>
                        <a:rPr sz="1800" b="0" dirty="0">
                          <a:solidFill>
                            <a:srgbClr val="504F4E"/>
                          </a:solidFill>
                          <a:latin typeface="Calibri Light"/>
                          <a:cs typeface="Calibri Light"/>
                        </a:rPr>
                        <a:t>95,4</a:t>
                      </a:r>
                      <a:r>
                        <a:rPr sz="1800" b="0" spc="-40" dirty="0">
                          <a:solidFill>
                            <a:srgbClr val="504F4E"/>
                          </a:solidFill>
                          <a:latin typeface="Calibri Light"/>
                          <a:cs typeface="Calibri Light"/>
                        </a:rPr>
                        <a:t> </a:t>
                      </a:r>
                      <a:r>
                        <a:rPr sz="1400" b="0" spc="-5" dirty="0">
                          <a:solidFill>
                            <a:srgbClr val="504F4E"/>
                          </a:solidFill>
                          <a:latin typeface="Calibri Light"/>
                          <a:cs typeface="Calibri Light"/>
                        </a:rPr>
                        <a:t>pts</a:t>
                      </a:r>
                      <a:endParaRPr sz="1400">
                        <a:latin typeface="Calibri Light"/>
                        <a:cs typeface="Calibri Light"/>
                      </a:endParaRPr>
                    </a:p>
                  </a:txBody>
                  <a:tcPr marL="0" marR="0" marT="3238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9E9"/>
                    </a:solidFill>
                  </a:tcPr>
                </a:tc>
              </a:tr>
            </a:tbl>
          </a:graphicData>
        </a:graphic>
      </p:graphicFrame>
      <p:pic>
        <p:nvPicPr>
          <p:cNvPr id="75" name="object 75"/>
          <p:cNvPicPr/>
          <p:nvPr/>
        </p:nvPicPr>
        <p:blipFill>
          <a:blip r:embed="rId15" cstate="email">
            <a:extLst>
              <a:ext uri="{28A0092B-C50C-407E-A947-70E740481C1C}">
                <a14:useLocalDpi xmlns:a14="http://schemas.microsoft.com/office/drawing/2010/main"/>
              </a:ext>
            </a:extLst>
          </a:blip>
          <a:stretch>
            <a:fillRect/>
          </a:stretch>
        </p:blipFill>
        <p:spPr>
          <a:xfrm>
            <a:off x="10706686" y="156007"/>
            <a:ext cx="512428" cy="659299"/>
          </a:xfrm>
          <a:prstGeom prst="rect">
            <a:avLst/>
          </a:prstGeom>
        </p:spPr>
      </p:pic>
    </p:spTree>
    <p:extLst>
      <p:ext uri="{BB962C8B-B14F-4D97-AF65-F5344CB8AC3E}">
        <p14:creationId xmlns:p14="http://schemas.microsoft.com/office/powerpoint/2010/main" val="37461782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9417" y="352678"/>
            <a:ext cx="6305550" cy="513080"/>
          </a:xfrm>
          <a:prstGeom prst="rect">
            <a:avLst/>
          </a:prstGeom>
        </p:spPr>
        <p:txBody>
          <a:bodyPr vert="horz" wrap="square" lIns="0" tIns="12700" rIns="0" bIns="0" rtlCol="0">
            <a:spAutoFit/>
          </a:bodyPr>
          <a:lstStyle/>
          <a:p>
            <a:pPr marL="12700">
              <a:lnSpc>
                <a:spcPct val="100000"/>
              </a:lnSpc>
              <a:spcBef>
                <a:spcPts val="100"/>
              </a:spcBef>
            </a:pPr>
            <a:r>
              <a:rPr sz="3200" b="0" spc="-5" dirty="0">
                <a:solidFill>
                  <a:srgbClr val="5C5C5C"/>
                </a:solidFill>
                <a:latin typeface="Rockwell"/>
                <a:cs typeface="Rockwell"/>
              </a:rPr>
              <a:t>Equipo </a:t>
            </a:r>
            <a:r>
              <a:rPr sz="3200" b="0" spc="-40" dirty="0">
                <a:solidFill>
                  <a:srgbClr val="5C5C5C"/>
                </a:solidFill>
                <a:latin typeface="Rockwell"/>
                <a:cs typeface="Rockwell"/>
              </a:rPr>
              <a:t>área </a:t>
            </a:r>
            <a:r>
              <a:rPr sz="3200" b="0" spc="-20" dirty="0">
                <a:solidFill>
                  <a:srgbClr val="5C5C5C"/>
                </a:solidFill>
                <a:latin typeface="Rockwell"/>
                <a:cs typeface="Rockwell"/>
              </a:rPr>
              <a:t>inversión </a:t>
            </a:r>
            <a:r>
              <a:rPr sz="3200" b="0" dirty="0">
                <a:solidFill>
                  <a:srgbClr val="5C5C5C"/>
                </a:solidFill>
                <a:latin typeface="Rockwell"/>
                <a:cs typeface="Rockwell"/>
              </a:rPr>
              <a:t>de</a:t>
            </a:r>
            <a:r>
              <a:rPr sz="3200" b="0" spc="30" dirty="0">
                <a:solidFill>
                  <a:srgbClr val="5C5C5C"/>
                </a:solidFill>
                <a:latin typeface="Rockwell"/>
                <a:cs typeface="Rockwell"/>
              </a:rPr>
              <a:t> </a:t>
            </a:r>
            <a:r>
              <a:rPr sz="3200" b="0" spc="-5" dirty="0">
                <a:solidFill>
                  <a:srgbClr val="5C5C5C"/>
                </a:solidFill>
                <a:latin typeface="Rockwell"/>
                <a:cs typeface="Rockwell"/>
              </a:rPr>
              <a:t>impacto</a:t>
            </a:r>
            <a:endParaRPr sz="3200">
              <a:latin typeface="Rockwell"/>
              <a:cs typeface="Rockwell"/>
            </a:endParaRPr>
          </a:p>
        </p:txBody>
      </p:sp>
      <p:sp>
        <p:nvSpPr>
          <p:cNvPr id="3" name="object 3"/>
          <p:cNvSpPr txBox="1"/>
          <p:nvPr/>
        </p:nvSpPr>
        <p:spPr>
          <a:xfrm>
            <a:off x="3938270" y="1849754"/>
            <a:ext cx="1310005" cy="845819"/>
          </a:xfrm>
          <a:prstGeom prst="rect">
            <a:avLst/>
          </a:prstGeom>
        </p:spPr>
        <p:txBody>
          <a:bodyPr vert="horz" wrap="square" lIns="0" tIns="41910" rIns="0" bIns="0" rtlCol="0">
            <a:spAutoFit/>
          </a:bodyPr>
          <a:lstStyle/>
          <a:p>
            <a:pPr marL="12700" marR="270510">
              <a:lnSpc>
                <a:spcPts val="1960"/>
              </a:lnSpc>
              <a:spcBef>
                <a:spcPts val="330"/>
              </a:spcBef>
            </a:pPr>
            <a:r>
              <a:rPr sz="1800" b="1" spc="-5" dirty="0">
                <a:solidFill>
                  <a:srgbClr val="252525"/>
                </a:solidFill>
                <a:latin typeface="Calibri"/>
                <a:cs typeface="Calibri"/>
              </a:rPr>
              <a:t>María</a:t>
            </a:r>
            <a:r>
              <a:rPr sz="1800" b="1" spc="-90" dirty="0">
                <a:solidFill>
                  <a:srgbClr val="252525"/>
                </a:solidFill>
                <a:latin typeface="Calibri"/>
                <a:cs typeface="Calibri"/>
              </a:rPr>
              <a:t> </a:t>
            </a:r>
            <a:r>
              <a:rPr sz="1800" b="1" spc="-5" dirty="0">
                <a:solidFill>
                  <a:srgbClr val="252525"/>
                </a:solidFill>
                <a:latin typeface="Calibri"/>
                <a:cs typeface="Calibri"/>
              </a:rPr>
              <a:t>José  </a:t>
            </a:r>
            <a:r>
              <a:rPr sz="1800" b="1" spc="-15" dirty="0">
                <a:solidFill>
                  <a:srgbClr val="252525"/>
                </a:solidFill>
                <a:latin typeface="Calibri"/>
                <a:cs typeface="Calibri"/>
              </a:rPr>
              <a:t>Montero</a:t>
            </a:r>
            <a:endParaRPr sz="1800">
              <a:latin typeface="Calibri"/>
              <a:cs typeface="Calibri"/>
            </a:endParaRPr>
          </a:p>
          <a:p>
            <a:pPr marL="12700">
              <a:lnSpc>
                <a:spcPct val="100000"/>
              </a:lnSpc>
              <a:spcBef>
                <a:spcPts val="390"/>
              </a:spcBef>
            </a:pPr>
            <a:r>
              <a:rPr sz="1600" spc="-5" dirty="0">
                <a:solidFill>
                  <a:srgbClr val="504F4E"/>
                </a:solidFill>
                <a:latin typeface="Calibri"/>
                <a:cs typeface="Calibri"/>
              </a:rPr>
              <a:t>Socia </a:t>
            </a:r>
            <a:r>
              <a:rPr sz="1600" dirty="0">
                <a:solidFill>
                  <a:srgbClr val="504F4E"/>
                </a:solidFill>
                <a:latin typeface="Calibri"/>
                <a:cs typeface="Calibri"/>
              </a:rPr>
              <a:t>y</a:t>
            </a:r>
            <a:r>
              <a:rPr sz="1600" spc="-75" dirty="0">
                <a:solidFill>
                  <a:srgbClr val="504F4E"/>
                </a:solidFill>
                <a:latin typeface="Calibri"/>
                <a:cs typeface="Calibri"/>
              </a:rPr>
              <a:t> </a:t>
            </a:r>
            <a:r>
              <a:rPr sz="1600" spc="-10" dirty="0">
                <a:solidFill>
                  <a:srgbClr val="504F4E"/>
                </a:solidFill>
                <a:latin typeface="Calibri"/>
                <a:cs typeface="Calibri"/>
              </a:rPr>
              <a:t>Gerente</a:t>
            </a:r>
            <a:endParaRPr sz="1600">
              <a:latin typeface="Calibri"/>
              <a:cs typeface="Calibri"/>
            </a:endParaRPr>
          </a:p>
        </p:txBody>
      </p:sp>
      <p:sp>
        <p:nvSpPr>
          <p:cNvPr id="4" name="object 4"/>
          <p:cNvSpPr txBox="1"/>
          <p:nvPr/>
        </p:nvSpPr>
        <p:spPr>
          <a:xfrm>
            <a:off x="7024369" y="1849754"/>
            <a:ext cx="760095" cy="1066800"/>
          </a:xfrm>
          <a:prstGeom prst="rect">
            <a:avLst/>
          </a:prstGeom>
        </p:spPr>
        <p:txBody>
          <a:bodyPr vert="horz" wrap="square" lIns="0" tIns="41910" rIns="0" bIns="0" rtlCol="0">
            <a:spAutoFit/>
          </a:bodyPr>
          <a:lstStyle/>
          <a:p>
            <a:pPr marL="12700" marR="21590">
              <a:lnSpc>
                <a:spcPts val="1960"/>
              </a:lnSpc>
              <a:spcBef>
                <a:spcPts val="330"/>
              </a:spcBef>
            </a:pPr>
            <a:r>
              <a:rPr sz="1800" b="1" dirty="0">
                <a:solidFill>
                  <a:srgbClr val="252525"/>
                </a:solidFill>
                <a:latin typeface="Calibri"/>
                <a:cs typeface="Calibri"/>
              </a:rPr>
              <a:t>D</a:t>
            </a:r>
            <a:r>
              <a:rPr sz="1800" b="1" spc="-10" dirty="0">
                <a:solidFill>
                  <a:srgbClr val="252525"/>
                </a:solidFill>
                <a:latin typeface="Calibri"/>
                <a:cs typeface="Calibri"/>
              </a:rPr>
              <a:t>an</a:t>
            </a:r>
            <a:r>
              <a:rPr sz="1800" b="1" dirty="0">
                <a:solidFill>
                  <a:srgbClr val="252525"/>
                </a:solidFill>
                <a:latin typeface="Calibri"/>
                <a:cs typeface="Calibri"/>
              </a:rPr>
              <a:t>i</a:t>
            </a:r>
            <a:r>
              <a:rPr sz="1800" b="1" spc="-10" dirty="0">
                <a:solidFill>
                  <a:srgbClr val="252525"/>
                </a:solidFill>
                <a:latin typeface="Calibri"/>
                <a:cs typeface="Calibri"/>
              </a:rPr>
              <a:t>e</a:t>
            </a:r>
            <a:r>
              <a:rPr sz="1800" b="1" dirty="0">
                <a:solidFill>
                  <a:srgbClr val="252525"/>
                </a:solidFill>
                <a:latin typeface="Calibri"/>
                <a:cs typeface="Calibri"/>
              </a:rPr>
              <a:t>la  </a:t>
            </a:r>
            <a:r>
              <a:rPr sz="1800" b="1" spc="-15" dirty="0">
                <a:solidFill>
                  <a:srgbClr val="252525"/>
                </a:solidFill>
                <a:latin typeface="Calibri"/>
                <a:cs typeface="Calibri"/>
              </a:rPr>
              <a:t>Jara</a:t>
            </a:r>
            <a:endParaRPr sz="1800">
              <a:latin typeface="Calibri"/>
              <a:cs typeface="Calibri"/>
            </a:endParaRPr>
          </a:p>
          <a:p>
            <a:pPr marL="12700" marR="5080">
              <a:lnSpc>
                <a:spcPts val="1739"/>
              </a:lnSpc>
              <a:spcBef>
                <a:spcPts val="595"/>
              </a:spcBef>
            </a:pPr>
            <a:r>
              <a:rPr sz="1600" spc="-10" dirty="0">
                <a:solidFill>
                  <a:srgbClr val="504F4E"/>
                </a:solidFill>
                <a:latin typeface="Calibri"/>
                <a:cs typeface="Calibri"/>
              </a:rPr>
              <a:t>A</a:t>
            </a:r>
            <a:r>
              <a:rPr sz="1600" spc="-5" dirty="0">
                <a:solidFill>
                  <a:srgbClr val="504F4E"/>
                </a:solidFill>
                <a:latin typeface="Calibri"/>
                <a:cs typeface="Calibri"/>
              </a:rPr>
              <a:t>soc</a:t>
            </a:r>
            <a:r>
              <a:rPr sz="1600" spc="-10" dirty="0">
                <a:solidFill>
                  <a:srgbClr val="504F4E"/>
                </a:solidFill>
                <a:latin typeface="Calibri"/>
                <a:cs typeface="Calibri"/>
              </a:rPr>
              <a:t>ia</a:t>
            </a:r>
            <a:r>
              <a:rPr sz="1600" spc="-5" dirty="0">
                <a:solidFill>
                  <a:srgbClr val="504F4E"/>
                </a:solidFill>
                <a:latin typeface="Calibri"/>
                <a:cs typeface="Calibri"/>
              </a:rPr>
              <a:t>da  Impacto</a:t>
            </a:r>
            <a:endParaRPr sz="1600">
              <a:latin typeface="Calibri"/>
              <a:cs typeface="Calibri"/>
            </a:endParaRPr>
          </a:p>
        </p:txBody>
      </p:sp>
      <p:grpSp>
        <p:nvGrpSpPr>
          <p:cNvPr id="5" name="object 5"/>
          <p:cNvGrpSpPr/>
          <p:nvPr/>
        </p:nvGrpSpPr>
        <p:grpSpPr>
          <a:xfrm>
            <a:off x="2275141" y="1284541"/>
            <a:ext cx="1513205" cy="1513205"/>
            <a:chOff x="2275141" y="1284541"/>
            <a:chExt cx="1513205" cy="1513205"/>
          </a:xfrm>
        </p:grpSpPr>
        <p:pic>
          <p:nvPicPr>
            <p:cNvPr id="6" name="object 6"/>
            <p:cNvPicPr/>
            <p:nvPr/>
          </p:nvPicPr>
          <p:blipFill>
            <a:blip r:embed="rId2" cstate="email">
              <a:extLst>
                <a:ext uri="{28A0092B-C50C-407E-A947-70E740481C1C}">
                  <a14:useLocalDpi xmlns:a14="http://schemas.microsoft.com/office/drawing/2010/main"/>
                </a:ext>
              </a:extLst>
            </a:blip>
            <a:stretch>
              <a:fillRect/>
            </a:stretch>
          </p:blipFill>
          <p:spPr>
            <a:xfrm>
              <a:off x="2278380" y="1287779"/>
              <a:ext cx="1506220" cy="1506220"/>
            </a:xfrm>
            <a:prstGeom prst="rect">
              <a:avLst/>
            </a:prstGeom>
          </p:spPr>
        </p:pic>
        <p:sp>
          <p:nvSpPr>
            <p:cNvPr id="7" name="object 7"/>
            <p:cNvSpPr/>
            <p:nvPr/>
          </p:nvSpPr>
          <p:spPr>
            <a:xfrm>
              <a:off x="2276729" y="1286128"/>
              <a:ext cx="1510030" cy="1510030"/>
            </a:xfrm>
            <a:custGeom>
              <a:avLst/>
              <a:gdLst/>
              <a:ahLst/>
              <a:cxnLst/>
              <a:rect l="l" t="t" r="r" b="b"/>
              <a:pathLst>
                <a:path w="1510029" h="1510030">
                  <a:moveTo>
                    <a:pt x="754888" y="0"/>
                  </a:moveTo>
                  <a:lnTo>
                    <a:pt x="832103" y="4063"/>
                  </a:lnTo>
                  <a:lnTo>
                    <a:pt x="906779" y="15621"/>
                  </a:lnTo>
                  <a:lnTo>
                    <a:pt x="979169" y="33909"/>
                  </a:lnTo>
                  <a:lnTo>
                    <a:pt x="1048766" y="59309"/>
                  </a:lnTo>
                  <a:lnTo>
                    <a:pt x="1114806" y="91186"/>
                  </a:lnTo>
                  <a:lnTo>
                    <a:pt x="1176908" y="128905"/>
                  </a:lnTo>
                  <a:lnTo>
                    <a:pt x="1234947" y="172212"/>
                  </a:lnTo>
                  <a:lnTo>
                    <a:pt x="1288669" y="221234"/>
                  </a:lnTo>
                  <a:lnTo>
                    <a:pt x="1337563" y="274828"/>
                  </a:lnTo>
                  <a:lnTo>
                    <a:pt x="1380870" y="332994"/>
                  </a:lnTo>
                  <a:lnTo>
                    <a:pt x="1418717" y="394970"/>
                  </a:lnTo>
                  <a:lnTo>
                    <a:pt x="1450467" y="461010"/>
                  </a:lnTo>
                  <a:lnTo>
                    <a:pt x="1475994" y="530606"/>
                  </a:lnTo>
                  <a:lnTo>
                    <a:pt x="1494282" y="602996"/>
                  </a:lnTo>
                  <a:lnTo>
                    <a:pt x="1505838" y="677799"/>
                  </a:lnTo>
                  <a:lnTo>
                    <a:pt x="1509775" y="754888"/>
                  </a:lnTo>
                  <a:lnTo>
                    <a:pt x="1505838" y="832104"/>
                  </a:lnTo>
                  <a:lnTo>
                    <a:pt x="1494282" y="906780"/>
                  </a:lnTo>
                  <a:lnTo>
                    <a:pt x="1475994" y="979170"/>
                  </a:lnTo>
                  <a:lnTo>
                    <a:pt x="1450467" y="1048766"/>
                  </a:lnTo>
                  <a:lnTo>
                    <a:pt x="1418717" y="1114806"/>
                  </a:lnTo>
                  <a:lnTo>
                    <a:pt x="1380870" y="1176909"/>
                  </a:lnTo>
                  <a:lnTo>
                    <a:pt x="1337563" y="1234948"/>
                  </a:lnTo>
                  <a:lnTo>
                    <a:pt x="1288669" y="1288669"/>
                  </a:lnTo>
                  <a:lnTo>
                    <a:pt x="1234947" y="1337564"/>
                  </a:lnTo>
                  <a:lnTo>
                    <a:pt x="1176908" y="1380871"/>
                  </a:lnTo>
                  <a:lnTo>
                    <a:pt x="1114806" y="1418717"/>
                  </a:lnTo>
                  <a:lnTo>
                    <a:pt x="1048766" y="1450467"/>
                  </a:lnTo>
                  <a:lnTo>
                    <a:pt x="979169" y="1475994"/>
                  </a:lnTo>
                  <a:lnTo>
                    <a:pt x="906779" y="1494282"/>
                  </a:lnTo>
                  <a:lnTo>
                    <a:pt x="832103" y="1505839"/>
                  </a:lnTo>
                  <a:lnTo>
                    <a:pt x="754888" y="1509776"/>
                  </a:lnTo>
                  <a:lnTo>
                    <a:pt x="677798" y="1505839"/>
                  </a:lnTo>
                  <a:lnTo>
                    <a:pt x="602995" y="1494282"/>
                  </a:lnTo>
                  <a:lnTo>
                    <a:pt x="530606" y="1475994"/>
                  </a:lnTo>
                  <a:lnTo>
                    <a:pt x="461009" y="1450467"/>
                  </a:lnTo>
                  <a:lnTo>
                    <a:pt x="394969" y="1418717"/>
                  </a:lnTo>
                  <a:lnTo>
                    <a:pt x="332994" y="1380871"/>
                  </a:lnTo>
                  <a:lnTo>
                    <a:pt x="274827" y="1337564"/>
                  </a:lnTo>
                  <a:lnTo>
                    <a:pt x="221233" y="1288669"/>
                  </a:lnTo>
                  <a:lnTo>
                    <a:pt x="172212" y="1234948"/>
                  </a:lnTo>
                  <a:lnTo>
                    <a:pt x="128904" y="1176909"/>
                  </a:lnTo>
                  <a:lnTo>
                    <a:pt x="91185" y="1114806"/>
                  </a:lnTo>
                  <a:lnTo>
                    <a:pt x="59308" y="1048766"/>
                  </a:lnTo>
                  <a:lnTo>
                    <a:pt x="33908" y="979170"/>
                  </a:lnTo>
                  <a:lnTo>
                    <a:pt x="15620" y="906780"/>
                  </a:lnTo>
                  <a:lnTo>
                    <a:pt x="4063" y="832104"/>
                  </a:lnTo>
                  <a:lnTo>
                    <a:pt x="0" y="754888"/>
                  </a:lnTo>
                  <a:lnTo>
                    <a:pt x="4063" y="677799"/>
                  </a:lnTo>
                  <a:lnTo>
                    <a:pt x="15620" y="602996"/>
                  </a:lnTo>
                  <a:lnTo>
                    <a:pt x="33908" y="530606"/>
                  </a:lnTo>
                  <a:lnTo>
                    <a:pt x="59308" y="461010"/>
                  </a:lnTo>
                  <a:lnTo>
                    <a:pt x="91185" y="394970"/>
                  </a:lnTo>
                  <a:lnTo>
                    <a:pt x="128904" y="332994"/>
                  </a:lnTo>
                  <a:lnTo>
                    <a:pt x="172212" y="274828"/>
                  </a:lnTo>
                  <a:lnTo>
                    <a:pt x="221233" y="221234"/>
                  </a:lnTo>
                  <a:lnTo>
                    <a:pt x="274827" y="172212"/>
                  </a:lnTo>
                  <a:lnTo>
                    <a:pt x="332994" y="128905"/>
                  </a:lnTo>
                  <a:lnTo>
                    <a:pt x="394969" y="91186"/>
                  </a:lnTo>
                  <a:lnTo>
                    <a:pt x="461009" y="59309"/>
                  </a:lnTo>
                  <a:lnTo>
                    <a:pt x="530606" y="33909"/>
                  </a:lnTo>
                  <a:lnTo>
                    <a:pt x="602995" y="15621"/>
                  </a:lnTo>
                  <a:lnTo>
                    <a:pt x="677798" y="4063"/>
                  </a:lnTo>
                  <a:lnTo>
                    <a:pt x="754888" y="0"/>
                  </a:lnTo>
                  <a:close/>
                </a:path>
              </a:pathLst>
            </a:custGeom>
            <a:ln w="3175">
              <a:solidFill>
                <a:srgbClr val="F1F1F1"/>
              </a:solidFill>
            </a:ln>
          </p:spPr>
          <p:txBody>
            <a:bodyPr wrap="square" lIns="0" tIns="0" rIns="0" bIns="0" rtlCol="0"/>
            <a:lstStyle/>
            <a:p>
              <a:endParaRPr/>
            </a:p>
          </p:txBody>
        </p:sp>
      </p:grpSp>
      <p:grpSp>
        <p:nvGrpSpPr>
          <p:cNvPr id="8" name="object 8"/>
          <p:cNvGrpSpPr/>
          <p:nvPr/>
        </p:nvGrpSpPr>
        <p:grpSpPr>
          <a:xfrm>
            <a:off x="5361241" y="1284541"/>
            <a:ext cx="1513205" cy="1513205"/>
            <a:chOff x="5361241" y="1284541"/>
            <a:chExt cx="1513205" cy="1513205"/>
          </a:xfrm>
        </p:grpSpPr>
        <p:pic>
          <p:nvPicPr>
            <p:cNvPr id="9" name="object 9"/>
            <p:cNvPicPr/>
            <p:nvPr/>
          </p:nvPicPr>
          <p:blipFill>
            <a:blip r:embed="rId3" cstate="email">
              <a:extLst>
                <a:ext uri="{28A0092B-C50C-407E-A947-70E740481C1C}">
                  <a14:useLocalDpi xmlns:a14="http://schemas.microsoft.com/office/drawing/2010/main"/>
                </a:ext>
              </a:extLst>
            </a:blip>
            <a:stretch>
              <a:fillRect/>
            </a:stretch>
          </p:blipFill>
          <p:spPr>
            <a:xfrm>
              <a:off x="5364479" y="1287779"/>
              <a:ext cx="1506220" cy="1506220"/>
            </a:xfrm>
            <a:prstGeom prst="rect">
              <a:avLst/>
            </a:prstGeom>
          </p:spPr>
        </p:pic>
        <p:sp>
          <p:nvSpPr>
            <p:cNvPr id="10" name="object 10"/>
            <p:cNvSpPr/>
            <p:nvPr/>
          </p:nvSpPr>
          <p:spPr>
            <a:xfrm>
              <a:off x="5362828" y="1286128"/>
              <a:ext cx="1510030" cy="1510030"/>
            </a:xfrm>
            <a:custGeom>
              <a:avLst/>
              <a:gdLst/>
              <a:ahLst/>
              <a:cxnLst/>
              <a:rect l="l" t="t" r="r" b="b"/>
              <a:pathLst>
                <a:path w="1510029" h="1510030">
                  <a:moveTo>
                    <a:pt x="754888" y="0"/>
                  </a:moveTo>
                  <a:lnTo>
                    <a:pt x="832104" y="4063"/>
                  </a:lnTo>
                  <a:lnTo>
                    <a:pt x="906780" y="15621"/>
                  </a:lnTo>
                  <a:lnTo>
                    <a:pt x="979170" y="33909"/>
                  </a:lnTo>
                  <a:lnTo>
                    <a:pt x="1048766" y="59309"/>
                  </a:lnTo>
                  <a:lnTo>
                    <a:pt x="1114806" y="91186"/>
                  </a:lnTo>
                  <a:lnTo>
                    <a:pt x="1176909" y="128905"/>
                  </a:lnTo>
                  <a:lnTo>
                    <a:pt x="1234948" y="172212"/>
                  </a:lnTo>
                  <a:lnTo>
                    <a:pt x="1288669" y="221234"/>
                  </a:lnTo>
                  <a:lnTo>
                    <a:pt x="1337564" y="274828"/>
                  </a:lnTo>
                  <a:lnTo>
                    <a:pt x="1380871" y="332994"/>
                  </a:lnTo>
                  <a:lnTo>
                    <a:pt x="1418717" y="394970"/>
                  </a:lnTo>
                  <a:lnTo>
                    <a:pt x="1450467" y="461010"/>
                  </a:lnTo>
                  <a:lnTo>
                    <a:pt x="1475994" y="530606"/>
                  </a:lnTo>
                  <a:lnTo>
                    <a:pt x="1494281" y="602996"/>
                  </a:lnTo>
                  <a:lnTo>
                    <a:pt x="1505839" y="677799"/>
                  </a:lnTo>
                  <a:lnTo>
                    <a:pt x="1509776" y="754888"/>
                  </a:lnTo>
                  <a:lnTo>
                    <a:pt x="1505839" y="832104"/>
                  </a:lnTo>
                  <a:lnTo>
                    <a:pt x="1494281" y="906780"/>
                  </a:lnTo>
                  <a:lnTo>
                    <a:pt x="1475994" y="979170"/>
                  </a:lnTo>
                  <a:lnTo>
                    <a:pt x="1450467" y="1048766"/>
                  </a:lnTo>
                  <a:lnTo>
                    <a:pt x="1418717" y="1114806"/>
                  </a:lnTo>
                  <a:lnTo>
                    <a:pt x="1380871" y="1176909"/>
                  </a:lnTo>
                  <a:lnTo>
                    <a:pt x="1337564" y="1234948"/>
                  </a:lnTo>
                  <a:lnTo>
                    <a:pt x="1288669" y="1288669"/>
                  </a:lnTo>
                  <a:lnTo>
                    <a:pt x="1234948" y="1337564"/>
                  </a:lnTo>
                  <a:lnTo>
                    <a:pt x="1176909" y="1380871"/>
                  </a:lnTo>
                  <a:lnTo>
                    <a:pt x="1114806" y="1418717"/>
                  </a:lnTo>
                  <a:lnTo>
                    <a:pt x="1048766" y="1450467"/>
                  </a:lnTo>
                  <a:lnTo>
                    <a:pt x="979170" y="1475994"/>
                  </a:lnTo>
                  <a:lnTo>
                    <a:pt x="906780" y="1494282"/>
                  </a:lnTo>
                  <a:lnTo>
                    <a:pt x="832104" y="1505839"/>
                  </a:lnTo>
                  <a:lnTo>
                    <a:pt x="754888" y="1509776"/>
                  </a:lnTo>
                  <a:lnTo>
                    <a:pt x="677799" y="1505839"/>
                  </a:lnTo>
                  <a:lnTo>
                    <a:pt x="602996" y="1494282"/>
                  </a:lnTo>
                  <a:lnTo>
                    <a:pt x="530606" y="1475994"/>
                  </a:lnTo>
                  <a:lnTo>
                    <a:pt x="461010" y="1450467"/>
                  </a:lnTo>
                  <a:lnTo>
                    <a:pt x="394970" y="1418717"/>
                  </a:lnTo>
                  <a:lnTo>
                    <a:pt x="332994" y="1380871"/>
                  </a:lnTo>
                  <a:lnTo>
                    <a:pt x="274828" y="1337564"/>
                  </a:lnTo>
                  <a:lnTo>
                    <a:pt x="221234" y="1288669"/>
                  </a:lnTo>
                  <a:lnTo>
                    <a:pt x="172212" y="1234948"/>
                  </a:lnTo>
                  <a:lnTo>
                    <a:pt x="128905" y="1176909"/>
                  </a:lnTo>
                  <a:lnTo>
                    <a:pt x="91186" y="1114806"/>
                  </a:lnTo>
                  <a:lnTo>
                    <a:pt x="59309" y="1048766"/>
                  </a:lnTo>
                  <a:lnTo>
                    <a:pt x="33909" y="979170"/>
                  </a:lnTo>
                  <a:lnTo>
                    <a:pt x="15621" y="906780"/>
                  </a:lnTo>
                  <a:lnTo>
                    <a:pt x="4063" y="832104"/>
                  </a:lnTo>
                  <a:lnTo>
                    <a:pt x="0" y="754888"/>
                  </a:lnTo>
                  <a:lnTo>
                    <a:pt x="4063" y="677799"/>
                  </a:lnTo>
                  <a:lnTo>
                    <a:pt x="15621" y="602996"/>
                  </a:lnTo>
                  <a:lnTo>
                    <a:pt x="33909" y="530606"/>
                  </a:lnTo>
                  <a:lnTo>
                    <a:pt x="59309" y="461010"/>
                  </a:lnTo>
                  <a:lnTo>
                    <a:pt x="91186" y="394970"/>
                  </a:lnTo>
                  <a:lnTo>
                    <a:pt x="128905" y="332994"/>
                  </a:lnTo>
                  <a:lnTo>
                    <a:pt x="172212" y="274828"/>
                  </a:lnTo>
                  <a:lnTo>
                    <a:pt x="221234" y="221234"/>
                  </a:lnTo>
                  <a:lnTo>
                    <a:pt x="274828" y="172212"/>
                  </a:lnTo>
                  <a:lnTo>
                    <a:pt x="332994" y="128905"/>
                  </a:lnTo>
                  <a:lnTo>
                    <a:pt x="394970" y="91186"/>
                  </a:lnTo>
                  <a:lnTo>
                    <a:pt x="461010" y="59309"/>
                  </a:lnTo>
                  <a:lnTo>
                    <a:pt x="530606" y="33909"/>
                  </a:lnTo>
                  <a:lnTo>
                    <a:pt x="602996" y="15621"/>
                  </a:lnTo>
                  <a:lnTo>
                    <a:pt x="677799" y="4063"/>
                  </a:lnTo>
                  <a:lnTo>
                    <a:pt x="754888" y="0"/>
                  </a:lnTo>
                  <a:close/>
                </a:path>
              </a:pathLst>
            </a:custGeom>
            <a:ln w="3175">
              <a:solidFill>
                <a:srgbClr val="F1F1F1"/>
              </a:solidFill>
            </a:ln>
          </p:spPr>
          <p:txBody>
            <a:bodyPr wrap="square" lIns="0" tIns="0" rIns="0" bIns="0" rtlCol="0"/>
            <a:lstStyle/>
            <a:p>
              <a:endParaRPr/>
            </a:p>
          </p:txBody>
        </p:sp>
      </p:grpSp>
      <p:pic>
        <p:nvPicPr>
          <p:cNvPr id="11" name="object 11"/>
          <p:cNvPicPr/>
          <p:nvPr/>
        </p:nvPicPr>
        <p:blipFill>
          <a:blip r:embed="rId4" cstate="email">
            <a:extLst>
              <a:ext uri="{28A0092B-C50C-407E-A947-70E740481C1C}">
                <a14:useLocalDpi xmlns:a14="http://schemas.microsoft.com/office/drawing/2010/main"/>
              </a:ext>
            </a:extLst>
          </a:blip>
          <a:stretch>
            <a:fillRect/>
          </a:stretch>
        </p:blipFill>
        <p:spPr>
          <a:xfrm>
            <a:off x="8376919" y="3746500"/>
            <a:ext cx="1927644" cy="944880"/>
          </a:xfrm>
          <a:prstGeom prst="rect">
            <a:avLst/>
          </a:prstGeom>
        </p:spPr>
      </p:pic>
      <p:sp>
        <p:nvSpPr>
          <p:cNvPr id="12" name="object 12"/>
          <p:cNvSpPr txBox="1"/>
          <p:nvPr/>
        </p:nvSpPr>
        <p:spPr>
          <a:xfrm>
            <a:off x="8131556" y="3389883"/>
            <a:ext cx="2500630" cy="29972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00A194"/>
                </a:solidFill>
                <a:latin typeface="Rockwell"/>
                <a:cs typeface="Rockwell"/>
              </a:rPr>
              <a:t>Back </a:t>
            </a:r>
            <a:r>
              <a:rPr sz="1800" b="1" dirty="0">
                <a:solidFill>
                  <a:srgbClr val="00A194"/>
                </a:solidFill>
                <a:latin typeface="Rockwell"/>
                <a:cs typeface="Rockwell"/>
              </a:rPr>
              <a:t>office y</a:t>
            </a:r>
            <a:r>
              <a:rPr sz="1800" b="1" spc="-75" dirty="0">
                <a:solidFill>
                  <a:srgbClr val="00A194"/>
                </a:solidFill>
                <a:latin typeface="Rockwell"/>
                <a:cs typeface="Rockwell"/>
              </a:rPr>
              <a:t> </a:t>
            </a:r>
            <a:r>
              <a:rPr sz="1800" b="1" spc="-5" dirty="0">
                <a:solidFill>
                  <a:srgbClr val="00A194"/>
                </a:solidFill>
                <a:latin typeface="Rockwell"/>
                <a:cs typeface="Rockwell"/>
              </a:rPr>
              <a:t>Alianzas</a:t>
            </a:r>
            <a:endParaRPr sz="1800">
              <a:latin typeface="Rockwell"/>
              <a:cs typeface="Rockwell"/>
            </a:endParaRPr>
          </a:p>
        </p:txBody>
      </p:sp>
      <p:sp>
        <p:nvSpPr>
          <p:cNvPr id="13" name="object 13"/>
          <p:cNvSpPr txBox="1"/>
          <p:nvPr/>
        </p:nvSpPr>
        <p:spPr>
          <a:xfrm>
            <a:off x="9862566" y="1853565"/>
            <a:ext cx="960119" cy="1062355"/>
          </a:xfrm>
          <a:prstGeom prst="rect">
            <a:avLst/>
          </a:prstGeom>
        </p:spPr>
        <p:txBody>
          <a:bodyPr vert="horz" wrap="square" lIns="0" tIns="41910" rIns="0" bIns="0" rtlCol="0">
            <a:spAutoFit/>
          </a:bodyPr>
          <a:lstStyle/>
          <a:p>
            <a:pPr marL="12700" marR="189865">
              <a:lnSpc>
                <a:spcPts val="1960"/>
              </a:lnSpc>
              <a:spcBef>
                <a:spcPts val="330"/>
              </a:spcBef>
            </a:pPr>
            <a:r>
              <a:rPr sz="1800" b="1" spc="10" dirty="0">
                <a:solidFill>
                  <a:srgbClr val="252525"/>
                </a:solidFill>
                <a:latin typeface="Calibri"/>
                <a:cs typeface="Calibri"/>
              </a:rPr>
              <a:t>A</a:t>
            </a:r>
            <a:r>
              <a:rPr sz="1800" b="1" spc="-25" dirty="0">
                <a:solidFill>
                  <a:srgbClr val="252525"/>
                </a:solidFill>
                <a:latin typeface="Calibri"/>
                <a:cs typeface="Calibri"/>
              </a:rPr>
              <a:t>nt</a:t>
            </a:r>
            <a:r>
              <a:rPr sz="1800" b="1" spc="-5" dirty="0">
                <a:solidFill>
                  <a:srgbClr val="252525"/>
                </a:solidFill>
                <a:latin typeface="Calibri"/>
                <a:cs typeface="Calibri"/>
              </a:rPr>
              <a:t>o</a:t>
            </a:r>
            <a:r>
              <a:rPr sz="1800" b="1" dirty="0">
                <a:solidFill>
                  <a:srgbClr val="252525"/>
                </a:solidFill>
                <a:latin typeface="Calibri"/>
                <a:cs typeface="Calibri"/>
              </a:rPr>
              <a:t>n</a:t>
            </a:r>
            <a:r>
              <a:rPr sz="1800" b="1" spc="-10" dirty="0">
                <a:solidFill>
                  <a:srgbClr val="252525"/>
                </a:solidFill>
                <a:latin typeface="Calibri"/>
                <a:cs typeface="Calibri"/>
              </a:rPr>
              <a:t>i</a:t>
            </a:r>
            <a:r>
              <a:rPr sz="1800" b="1" dirty="0">
                <a:solidFill>
                  <a:srgbClr val="252525"/>
                </a:solidFill>
                <a:latin typeface="Calibri"/>
                <a:cs typeface="Calibri"/>
              </a:rPr>
              <a:t>a  </a:t>
            </a:r>
            <a:r>
              <a:rPr sz="1800" b="1" spc="-15" dirty="0">
                <a:solidFill>
                  <a:srgbClr val="252525"/>
                </a:solidFill>
                <a:latin typeface="Calibri"/>
                <a:cs typeface="Calibri"/>
              </a:rPr>
              <a:t>Brahm</a:t>
            </a:r>
            <a:endParaRPr sz="1800">
              <a:latin typeface="Calibri"/>
              <a:cs typeface="Calibri"/>
            </a:endParaRPr>
          </a:p>
          <a:p>
            <a:pPr marL="12700" marR="5080">
              <a:lnSpc>
                <a:spcPts val="1739"/>
              </a:lnSpc>
              <a:spcBef>
                <a:spcPts val="560"/>
              </a:spcBef>
            </a:pPr>
            <a:r>
              <a:rPr sz="1600" spc="-5" dirty="0">
                <a:solidFill>
                  <a:srgbClr val="504F4E"/>
                </a:solidFill>
                <a:latin typeface="Calibri"/>
                <a:cs typeface="Calibri"/>
              </a:rPr>
              <a:t>Asociada  </a:t>
            </a:r>
            <a:r>
              <a:rPr sz="1600" dirty="0">
                <a:solidFill>
                  <a:srgbClr val="504F4E"/>
                </a:solidFill>
                <a:latin typeface="Calibri"/>
                <a:cs typeface="Calibri"/>
              </a:rPr>
              <a:t>I</a:t>
            </a:r>
            <a:r>
              <a:rPr sz="1600" spc="-25" dirty="0">
                <a:solidFill>
                  <a:srgbClr val="504F4E"/>
                </a:solidFill>
                <a:latin typeface="Calibri"/>
                <a:cs typeface="Calibri"/>
              </a:rPr>
              <a:t>nv</a:t>
            </a:r>
            <a:r>
              <a:rPr sz="1600" spc="5" dirty="0">
                <a:solidFill>
                  <a:srgbClr val="504F4E"/>
                </a:solidFill>
                <a:latin typeface="Calibri"/>
                <a:cs typeface="Calibri"/>
              </a:rPr>
              <a:t>e</a:t>
            </a:r>
            <a:r>
              <a:rPr sz="1600" spc="-20" dirty="0">
                <a:solidFill>
                  <a:srgbClr val="504F4E"/>
                </a:solidFill>
                <a:latin typeface="Calibri"/>
                <a:cs typeface="Calibri"/>
              </a:rPr>
              <a:t>r</a:t>
            </a:r>
            <a:r>
              <a:rPr sz="1600" spc="-5" dirty="0">
                <a:solidFill>
                  <a:srgbClr val="504F4E"/>
                </a:solidFill>
                <a:latin typeface="Calibri"/>
                <a:cs typeface="Calibri"/>
              </a:rPr>
              <a:t>s</a:t>
            </a:r>
            <a:r>
              <a:rPr sz="1600" spc="-10" dirty="0">
                <a:solidFill>
                  <a:srgbClr val="504F4E"/>
                </a:solidFill>
                <a:latin typeface="Calibri"/>
                <a:cs typeface="Calibri"/>
              </a:rPr>
              <a:t>i</a:t>
            </a:r>
            <a:r>
              <a:rPr sz="1600" spc="-5" dirty="0">
                <a:solidFill>
                  <a:srgbClr val="504F4E"/>
                </a:solidFill>
                <a:latin typeface="Calibri"/>
                <a:cs typeface="Calibri"/>
              </a:rPr>
              <a:t>on</a:t>
            </a:r>
            <a:r>
              <a:rPr sz="1600" spc="5" dirty="0">
                <a:solidFill>
                  <a:srgbClr val="504F4E"/>
                </a:solidFill>
                <a:latin typeface="Calibri"/>
                <a:cs typeface="Calibri"/>
              </a:rPr>
              <a:t>e</a:t>
            </a:r>
            <a:r>
              <a:rPr sz="1600" dirty="0">
                <a:solidFill>
                  <a:srgbClr val="504F4E"/>
                </a:solidFill>
                <a:latin typeface="Calibri"/>
                <a:cs typeface="Calibri"/>
              </a:rPr>
              <a:t>s</a:t>
            </a:r>
            <a:endParaRPr sz="1600">
              <a:latin typeface="Calibri"/>
              <a:cs typeface="Calibri"/>
            </a:endParaRPr>
          </a:p>
        </p:txBody>
      </p:sp>
      <p:grpSp>
        <p:nvGrpSpPr>
          <p:cNvPr id="14" name="object 14"/>
          <p:cNvGrpSpPr/>
          <p:nvPr/>
        </p:nvGrpSpPr>
        <p:grpSpPr>
          <a:xfrm>
            <a:off x="8198421" y="1289621"/>
            <a:ext cx="1513205" cy="1513205"/>
            <a:chOff x="8198421" y="1289621"/>
            <a:chExt cx="1513205" cy="1513205"/>
          </a:xfrm>
        </p:grpSpPr>
        <p:pic>
          <p:nvPicPr>
            <p:cNvPr id="15" name="object 15"/>
            <p:cNvPicPr/>
            <p:nvPr/>
          </p:nvPicPr>
          <p:blipFill>
            <a:blip r:embed="rId5" cstate="email">
              <a:extLst>
                <a:ext uri="{28A0092B-C50C-407E-A947-70E740481C1C}">
                  <a14:useLocalDpi xmlns:a14="http://schemas.microsoft.com/office/drawing/2010/main"/>
                </a:ext>
              </a:extLst>
            </a:blip>
            <a:stretch>
              <a:fillRect/>
            </a:stretch>
          </p:blipFill>
          <p:spPr>
            <a:xfrm>
              <a:off x="8201659" y="1292859"/>
              <a:ext cx="1506220" cy="1506219"/>
            </a:xfrm>
            <a:prstGeom prst="rect">
              <a:avLst/>
            </a:prstGeom>
          </p:spPr>
        </p:pic>
        <p:sp>
          <p:nvSpPr>
            <p:cNvPr id="16" name="object 16"/>
            <p:cNvSpPr/>
            <p:nvPr/>
          </p:nvSpPr>
          <p:spPr>
            <a:xfrm>
              <a:off x="8200008" y="1291208"/>
              <a:ext cx="1510030" cy="1510030"/>
            </a:xfrm>
            <a:custGeom>
              <a:avLst/>
              <a:gdLst/>
              <a:ahLst/>
              <a:cxnLst/>
              <a:rect l="l" t="t" r="r" b="b"/>
              <a:pathLst>
                <a:path w="1510029" h="1510030">
                  <a:moveTo>
                    <a:pt x="754888" y="0"/>
                  </a:moveTo>
                  <a:lnTo>
                    <a:pt x="832104" y="4063"/>
                  </a:lnTo>
                  <a:lnTo>
                    <a:pt x="906780" y="15620"/>
                  </a:lnTo>
                  <a:lnTo>
                    <a:pt x="979170" y="33908"/>
                  </a:lnTo>
                  <a:lnTo>
                    <a:pt x="1048766" y="59308"/>
                  </a:lnTo>
                  <a:lnTo>
                    <a:pt x="1114806" y="91186"/>
                  </a:lnTo>
                  <a:lnTo>
                    <a:pt x="1176909" y="128904"/>
                  </a:lnTo>
                  <a:lnTo>
                    <a:pt x="1234948" y="172212"/>
                  </a:lnTo>
                  <a:lnTo>
                    <a:pt x="1288669" y="221233"/>
                  </a:lnTo>
                  <a:lnTo>
                    <a:pt x="1337564" y="274827"/>
                  </a:lnTo>
                  <a:lnTo>
                    <a:pt x="1380871" y="332993"/>
                  </a:lnTo>
                  <a:lnTo>
                    <a:pt x="1418717" y="394969"/>
                  </a:lnTo>
                  <a:lnTo>
                    <a:pt x="1450467" y="461010"/>
                  </a:lnTo>
                  <a:lnTo>
                    <a:pt x="1475994" y="530605"/>
                  </a:lnTo>
                  <a:lnTo>
                    <a:pt x="1494282" y="602995"/>
                  </a:lnTo>
                  <a:lnTo>
                    <a:pt x="1505839" y="677799"/>
                  </a:lnTo>
                  <a:lnTo>
                    <a:pt x="1509776" y="754888"/>
                  </a:lnTo>
                  <a:lnTo>
                    <a:pt x="1505839" y="832103"/>
                  </a:lnTo>
                  <a:lnTo>
                    <a:pt x="1494282" y="906779"/>
                  </a:lnTo>
                  <a:lnTo>
                    <a:pt x="1475994" y="979169"/>
                  </a:lnTo>
                  <a:lnTo>
                    <a:pt x="1450467" y="1048765"/>
                  </a:lnTo>
                  <a:lnTo>
                    <a:pt x="1418717" y="1114805"/>
                  </a:lnTo>
                  <a:lnTo>
                    <a:pt x="1380871" y="1176908"/>
                  </a:lnTo>
                  <a:lnTo>
                    <a:pt x="1337564" y="1234948"/>
                  </a:lnTo>
                  <a:lnTo>
                    <a:pt x="1288669" y="1288668"/>
                  </a:lnTo>
                  <a:lnTo>
                    <a:pt x="1234948" y="1337564"/>
                  </a:lnTo>
                  <a:lnTo>
                    <a:pt x="1176909" y="1380870"/>
                  </a:lnTo>
                  <a:lnTo>
                    <a:pt x="1114806" y="1418716"/>
                  </a:lnTo>
                  <a:lnTo>
                    <a:pt x="1048766" y="1450466"/>
                  </a:lnTo>
                  <a:lnTo>
                    <a:pt x="979170" y="1475993"/>
                  </a:lnTo>
                  <a:lnTo>
                    <a:pt x="906780" y="1494281"/>
                  </a:lnTo>
                  <a:lnTo>
                    <a:pt x="832104" y="1505839"/>
                  </a:lnTo>
                  <a:lnTo>
                    <a:pt x="754888" y="1509776"/>
                  </a:lnTo>
                  <a:lnTo>
                    <a:pt x="677799" y="1505839"/>
                  </a:lnTo>
                  <a:lnTo>
                    <a:pt x="602996" y="1494281"/>
                  </a:lnTo>
                  <a:lnTo>
                    <a:pt x="530606" y="1475993"/>
                  </a:lnTo>
                  <a:lnTo>
                    <a:pt x="461010" y="1450466"/>
                  </a:lnTo>
                  <a:lnTo>
                    <a:pt x="394970" y="1418716"/>
                  </a:lnTo>
                  <a:lnTo>
                    <a:pt x="332994" y="1380870"/>
                  </a:lnTo>
                  <a:lnTo>
                    <a:pt x="274827" y="1337564"/>
                  </a:lnTo>
                  <a:lnTo>
                    <a:pt x="221234" y="1288668"/>
                  </a:lnTo>
                  <a:lnTo>
                    <a:pt x="172212" y="1234948"/>
                  </a:lnTo>
                  <a:lnTo>
                    <a:pt x="128905" y="1176908"/>
                  </a:lnTo>
                  <a:lnTo>
                    <a:pt x="91186" y="1114805"/>
                  </a:lnTo>
                  <a:lnTo>
                    <a:pt x="59309" y="1048765"/>
                  </a:lnTo>
                  <a:lnTo>
                    <a:pt x="33909" y="979169"/>
                  </a:lnTo>
                  <a:lnTo>
                    <a:pt x="15621" y="906779"/>
                  </a:lnTo>
                  <a:lnTo>
                    <a:pt x="4064" y="832103"/>
                  </a:lnTo>
                  <a:lnTo>
                    <a:pt x="0" y="754888"/>
                  </a:lnTo>
                  <a:lnTo>
                    <a:pt x="4064" y="677799"/>
                  </a:lnTo>
                  <a:lnTo>
                    <a:pt x="15621" y="602995"/>
                  </a:lnTo>
                  <a:lnTo>
                    <a:pt x="33909" y="530605"/>
                  </a:lnTo>
                  <a:lnTo>
                    <a:pt x="59309" y="461010"/>
                  </a:lnTo>
                  <a:lnTo>
                    <a:pt x="91186" y="394969"/>
                  </a:lnTo>
                  <a:lnTo>
                    <a:pt x="128905" y="332993"/>
                  </a:lnTo>
                  <a:lnTo>
                    <a:pt x="172212" y="274827"/>
                  </a:lnTo>
                  <a:lnTo>
                    <a:pt x="221234" y="221233"/>
                  </a:lnTo>
                  <a:lnTo>
                    <a:pt x="274827" y="172212"/>
                  </a:lnTo>
                  <a:lnTo>
                    <a:pt x="332994" y="128904"/>
                  </a:lnTo>
                  <a:lnTo>
                    <a:pt x="394970" y="91186"/>
                  </a:lnTo>
                  <a:lnTo>
                    <a:pt x="461010" y="59308"/>
                  </a:lnTo>
                  <a:lnTo>
                    <a:pt x="530606" y="33908"/>
                  </a:lnTo>
                  <a:lnTo>
                    <a:pt x="602996" y="15620"/>
                  </a:lnTo>
                  <a:lnTo>
                    <a:pt x="677799" y="4063"/>
                  </a:lnTo>
                  <a:lnTo>
                    <a:pt x="754888" y="0"/>
                  </a:lnTo>
                  <a:close/>
                </a:path>
              </a:pathLst>
            </a:custGeom>
            <a:ln w="3175">
              <a:solidFill>
                <a:srgbClr val="F1F1F1"/>
              </a:solidFill>
            </a:ln>
          </p:spPr>
          <p:txBody>
            <a:bodyPr wrap="square" lIns="0" tIns="0" rIns="0" bIns="0" rtlCol="0"/>
            <a:lstStyle/>
            <a:p>
              <a:endParaRPr/>
            </a:p>
          </p:txBody>
        </p:sp>
      </p:grpSp>
      <p:sp>
        <p:nvSpPr>
          <p:cNvPr id="17" name="object 17"/>
          <p:cNvSpPr txBox="1"/>
          <p:nvPr/>
        </p:nvSpPr>
        <p:spPr>
          <a:xfrm>
            <a:off x="1390903" y="3389883"/>
            <a:ext cx="390525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00A194"/>
                </a:solidFill>
                <a:latin typeface="Rockwell"/>
                <a:cs typeface="Rockwell"/>
              </a:rPr>
              <a:t>Miembros Comités </a:t>
            </a:r>
            <a:r>
              <a:rPr sz="1800" b="1" dirty="0">
                <a:solidFill>
                  <a:srgbClr val="00A194"/>
                </a:solidFill>
                <a:latin typeface="Rockwell"/>
                <a:cs typeface="Rockwell"/>
              </a:rPr>
              <a:t>de</a:t>
            </a:r>
            <a:r>
              <a:rPr sz="1800" b="1" spc="20" dirty="0">
                <a:solidFill>
                  <a:srgbClr val="00A194"/>
                </a:solidFill>
                <a:latin typeface="Rockwell"/>
                <a:cs typeface="Rockwell"/>
              </a:rPr>
              <a:t> </a:t>
            </a:r>
            <a:r>
              <a:rPr sz="1800" b="1" spc="-10" dirty="0">
                <a:solidFill>
                  <a:srgbClr val="00A194"/>
                </a:solidFill>
                <a:latin typeface="Rockwell"/>
                <a:cs typeface="Rockwell"/>
              </a:rPr>
              <a:t>Inversiones</a:t>
            </a:r>
            <a:endParaRPr sz="1800">
              <a:latin typeface="Rockwell"/>
              <a:cs typeface="Rockwell"/>
            </a:endParaRPr>
          </a:p>
        </p:txBody>
      </p:sp>
      <p:pic>
        <p:nvPicPr>
          <p:cNvPr id="18" name="object 18"/>
          <p:cNvPicPr/>
          <p:nvPr/>
        </p:nvPicPr>
        <p:blipFill>
          <a:blip r:embed="rId6" cstate="email">
            <a:extLst>
              <a:ext uri="{28A0092B-C50C-407E-A947-70E740481C1C}">
                <a14:useLocalDpi xmlns:a14="http://schemas.microsoft.com/office/drawing/2010/main"/>
              </a:ext>
            </a:extLst>
          </a:blip>
          <a:stretch>
            <a:fillRect/>
          </a:stretch>
        </p:blipFill>
        <p:spPr>
          <a:xfrm>
            <a:off x="8463280" y="5430802"/>
            <a:ext cx="451821" cy="535375"/>
          </a:xfrm>
          <a:prstGeom prst="rect">
            <a:avLst/>
          </a:prstGeom>
        </p:spPr>
      </p:pic>
      <p:pic>
        <p:nvPicPr>
          <p:cNvPr id="19" name="object 19"/>
          <p:cNvPicPr/>
          <p:nvPr/>
        </p:nvPicPr>
        <p:blipFill>
          <a:blip r:embed="rId7" cstate="print"/>
          <a:stretch>
            <a:fillRect/>
          </a:stretch>
        </p:blipFill>
        <p:spPr>
          <a:xfrm>
            <a:off x="9775797" y="4785359"/>
            <a:ext cx="645822" cy="371475"/>
          </a:xfrm>
          <a:prstGeom prst="rect">
            <a:avLst/>
          </a:prstGeom>
        </p:spPr>
      </p:pic>
      <p:pic>
        <p:nvPicPr>
          <p:cNvPr id="20" name="object 20"/>
          <p:cNvPicPr/>
          <p:nvPr/>
        </p:nvPicPr>
        <p:blipFill>
          <a:blip r:embed="rId8" cstate="print"/>
          <a:stretch>
            <a:fillRect/>
          </a:stretch>
        </p:blipFill>
        <p:spPr>
          <a:xfrm>
            <a:off x="8216472" y="4832984"/>
            <a:ext cx="918388" cy="285750"/>
          </a:xfrm>
          <a:prstGeom prst="rect">
            <a:avLst/>
          </a:prstGeom>
        </p:spPr>
      </p:pic>
      <p:pic>
        <p:nvPicPr>
          <p:cNvPr id="21" name="object 21"/>
          <p:cNvPicPr/>
          <p:nvPr/>
        </p:nvPicPr>
        <p:blipFill>
          <a:blip r:embed="rId9" cstate="print"/>
          <a:stretch>
            <a:fillRect/>
          </a:stretch>
        </p:blipFill>
        <p:spPr>
          <a:xfrm>
            <a:off x="9577130" y="5514340"/>
            <a:ext cx="955523" cy="285135"/>
          </a:xfrm>
          <a:prstGeom prst="rect">
            <a:avLst/>
          </a:prstGeom>
        </p:spPr>
      </p:pic>
      <p:pic>
        <p:nvPicPr>
          <p:cNvPr id="22" name="object 22"/>
          <p:cNvPicPr/>
          <p:nvPr/>
        </p:nvPicPr>
        <p:blipFill>
          <a:blip r:embed="rId10" cstate="email">
            <a:extLst>
              <a:ext uri="{28A0092B-C50C-407E-A947-70E740481C1C}">
                <a14:useLocalDpi xmlns:a14="http://schemas.microsoft.com/office/drawing/2010/main"/>
              </a:ext>
            </a:extLst>
          </a:blip>
          <a:stretch>
            <a:fillRect/>
          </a:stretch>
        </p:blipFill>
        <p:spPr>
          <a:xfrm>
            <a:off x="11303000" y="4726940"/>
            <a:ext cx="500379" cy="500380"/>
          </a:xfrm>
          <a:prstGeom prst="rect">
            <a:avLst/>
          </a:prstGeom>
        </p:spPr>
      </p:pic>
      <p:pic>
        <p:nvPicPr>
          <p:cNvPr id="23" name="object 23"/>
          <p:cNvPicPr/>
          <p:nvPr/>
        </p:nvPicPr>
        <p:blipFill>
          <a:blip r:embed="rId11" cstate="print"/>
          <a:stretch>
            <a:fillRect/>
          </a:stretch>
        </p:blipFill>
        <p:spPr>
          <a:xfrm>
            <a:off x="7104380" y="4861657"/>
            <a:ext cx="675056" cy="230944"/>
          </a:xfrm>
          <a:prstGeom prst="rect">
            <a:avLst/>
          </a:prstGeom>
        </p:spPr>
      </p:pic>
      <p:pic>
        <p:nvPicPr>
          <p:cNvPr id="24" name="object 24"/>
          <p:cNvPicPr/>
          <p:nvPr/>
        </p:nvPicPr>
        <p:blipFill>
          <a:blip r:embed="rId12" cstate="print"/>
          <a:stretch>
            <a:fillRect/>
          </a:stretch>
        </p:blipFill>
        <p:spPr>
          <a:xfrm>
            <a:off x="11190271" y="5347334"/>
            <a:ext cx="783529" cy="514350"/>
          </a:xfrm>
          <a:prstGeom prst="rect">
            <a:avLst/>
          </a:prstGeom>
        </p:spPr>
      </p:pic>
      <p:pic>
        <p:nvPicPr>
          <p:cNvPr id="25" name="object 25"/>
          <p:cNvPicPr/>
          <p:nvPr/>
        </p:nvPicPr>
        <p:blipFill>
          <a:blip r:embed="rId13" cstate="print"/>
          <a:stretch>
            <a:fillRect/>
          </a:stretch>
        </p:blipFill>
        <p:spPr>
          <a:xfrm>
            <a:off x="7246477" y="5384800"/>
            <a:ext cx="542586" cy="458251"/>
          </a:xfrm>
          <a:prstGeom prst="rect">
            <a:avLst/>
          </a:prstGeom>
        </p:spPr>
      </p:pic>
      <p:sp>
        <p:nvSpPr>
          <p:cNvPr id="26" name="object 26"/>
          <p:cNvSpPr txBox="1"/>
          <p:nvPr/>
        </p:nvSpPr>
        <p:spPr>
          <a:xfrm>
            <a:off x="7183119" y="6202045"/>
            <a:ext cx="4930775" cy="431800"/>
          </a:xfrm>
          <a:prstGeom prst="rect">
            <a:avLst/>
          </a:prstGeom>
        </p:spPr>
        <p:txBody>
          <a:bodyPr vert="horz" wrap="square" lIns="0" tIns="36194" rIns="0" bIns="0" rtlCol="0">
            <a:spAutoFit/>
          </a:bodyPr>
          <a:lstStyle/>
          <a:p>
            <a:pPr marL="279400" marR="5080" indent="-266700">
              <a:lnSpc>
                <a:spcPts val="1520"/>
              </a:lnSpc>
              <a:spcBef>
                <a:spcPts val="284"/>
              </a:spcBef>
            </a:pPr>
            <a:r>
              <a:rPr sz="1400" spc="-5" dirty="0">
                <a:solidFill>
                  <a:srgbClr val="504F4E"/>
                </a:solidFill>
                <a:latin typeface="Calibri"/>
                <a:cs typeface="Calibri"/>
              </a:rPr>
              <a:t>Participación </a:t>
            </a:r>
            <a:r>
              <a:rPr sz="1400" dirty="0">
                <a:solidFill>
                  <a:srgbClr val="504F4E"/>
                </a:solidFill>
                <a:latin typeface="Calibri"/>
                <a:cs typeface="Calibri"/>
              </a:rPr>
              <a:t>en </a:t>
            </a:r>
            <a:r>
              <a:rPr sz="1400" spc="-5" dirty="0">
                <a:solidFill>
                  <a:srgbClr val="504F4E"/>
                </a:solidFill>
                <a:latin typeface="Calibri"/>
                <a:cs typeface="Calibri"/>
              </a:rPr>
              <a:t>gremios </a:t>
            </a:r>
            <a:r>
              <a:rPr sz="1400" dirty="0">
                <a:solidFill>
                  <a:srgbClr val="504F4E"/>
                </a:solidFill>
                <a:latin typeface="Calibri"/>
                <a:cs typeface="Calibri"/>
              </a:rPr>
              <a:t>y agencias </a:t>
            </a:r>
            <a:r>
              <a:rPr sz="1400" spc="-5" dirty="0">
                <a:solidFill>
                  <a:srgbClr val="504F4E"/>
                </a:solidFill>
                <a:latin typeface="Calibri"/>
                <a:cs typeface="Calibri"/>
              </a:rPr>
              <a:t>públicas para potenciar </a:t>
            </a:r>
            <a:r>
              <a:rPr sz="1400" dirty="0">
                <a:solidFill>
                  <a:srgbClr val="504F4E"/>
                </a:solidFill>
                <a:latin typeface="Calibri"/>
                <a:cs typeface="Calibri"/>
              </a:rPr>
              <a:t>pipeline  </a:t>
            </a:r>
            <a:r>
              <a:rPr sz="1400" spc="-30" dirty="0">
                <a:solidFill>
                  <a:srgbClr val="504F4E"/>
                </a:solidFill>
                <a:latin typeface="Calibri"/>
                <a:cs typeface="Calibri"/>
              </a:rPr>
              <a:t>(FAO, </a:t>
            </a:r>
            <a:r>
              <a:rPr sz="1400" spc="-5" dirty="0">
                <a:solidFill>
                  <a:srgbClr val="504F4E"/>
                </a:solidFill>
                <a:latin typeface="Calibri"/>
                <a:cs typeface="Calibri"/>
              </a:rPr>
              <a:t>MDS, </a:t>
            </a:r>
            <a:r>
              <a:rPr sz="1400" dirty="0">
                <a:solidFill>
                  <a:srgbClr val="504F4E"/>
                </a:solidFill>
                <a:latin typeface="Calibri"/>
                <a:cs typeface="Calibri"/>
              </a:rPr>
              <a:t>ACERA, </a:t>
            </a:r>
            <a:r>
              <a:rPr sz="1400" spc="-20" dirty="0">
                <a:solidFill>
                  <a:srgbClr val="504F4E"/>
                </a:solidFill>
                <a:latin typeface="Calibri"/>
                <a:cs typeface="Calibri"/>
              </a:rPr>
              <a:t>Endeavor, </a:t>
            </a:r>
            <a:r>
              <a:rPr sz="1400" dirty="0">
                <a:solidFill>
                  <a:srgbClr val="504F4E"/>
                </a:solidFill>
                <a:latin typeface="Calibri"/>
                <a:cs typeface="Calibri"/>
              </a:rPr>
              <a:t>GSG </a:t>
            </a:r>
            <a:r>
              <a:rPr sz="1400" spc="-5" dirty="0">
                <a:solidFill>
                  <a:srgbClr val="504F4E"/>
                </a:solidFill>
                <a:latin typeface="Calibri"/>
                <a:cs typeface="Calibri"/>
              </a:rPr>
              <a:t>Chile, ACAFI, </a:t>
            </a:r>
            <a:r>
              <a:rPr sz="1400" spc="-15" dirty="0">
                <a:solidFill>
                  <a:srgbClr val="504F4E"/>
                </a:solidFill>
                <a:latin typeface="Calibri"/>
                <a:cs typeface="Calibri"/>
              </a:rPr>
              <a:t>entre</a:t>
            </a:r>
            <a:r>
              <a:rPr sz="1400" spc="65" dirty="0">
                <a:solidFill>
                  <a:srgbClr val="504F4E"/>
                </a:solidFill>
                <a:latin typeface="Calibri"/>
                <a:cs typeface="Calibri"/>
              </a:rPr>
              <a:t> </a:t>
            </a:r>
            <a:r>
              <a:rPr sz="1400" spc="-10" dirty="0">
                <a:solidFill>
                  <a:srgbClr val="504F4E"/>
                </a:solidFill>
                <a:latin typeface="Calibri"/>
                <a:cs typeface="Calibri"/>
              </a:rPr>
              <a:t>otros).</a:t>
            </a:r>
            <a:endParaRPr sz="1400">
              <a:latin typeface="Calibri"/>
              <a:cs typeface="Calibri"/>
            </a:endParaRPr>
          </a:p>
        </p:txBody>
      </p:sp>
      <p:sp>
        <p:nvSpPr>
          <p:cNvPr id="27" name="object 27"/>
          <p:cNvSpPr txBox="1"/>
          <p:nvPr/>
        </p:nvSpPr>
        <p:spPr>
          <a:xfrm>
            <a:off x="5197221" y="4816792"/>
            <a:ext cx="652145" cy="361950"/>
          </a:xfrm>
          <a:prstGeom prst="rect">
            <a:avLst/>
          </a:prstGeom>
        </p:spPr>
        <p:txBody>
          <a:bodyPr vert="horz" wrap="square" lIns="0" tIns="12700" rIns="0" bIns="0" rtlCol="0">
            <a:spAutoFit/>
          </a:bodyPr>
          <a:lstStyle/>
          <a:p>
            <a:pPr algn="ctr">
              <a:lnSpc>
                <a:spcPct val="100000"/>
              </a:lnSpc>
              <a:spcBef>
                <a:spcPts val="100"/>
              </a:spcBef>
            </a:pPr>
            <a:r>
              <a:rPr sz="1100" b="0" spc="-5" dirty="0">
                <a:solidFill>
                  <a:srgbClr val="504F4E"/>
                </a:solidFill>
                <a:latin typeface="Calibri Light"/>
                <a:cs typeface="Calibri Light"/>
              </a:rPr>
              <a:t>Magdalena</a:t>
            </a:r>
            <a:endParaRPr sz="1100">
              <a:latin typeface="Calibri Light"/>
              <a:cs typeface="Calibri Light"/>
            </a:endParaRPr>
          </a:p>
          <a:p>
            <a:pPr marL="635" algn="ctr">
              <a:lnSpc>
                <a:spcPct val="100000"/>
              </a:lnSpc>
              <a:spcBef>
                <a:spcPts val="5"/>
              </a:spcBef>
            </a:pPr>
            <a:r>
              <a:rPr sz="1100" b="0" spc="-5" dirty="0">
                <a:solidFill>
                  <a:srgbClr val="504F4E"/>
                </a:solidFill>
                <a:latin typeface="Calibri Light"/>
                <a:cs typeface="Calibri Light"/>
              </a:rPr>
              <a:t>Valdés</a:t>
            </a:r>
            <a:endParaRPr sz="1100">
              <a:latin typeface="Calibri Light"/>
              <a:cs typeface="Calibri Light"/>
            </a:endParaRPr>
          </a:p>
        </p:txBody>
      </p:sp>
      <p:sp>
        <p:nvSpPr>
          <p:cNvPr id="28" name="object 28"/>
          <p:cNvSpPr txBox="1"/>
          <p:nvPr/>
        </p:nvSpPr>
        <p:spPr>
          <a:xfrm>
            <a:off x="658812" y="4826317"/>
            <a:ext cx="502284" cy="361315"/>
          </a:xfrm>
          <a:prstGeom prst="rect">
            <a:avLst/>
          </a:prstGeom>
        </p:spPr>
        <p:txBody>
          <a:bodyPr vert="horz" wrap="square" lIns="0" tIns="12700" rIns="0" bIns="0" rtlCol="0">
            <a:spAutoFit/>
          </a:bodyPr>
          <a:lstStyle/>
          <a:p>
            <a:pPr marL="12700">
              <a:lnSpc>
                <a:spcPct val="100000"/>
              </a:lnSpc>
              <a:spcBef>
                <a:spcPts val="100"/>
              </a:spcBef>
            </a:pPr>
            <a:r>
              <a:rPr sz="1100" b="0" dirty="0">
                <a:solidFill>
                  <a:srgbClr val="504F4E"/>
                </a:solidFill>
                <a:latin typeface="Calibri Light"/>
                <a:cs typeface="Calibri Light"/>
              </a:rPr>
              <a:t>E</a:t>
            </a:r>
            <a:r>
              <a:rPr sz="1100" b="0" spc="5" dirty="0">
                <a:solidFill>
                  <a:srgbClr val="504F4E"/>
                </a:solidFill>
                <a:latin typeface="Calibri Light"/>
                <a:cs typeface="Calibri Light"/>
              </a:rPr>
              <a:t>du</a:t>
            </a:r>
            <a:r>
              <a:rPr sz="1100" b="0" dirty="0">
                <a:solidFill>
                  <a:srgbClr val="504F4E"/>
                </a:solidFill>
                <a:latin typeface="Calibri Light"/>
                <a:cs typeface="Calibri Light"/>
              </a:rPr>
              <a:t>ar</a:t>
            </a:r>
            <a:r>
              <a:rPr sz="1100" b="0" spc="5" dirty="0">
                <a:solidFill>
                  <a:srgbClr val="504F4E"/>
                </a:solidFill>
                <a:latin typeface="Calibri Light"/>
                <a:cs typeface="Calibri Light"/>
              </a:rPr>
              <a:t>d</a:t>
            </a:r>
            <a:r>
              <a:rPr sz="1100" b="0" dirty="0">
                <a:solidFill>
                  <a:srgbClr val="504F4E"/>
                </a:solidFill>
                <a:latin typeface="Calibri Light"/>
                <a:cs typeface="Calibri Light"/>
              </a:rPr>
              <a:t>o</a:t>
            </a:r>
            <a:endParaRPr sz="1100">
              <a:latin typeface="Calibri Light"/>
              <a:cs typeface="Calibri Light"/>
            </a:endParaRPr>
          </a:p>
          <a:p>
            <a:pPr marL="53340">
              <a:lnSpc>
                <a:spcPct val="100000"/>
              </a:lnSpc>
              <a:spcBef>
                <a:spcPts val="5"/>
              </a:spcBef>
            </a:pPr>
            <a:r>
              <a:rPr sz="1100" b="0" dirty="0">
                <a:solidFill>
                  <a:srgbClr val="504F4E"/>
                </a:solidFill>
                <a:latin typeface="Calibri Light"/>
                <a:cs typeface="Calibri Light"/>
              </a:rPr>
              <a:t>Muñoz</a:t>
            </a:r>
            <a:endParaRPr sz="1100">
              <a:latin typeface="Calibri Light"/>
              <a:cs typeface="Calibri Light"/>
            </a:endParaRPr>
          </a:p>
        </p:txBody>
      </p:sp>
      <p:sp>
        <p:nvSpPr>
          <p:cNvPr id="29" name="object 29"/>
          <p:cNvSpPr txBox="1"/>
          <p:nvPr/>
        </p:nvSpPr>
        <p:spPr>
          <a:xfrm>
            <a:off x="1789810" y="4830445"/>
            <a:ext cx="544830" cy="360680"/>
          </a:xfrm>
          <a:prstGeom prst="rect">
            <a:avLst/>
          </a:prstGeom>
        </p:spPr>
        <p:txBody>
          <a:bodyPr vert="horz" wrap="square" lIns="0" tIns="12700" rIns="0" bIns="0" rtlCol="0">
            <a:spAutoFit/>
          </a:bodyPr>
          <a:lstStyle/>
          <a:p>
            <a:pPr marL="12700" marR="5080" indent="48260">
              <a:lnSpc>
                <a:spcPct val="100000"/>
              </a:lnSpc>
              <a:spcBef>
                <a:spcPts val="100"/>
              </a:spcBef>
            </a:pPr>
            <a:r>
              <a:rPr sz="1100" b="0" spc="-5" dirty="0">
                <a:solidFill>
                  <a:srgbClr val="504F4E"/>
                </a:solidFill>
                <a:latin typeface="Calibri Light"/>
                <a:cs typeface="Calibri Light"/>
              </a:rPr>
              <a:t>M. José  </a:t>
            </a:r>
            <a:r>
              <a:rPr sz="1100" b="0" spc="-10" dirty="0">
                <a:solidFill>
                  <a:srgbClr val="504F4E"/>
                </a:solidFill>
                <a:latin typeface="Calibri Light"/>
                <a:cs typeface="Calibri Light"/>
              </a:rPr>
              <a:t>M</a:t>
            </a:r>
            <a:r>
              <a:rPr sz="1100" b="0" spc="5" dirty="0">
                <a:solidFill>
                  <a:srgbClr val="504F4E"/>
                </a:solidFill>
                <a:latin typeface="Calibri Light"/>
                <a:cs typeface="Calibri Light"/>
              </a:rPr>
              <a:t>u</a:t>
            </a:r>
            <a:r>
              <a:rPr sz="1100" b="0" spc="-10" dirty="0">
                <a:solidFill>
                  <a:srgbClr val="504F4E"/>
                </a:solidFill>
                <a:latin typeface="Calibri Light"/>
                <a:cs typeface="Calibri Light"/>
              </a:rPr>
              <a:t>s</a:t>
            </a:r>
            <a:r>
              <a:rPr sz="1100" b="0" dirty="0">
                <a:solidFill>
                  <a:srgbClr val="504F4E"/>
                </a:solidFill>
                <a:latin typeface="Calibri Light"/>
                <a:cs typeface="Calibri Light"/>
              </a:rPr>
              <a:t>al</a:t>
            </a:r>
            <a:r>
              <a:rPr sz="1100" b="0" spc="-5" dirty="0">
                <a:solidFill>
                  <a:srgbClr val="504F4E"/>
                </a:solidFill>
                <a:latin typeface="Calibri Light"/>
                <a:cs typeface="Calibri Light"/>
              </a:rPr>
              <a:t>e</a:t>
            </a:r>
            <a:r>
              <a:rPr sz="1100" b="0" dirty="0">
                <a:solidFill>
                  <a:srgbClr val="504F4E"/>
                </a:solidFill>
                <a:latin typeface="Calibri Light"/>
                <a:cs typeface="Calibri Light"/>
              </a:rPr>
              <a:t>m</a:t>
            </a:r>
            <a:endParaRPr sz="1100">
              <a:latin typeface="Calibri Light"/>
              <a:cs typeface="Calibri Light"/>
            </a:endParaRPr>
          </a:p>
        </p:txBody>
      </p:sp>
      <p:sp>
        <p:nvSpPr>
          <p:cNvPr id="30" name="object 30"/>
          <p:cNvSpPr txBox="1"/>
          <p:nvPr/>
        </p:nvSpPr>
        <p:spPr>
          <a:xfrm>
            <a:off x="4210684" y="4831460"/>
            <a:ext cx="342900" cy="360680"/>
          </a:xfrm>
          <a:prstGeom prst="rect">
            <a:avLst/>
          </a:prstGeom>
        </p:spPr>
        <p:txBody>
          <a:bodyPr vert="horz" wrap="square" lIns="0" tIns="12700" rIns="0" bIns="0" rtlCol="0">
            <a:spAutoFit/>
          </a:bodyPr>
          <a:lstStyle/>
          <a:p>
            <a:pPr marL="12700" marR="5080">
              <a:lnSpc>
                <a:spcPct val="100000"/>
              </a:lnSpc>
              <a:spcBef>
                <a:spcPts val="100"/>
              </a:spcBef>
            </a:pPr>
            <a:r>
              <a:rPr sz="1100" b="0" dirty="0">
                <a:solidFill>
                  <a:srgbClr val="504F4E"/>
                </a:solidFill>
                <a:latin typeface="Calibri Light"/>
                <a:cs typeface="Calibri Light"/>
              </a:rPr>
              <a:t>Pa</a:t>
            </a:r>
            <a:r>
              <a:rPr sz="1100" b="0" spc="10" dirty="0">
                <a:solidFill>
                  <a:srgbClr val="504F4E"/>
                </a:solidFill>
                <a:latin typeface="Calibri Light"/>
                <a:cs typeface="Calibri Light"/>
              </a:rPr>
              <a:t>b</a:t>
            </a:r>
            <a:r>
              <a:rPr sz="1100" b="0" dirty="0">
                <a:solidFill>
                  <a:srgbClr val="504F4E"/>
                </a:solidFill>
                <a:latin typeface="Calibri Light"/>
                <a:cs typeface="Calibri Light"/>
              </a:rPr>
              <a:t>lo  </a:t>
            </a:r>
            <a:r>
              <a:rPr sz="1100" b="0" spc="-10" dirty="0">
                <a:solidFill>
                  <a:srgbClr val="504F4E"/>
                </a:solidFill>
                <a:latin typeface="Calibri Light"/>
                <a:cs typeface="Calibri Light"/>
              </a:rPr>
              <a:t>M</a:t>
            </a:r>
            <a:r>
              <a:rPr sz="1100" b="0" spc="5" dirty="0">
                <a:solidFill>
                  <a:srgbClr val="504F4E"/>
                </a:solidFill>
                <a:latin typeface="Calibri Light"/>
                <a:cs typeface="Calibri Light"/>
              </a:rPr>
              <a:t>o</a:t>
            </a:r>
            <a:r>
              <a:rPr sz="1100" b="0" spc="-10" dirty="0">
                <a:solidFill>
                  <a:srgbClr val="504F4E"/>
                </a:solidFill>
                <a:latin typeface="Calibri Light"/>
                <a:cs typeface="Calibri Light"/>
              </a:rPr>
              <a:t>y</a:t>
            </a:r>
            <a:r>
              <a:rPr sz="1100" b="0" dirty="0">
                <a:solidFill>
                  <a:srgbClr val="504F4E"/>
                </a:solidFill>
                <a:latin typeface="Calibri Light"/>
                <a:cs typeface="Calibri Light"/>
              </a:rPr>
              <a:t>a</a:t>
            </a:r>
            <a:endParaRPr sz="1100">
              <a:latin typeface="Calibri Light"/>
              <a:cs typeface="Calibri Light"/>
            </a:endParaRPr>
          </a:p>
        </p:txBody>
      </p:sp>
      <p:sp>
        <p:nvSpPr>
          <p:cNvPr id="31" name="object 31"/>
          <p:cNvSpPr txBox="1"/>
          <p:nvPr/>
        </p:nvSpPr>
        <p:spPr>
          <a:xfrm>
            <a:off x="647065" y="6218554"/>
            <a:ext cx="574040" cy="360680"/>
          </a:xfrm>
          <a:prstGeom prst="rect">
            <a:avLst/>
          </a:prstGeom>
        </p:spPr>
        <p:txBody>
          <a:bodyPr vert="horz" wrap="square" lIns="0" tIns="12700" rIns="0" bIns="0" rtlCol="0">
            <a:spAutoFit/>
          </a:bodyPr>
          <a:lstStyle/>
          <a:p>
            <a:pPr marL="12700" marR="5080" indent="33020">
              <a:lnSpc>
                <a:spcPct val="100000"/>
              </a:lnSpc>
              <a:spcBef>
                <a:spcPts val="100"/>
              </a:spcBef>
            </a:pPr>
            <a:r>
              <a:rPr sz="1100" b="0" spc="-5" dirty="0">
                <a:solidFill>
                  <a:srgbClr val="504F4E"/>
                </a:solidFill>
                <a:latin typeface="Calibri Light"/>
                <a:cs typeface="Calibri Light"/>
              </a:rPr>
              <a:t>Federico  </a:t>
            </a:r>
            <a:r>
              <a:rPr sz="1100" b="0" spc="-10" dirty="0">
                <a:solidFill>
                  <a:srgbClr val="504F4E"/>
                </a:solidFill>
                <a:latin typeface="Calibri Light"/>
                <a:cs typeface="Calibri Light"/>
              </a:rPr>
              <a:t>R</a:t>
            </a:r>
            <a:r>
              <a:rPr sz="1100" b="0" dirty="0">
                <a:solidFill>
                  <a:srgbClr val="504F4E"/>
                </a:solidFill>
                <a:latin typeface="Calibri Light"/>
                <a:cs typeface="Calibri Light"/>
              </a:rPr>
              <a:t>ava</a:t>
            </a:r>
            <a:r>
              <a:rPr sz="1100" b="0" spc="5" dirty="0">
                <a:solidFill>
                  <a:srgbClr val="504F4E"/>
                </a:solidFill>
                <a:latin typeface="Calibri Light"/>
                <a:cs typeface="Calibri Light"/>
              </a:rPr>
              <a:t>zz</a:t>
            </a:r>
            <a:r>
              <a:rPr sz="1100" b="0" dirty="0">
                <a:solidFill>
                  <a:srgbClr val="504F4E"/>
                </a:solidFill>
                <a:latin typeface="Calibri Light"/>
                <a:cs typeface="Calibri Light"/>
              </a:rPr>
              <a:t>a</a:t>
            </a:r>
            <a:r>
              <a:rPr sz="1100" b="0" spc="5" dirty="0">
                <a:solidFill>
                  <a:srgbClr val="504F4E"/>
                </a:solidFill>
                <a:latin typeface="Calibri Light"/>
                <a:cs typeface="Calibri Light"/>
              </a:rPr>
              <a:t>n</a:t>
            </a:r>
            <a:r>
              <a:rPr sz="1100" b="0" dirty="0">
                <a:solidFill>
                  <a:srgbClr val="504F4E"/>
                </a:solidFill>
                <a:latin typeface="Calibri Light"/>
                <a:cs typeface="Calibri Light"/>
              </a:rPr>
              <a:t>i</a:t>
            </a:r>
            <a:endParaRPr sz="1100">
              <a:latin typeface="Calibri Light"/>
              <a:cs typeface="Calibri Light"/>
            </a:endParaRPr>
          </a:p>
        </p:txBody>
      </p:sp>
      <p:sp>
        <p:nvSpPr>
          <p:cNvPr id="32" name="object 32"/>
          <p:cNvSpPr txBox="1"/>
          <p:nvPr/>
        </p:nvSpPr>
        <p:spPr>
          <a:xfrm>
            <a:off x="1578991" y="6236652"/>
            <a:ext cx="554990" cy="360680"/>
          </a:xfrm>
          <a:prstGeom prst="rect">
            <a:avLst/>
          </a:prstGeom>
        </p:spPr>
        <p:txBody>
          <a:bodyPr vert="horz" wrap="square" lIns="0" tIns="12700" rIns="0" bIns="0" rtlCol="0">
            <a:spAutoFit/>
          </a:bodyPr>
          <a:lstStyle/>
          <a:p>
            <a:pPr marL="12700" marR="5080" indent="55880">
              <a:lnSpc>
                <a:spcPct val="100000"/>
              </a:lnSpc>
              <a:spcBef>
                <a:spcPts val="100"/>
              </a:spcBef>
            </a:pPr>
            <a:r>
              <a:rPr sz="1100" b="0" spc="-5" dirty="0">
                <a:solidFill>
                  <a:srgbClr val="504F4E"/>
                </a:solidFill>
                <a:latin typeface="Calibri Light"/>
                <a:cs typeface="Calibri Light"/>
              </a:rPr>
              <a:t>Agustín  </a:t>
            </a:r>
            <a:r>
              <a:rPr sz="1100" b="0" spc="-10" dirty="0">
                <a:solidFill>
                  <a:srgbClr val="504F4E"/>
                </a:solidFill>
                <a:latin typeface="Calibri Light"/>
                <a:cs typeface="Calibri Light"/>
              </a:rPr>
              <a:t>I</a:t>
            </a:r>
            <a:r>
              <a:rPr sz="1100" b="0" spc="5" dirty="0">
                <a:solidFill>
                  <a:srgbClr val="504F4E"/>
                </a:solidFill>
                <a:latin typeface="Calibri Light"/>
                <a:cs typeface="Calibri Light"/>
              </a:rPr>
              <a:t>zqu</a:t>
            </a:r>
            <a:r>
              <a:rPr sz="1100" b="0" dirty="0">
                <a:solidFill>
                  <a:srgbClr val="504F4E"/>
                </a:solidFill>
                <a:latin typeface="Calibri Light"/>
                <a:cs typeface="Calibri Light"/>
              </a:rPr>
              <a:t>i</a:t>
            </a:r>
            <a:r>
              <a:rPr sz="1100" b="0" spc="-10" dirty="0">
                <a:solidFill>
                  <a:srgbClr val="504F4E"/>
                </a:solidFill>
                <a:latin typeface="Calibri Light"/>
                <a:cs typeface="Calibri Light"/>
              </a:rPr>
              <a:t>e</a:t>
            </a:r>
            <a:r>
              <a:rPr sz="1100" b="0" dirty="0">
                <a:solidFill>
                  <a:srgbClr val="504F4E"/>
                </a:solidFill>
                <a:latin typeface="Calibri Light"/>
                <a:cs typeface="Calibri Light"/>
              </a:rPr>
              <a:t>r</a:t>
            </a:r>
            <a:r>
              <a:rPr sz="1100" b="0" spc="5" dirty="0">
                <a:solidFill>
                  <a:srgbClr val="504F4E"/>
                </a:solidFill>
                <a:latin typeface="Calibri Light"/>
                <a:cs typeface="Calibri Light"/>
              </a:rPr>
              <a:t>d</a:t>
            </a:r>
            <a:r>
              <a:rPr sz="1100" b="0" dirty="0">
                <a:solidFill>
                  <a:srgbClr val="504F4E"/>
                </a:solidFill>
                <a:latin typeface="Calibri Light"/>
                <a:cs typeface="Calibri Light"/>
              </a:rPr>
              <a:t>o</a:t>
            </a:r>
            <a:endParaRPr sz="1100">
              <a:latin typeface="Calibri Light"/>
              <a:cs typeface="Calibri Light"/>
            </a:endParaRPr>
          </a:p>
        </p:txBody>
      </p:sp>
      <p:pic>
        <p:nvPicPr>
          <p:cNvPr id="33" name="object 33"/>
          <p:cNvPicPr/>
          <p:nvPr/>
        </p:nvPicPr>
        <p:blipFill>
          <a:blip r:embed="rId14" cstate="email">
            <a:extLst>
              <a:ext uri="{28A0092B-C50C-407E-A947-70E740481C1C}">
                <a14:useLocalDpi xmlns:a14="http://schemas.microsoft.com/office/drawing/2010/main"/>
              </a:ext>
            </a:extLst>
          </a:blip>
          <a:stretch>
            <a:fillRect/>
          </a:stretch>
        </p:blipFill>
        <p:spPr>
          <a:xfrm>
            <a:off x="1678939" y="3937000"/>
            <a:ext cx="769619" cy="886460"/>
          </a:xfrm>
          <a:prstGeom prst="rect">
            <a:avLst/>
          </a:prstGeom>
        </p:spPr>
      </p:pic>
      <p:pic>
        <p:nvPicPr>
          <p:cNvPr id="34" name="object 34"/>
          <p:cNvPicPr/>
          <p:nvPr/>
        </p:nvPicPr>
        <p:blipFill>
          <a:blip r:embed="rId15" cstate="email">
            <a:extLst>
              <a:ext uri="{28A0092B-C50C-407E-A947-70E740481C1C}">
                <a14:useLocalDpi xmlns:a14="http://schemas.microsoft.com/office/drawing/2010/main"/>
              </a:ext>
            </a:extLst>
          </a:blip>
          <a:stretch>
            <a:fillRect/>
          </a:stretch>
        </p:blipFill>
        <p:spPr>
          <a:xfrm>
            <a:off x="5148579" y="3949700"/>
            <a:ext cx="744220" cy="873760"/>
          </a:xfrm>
          <a:prstGeom prst="rect">
            <a:avLst/>
          </a:prstGeom>
        </p:spPr>
      </p:pic>
      <p:pic>
        <p:nvPicPr>
          <p:cNvPr id="35" name="object 35"/>
          <p:cNvPicPr/>
          <p:nvPr/>
        </p:nvPicPr>
        <p:blipFill>
          <a:blip r:embed="rId16" cstate="email">
            <a:extLst>
              <a:ext uri="{28A0092B-C50C-407E-A947-70E740481C1C}">
                <a14:useLocalDpi xmlns:a14="http://schemas.microsoft.com/office/drawing/2010/main"/>
              </a:ext>
            </a:extLst>
          </a:blip>
          <a:stretch>
            <a:fillRect/>
          </a:stretch>
        </p:blipFill>
        <p:spPr>
          <a:xfrm>
            <a:off x="1470660" y="5349240"/>
            <a:ext cx="772160" cy="876300"/>
          </a:xfrm>
          <a:prstGeom prst="rect">
            <a:avLst/>
          </a:prstGeom>
        </p:spPr>
      </p:pic>
      <p:pic>
        <p:nvPicPr>
          <p:cNvPr id="36" name="object 36"/>
          <p:cNvPicPr/>
          <p:nvPr/>
        </p:nvPicPr>
        <p:blipFill>
          <a:blip r:embed="rId17" cstate="email">
            <a:extLst>
              <a:ext uri="{28A0092B-C50C-407E-A947-70E740481C1C}">
                <a14:useLocalDpi xmlns:a14="http://schemas.microsoft.com/office/drawing/2010/main"/>
              </a:ext>
            </a:extLst>
          </a:blip>
          <a:stretch>
            <a:fillRect/>
          </a:stretch>
        </p:blipFill>
        <p:spPr>
          <a:xfrm>
            <a:off x="551180" y="5349240"/>
            <a:ext cx="769620" cy="876300"/>
          </a:xfrm>
          <a:prstGeom prst="rect">
            <a:avLst/>
          </a:prstGeom>
        </p:spPr>
      </p:pic>
      <p:pic>
        <p:nvPicPr>
          <p:cNvPr id="37" name="object 37"/>
          <p:cNvPicPr/>
          <p:nvPr/>
        </p:nvPicPr>
        <p:blipFill>
          <a:blip r:embed="rId18" cstate="email">
            <a:extLst>
              <a:ext uri="{28A0092B-C50C-407E-A947-70E740481C1C}">
                <a14:useLocalDpi xmlns:a14="http://schemas.microsoft.com/office/drawing/2010/main"/>
              </a:ext>
            </a:extLst>
          </a:blip>
          <a:stretch>
            <a:fillRect/>
          </a:stretch>
        </p:blipFill>
        <p:spPr>
          <a:xfrm>
            <a:off x="538480" y="3934459"/>
            <a:ext cx="744220" cy="889000"/>
          </a:xfrm>
          <a:prstGeom prst="rect">
            <a:avLst/>
          </a:prstGeom>
        </p:spPr>
      </p:pic>
      <p:sp>
        <p:nvSpPr>
          <p:cNvPr id="38" name="object 38"/>
          <p:cNvSpPr txBox="1"/>
          <p:nvPr/>
        </p:nvSpPr>
        <p:spPr>
          <a:xfrm>
            <a:off x="2949955" y="4816792"/>
            <a:ext cx="480059" cy="361950"/>
          </a:xfrm>
          <a:prstGeom prst="rect">
            <a:avLst/>
          </a:prstGeom>
        </p:spPr>
        <p:txBody>
          <a:bodyPr vert="horz" wrap="square" lIns="0" tIns="12700" rIns="0" bIns="0" rtlCol="0">
            <a:spAutoFit/>
          </a:bodyPr>
          <a:lstStyle/>
          <a:p>
            <a:pPr marL="35560">
              <a:lnSpc>
                <a:spcPct val="100000"/>
              </a:lnSpc>
              <a:spcBef>
                <a:spcPts val="100"/>
              </a:spcBef>
            </a:pPr>
            <a:r>
              <a:rPr sz="1100" b="0" spc="-5" dirty="0">
                <a:solidFill>
                  <a:srgbClr val="504F4E"/>
                </a:solidFill>
                <a:latin typeface="Calibri Light"/>
                <a:cs typeface="Calibri Light"/>
              </a:rPr>
              <a:t>Conrad</a:t>
            </a:r>
            <a:endParaRPr sz="1100">
              <a:latin typeface="Calibri Light"/>
              <a:cs typeface="Calibri Light"/>
            </a:endParaRPr>
          </a:p>
          <a:p>
            <a:pPr marL="12700">
              <a:lnSpc>
                <a:spcPct val="100000"/>
              </a:lnSpc>
              <a:spcBef>
                <a:spcPts val="5"/>
              </a:spcBef>
            </a:pPr>
            <a:r>
              <a:rPr sz="1100" b="0" spc="-5" dirty="0">
                <a:solidFill>
                  <a:srgbClr val="504F4E"/>
                </a:solidFill>
                <a:latin typeface="Calibri Light"/>
                <a:cs typeface="Calibri Light"/>
              </a:rPr>
              <a:t>Von</a:t>
            </a:r>
            <a:r>
              <a:rPr sz="1100" b="0" spc="-75" dirty="0">
                <a:solidFill>
                  <a:srgbClr val="504F4E"/>
                </a:solidFill>
                <a:latin typeface="Calibri Light"/>
                <a:cs typeface="Calibri Light"/>
              </a:rPr>
              <a:t> </a:t>
            </a:r>
            <a:r>
              <a:rPr sz="1100" b="0" spc="-5" dirty="0">
                <a:solidFill>
                  <a:srgbClr val="504F4E"/>
                </a:solidFill>
                <a:latin typeface="Calibri Light"/>
                <a:cs typeface="Calibri Light"/>
              </a:rPr>
              <a:t>Igel</a:t>
            </a:r>
            <a:endParaRPr sz="1100">
              <a:latin typeface="Calibri Light"/>
              <a:cs typeface="Calibri Light"/>
            </a:endParaRPr>
          </a:p>
        </p:txBody>
      </p:sp>
      <p:pic>
        <p:nvPicPr>
          <p:cNvPr id="39" name="object 39"/>
          <p:cNvPicPr/>
          <p:nvPr/>
        </p:nvPicPr>
        <p:blipFill>
          <a:blip r:embed="rId19" cstate="email">
            <a:extLst>
              <a:ext uri="{28A0092B-C50C-407E-A947-70E740481C1C}">
                <a14:useLocalDpi xmlns:a14="http://schemas.microsoft.com/office/drawing/2010/main"/>
              </a:ext>
            </a:extLst>
          </a:blip>
          <a:stretch>
            <a:fillRect/>
          </a:stretch>
        </p:blipFill>
        <p:spPr>
          <a:xfrm>
            <a:off x="2804160" y="3934459"/>
            <a:ext cx="772160" cy="868679"/>
          </a:xfrm>
          <a:prstGeom prst="rect">
            <a:avLst/>
          </a:prstGeom>
        </p:spPr>
      </p:pic>
      <p:sp>
        <p:nvSpPr>
          <p:cNvPr id="40" name="object 40"/>
          <p:cNvSpPr txBox="1"/>
          <p:nvPr/>
        </p:nvSpPr>
        <p:spPr>
          <a:xfrm>
            <a:off x="2525141" y="6290627"/>
            <a:ext cx="394970" cy="360680"/>
          </a:xfrm>
          <a:prstGeom prst="rect">
            <a:avLst/>
          </a:prstGeom>
        </p:spPr>
        <p:txBody>
          <a:bodyPr vert="horz" wrap="square" lIns="0" tIns="12700" rIns="0" bIns="0" rtlCol="0">
            <a:spAutoFit/>
          </a:bodyPr>
          <a:lstStyle/>
          <a:p>
            <a:pPr marL="12700" marR="5080" indent="25400">
              <a:lnSpc>
                <a:spcPct val="100000"/>
              </a:lnSpc>
              <a:spcBef>
                <a:spcPts val="100"/>
              </a:spcBef>
            </a:pPr>
            <a:r>
              <a:rPr sz="1100" b="0" spc="-5" dirty="0">
                <a:solidFill>
                  <a:srgbClr val="504F4E"/>
                </a:solidFill>
                <a:latin typeface="Calibri Light"/>
                <a:cs typeface="Calibri Light"/>
              </a:rPr>
              <a:t>Adela  </a:t>
            </a:r>
            <a:r>
              <a:rPr sz="1100" b="0" spc="-10" dirty="0">
                <a:solidFill>
                  <a:srgbClr val="504F4E"/>
                </a:solidFill>
                <a:latin typeface="Calibri Light"/>
                <a:cs typeface="Calibri Light"/>
              </a:rPr>
              <a:t>I</a:t>
            </a:r>
            <a:r>
              <a:rPr sz="1100" b="0" spc="5" dirty="0">
                <a:solidFill>
                  <a:srgbClr val="504F4E"/>
                </a:solidFill>
                <a:latin typeface="Calibri Light"/>
                <a:cs typeface="Calibri Light"/>
              </a:rPr>
              <a:t>b</a:t>
            </a:r>
            <a:r>
              <a:rPr sz="1100" b="0" dirty="0">
                <a:solidFill>
                  <a:srgbClr val="504F4E"/>
                </a:solidFill>
                <a:latin typeface="Calibri Light"/>
                <a:cs typeface="Calibri Light"/>
              </a:rPr>
              <a:t>á</a:t>
            </a:r>
            <a:r>
              <a:rPr sz="1100" b="0" spc="5" dirty="0">
                <a:solidFill>
                  <a:srgbClr val="504F4E"/>
                </a:solidFill>
                <a:latin typeface="Calibri Light"/>
                <a:cs typeface="Calibri Light"/>
              </a:rPr>
              <a:t>ñ</a:t>
            </a:r>
            <a:r>
              <a:rPr sz="1100" b="0" spc="-5" dirty="0">
                <a:solidFill>
                  <a:srgbClr val="504F4E"/>
                </a:solidFill>
                <a:latin typeface="Calibri Light"/>
                <a:cs typeface="Calibri Light"/>
              </a:rPr>
              <a:t>e</a:t>
            </a:r>
            <a:r>
              <a:rPr sz="1100" b="0" dirty="0">
                <a:solidFill>
                  <a:srgbClr val="504F4E"/>
                </a:solidFill>
                <a:latin typeface="Calibri Light"/>
                <a:cs typeface="Calibri Light"/>
              </a:rPr>
              <a:t>z</a:t>
            </a:r>
            <a:endParaRPr sz="1100">
              <a:latin typeface="Calibri Light"/>
              <a:cs typeface="Calibri Light"/>
            </a:endParaRPr>
          </a:p>
        </p:txBody>
      </p:sp>
      <p:sp>
        <p:nvSpPr>
          <p:cNvPr id="41" name="object 41"/>
          <p:cNvSpPr txBox="1"/>
          <p:nvPr/>
        </p:nvSpPr>
        <p:spPr>
          <a:xfrm>
            <a:off x="3339465" y="6288404"/>
            <a:ext cx="559435" cy="360680"/>
          </a:xfrm>
          <a:prstGeom prst="rect">
            <a:avLst/>
          </a:prstGeom>
        </p:spPr>
        <p:txBody>
          <a:bodyPr vert="horz" wrap="square" lIns="0" tIns="12700" rIns="0" bIns="0" rtlCol="0">
            <a:spAutoFit/>
          </a:bodyPr>
          <a:lstStyle/>
          <a:p>
            <a:pPr marL="12700" marR="5080" indent="7620">
              <a:lnSpc>
                <a:spcPct val="100000"/>
              </a:lnSpc>
              <a:spcBef>
                <a:spcPts val="100"/>
              </a:spcBef>
            </a:pPr>
            <a:r>
              <a:rPr sz="1100" b="0" spc="-10" dirty="0">
                <a:solidFill>
                  <a:srgbClr val="504F4E"/>
                </a:solidFill>
                <a:latin typeface="Calibri Light"/>
                <a:cs typeface="Calibri Light"/>
              </a:rPr>
              <a:t>F</a:t>
            </a:r>
            <a:r>
              <a:rPr sz="1100" b="0" dirty="0">
                <a:solidFill>
                  <a:srgbClr val="504F4E"/>
                </a:solidFill>
                <a:latin typeface="Calibri Light"/>
                <a:cs typeface="Calibri Light"/>
              </a:rPr>
              <a:t>ra</a:t>
            </a:r>
            <a:r>
              <a:rPr sz="1100" b="0" spc="5" dirty="0">
                <a:solidFill>
                  <a:srgbClr val="504F4E"/>
                </a:solidFill>
                <a:latin typeface="Calibri Light"/>
                <a:cs typeface="Calibri Light"/>
              </a:rPr>
              <a:t>n</a:t>
            </a:r>
            <a:r>
              <a:rPr sz="1100" b="0" spc="-10" dirty="0">
                <a:solidFill>
                  <a:srgbClr val="504F4E"/>
                </a:solidFill>
                <a:latin typeface="Calibri Light"/>
                <a:cs typeface="Calibri Light"/>
              </a:rPr>
              <a:t>c</a:t>
            </a:r>
            <a:r>
              <a:rPr sz="1100" b="0" dirty="0">
                <a:solidFill>
                  <a:srgbClr val="504F4E"/>
                </a:solidFill>
                <a:latin typeface="Calibri Light"/>
                <a:cs typeface="Calibri Light"/>
              </a:rPr>
              <a:t>i</a:t>
            </a:r>
            <a:r>
              <a:rPr sz="1100" b="0" spc="-10" dirty="0">
                <a:solidFill>
                  <a:srgbClr val="504F4E"/>
                </a:solidFill>
                <a:latin typeface="Calibri Light"/>
                <a:cs typeface="Calibri Light"/>
              </a:rPr>
              <a:t>sc</a:t>
            </a:r>
            <a:r>
              <a:rPr sz="1100" b="0" dirty="0">
                <a:solidFill>
                  <a:srgbClr val="504F4E"/>
                </a:solidFill>
                <a:latin typeface="Calibri Light"/>
                <a:cs typeface="Calibri Light"/>
              </a:rPr>
              <a:t>a  </a:t>
            </a:r>
            <a:r>
              <a:rPr sz="1100" b="0" spc="-10" dirty="0">
                <a:solidFill>
                  <a:srgbClr val="504F4E"/>
                </a:solidFill>
                <a:latin typeface="Calibri Light"/>
                <a:cs typeface="Calibri Light"/>
              </a:rPr>
              <a:t>M</a:t>
            </a:r>
            <a:r>
              <a:rPr sz="1100" b="0" spc="-5" dirty="0">
                <a:solidFill>
                  <a:srgbClr val="504F4E"/>
                </a:solidFill>
                <a:latin typeface="Calibri Light"/>
                <a:cs typeface="Calibri Light"/>
              </a:rPr>
              <a:t>e</a:t>
            </a:r>
            <a:r>
              <a:rPr sz="1100" b="0" spc="5" dirty="0">
                <a:solidFill>
                  <a:srgbClr val="504F4E"/>
                </a:solidFill>
                <a:latin typeface="Calibri Light"/>
                <a:cs typeface="Calibri Light"/>
              </a:rPr>
              <a:t>d</a:t>
            </a:r>
            <a:r>
              <a:rPr sz="1100" b="0" spc="-5" dirty="0">
                <a:solidFill>
                  <a:srgbClr val="504F4E"/>
                </a:solidFill>
                <a:latin typeface="Calibri Light"/>
                <a:cs typeface="Calibri Light"/>
              </a:rPr>
              <a:t>e</a:t>
            </a:r>
            <a:r>
              <a:rPr sz="1100" b="0" dirty="0">
                <a:solidFill>
                  <a:srgbClr val="504F4E"/>
                </a:solidFill>
                <a:latin typeface="Calibri Light"/>
                <a:cs typeface="Calibri Light"/>
              </a:rPr>
              <a:t>iros</a:t>
            </a:r>
            <a:endParaRPr sz="1100">
              <a:latin typeface="Calibri Light"/>
              <a:cs typeface="Calibri Light"/>
            </a:endParaRPr>
          </a:p>
        </p:txBody>
      </p:sp>
      <p:sp>
        <p:nvSpPr>
          <p:cNvPr id="42" name="object 42"/>
          <p:cNvSpPr txBox="1"/>
          <p:nvPr/>
        </p:nvSpPr>
        <p:spPr>
          <a:xfrm>
            <a:off x="4139310" y="6283007"/>
            <a:ext cx="807720" cy="360680"/>
          </a:xfrm>
          <a:prstGeom prst="rect">
            <a:avLst/>
          </a:prstGeom>
        </p:spPr>
        <p:txBody>
          <a:bodyPr vert="horz" wrap="square" lIns="0" tIns="12700" rIns="0" bIns="0" rtlCol="0">
            <a:spAutoFit/>
          </a:bodyPr>
          <a:lstStyle/>
          <a:p>
            <a:pPr marL="205104" marR="5080" indent="-193040">
              <a:lnSpc>
                <a:spcPct val="100000"/>
              </a:lnSpc>
              <a:spcBef>
                <a:spcPts val="100"/>
              </a:spcBef>
            </a:pPr>
            <a:r>
              <a:rPr sz="1100" b="0" dirty="0">
                <a:solidFill>
                  <a:srgbClr val="504F4E"/>
                </a:solidFill>
                <a:latin typeface="Calibri Light"/>
                <a:cs typeface="Calibri Light"/>
              </a:rPr>
              <a:t>Juan</a:t>
            </a:r>
            <a:r>
              <a:rPr sz="1100" b="0" spc="-65" dirty="0">
                <a:solidFill>
                  <a:srgbClr val="504F4E"/>
                </a:solidFill>
                <a:latin typeface="Calibri Light"/>
                <a:cs typeface="Calibri Light"/>
              </a:rPr>
              <a:t> </a:t>
            </a:r>
            <a:r>
              <a:rPr sz="1100" b="0" spc="-5" dirty="0">
                <a:solidFill>
                  <a:srgbClr val="504F4E"/>
                </a:solidFill>
                <a:latin typeface="Calibri Light"/>
                <a:cs typeface="Calibri Light"/>
              </a:rPr>
              <a:t>Cristóbal  Peralta</a:t>
            </a:r>
            <a:endParaRPr sz="1100">
              <a:latin typeface="Calibri Light"/>
              <a:cs typeface="Calibri Light"/>
            </a:endParaRPr>
          </a:p>
        </p:txBody>
      </p:sp>
      <p:sp>
        <p:nvSpPr>
          <p:cNvPr id="43" name="object 43"/>
          <p:cNvSpPr txBox="1"/>
          <p:nvPr/>
        </p:nvSpPr>
        <p:spPr>
          <a:xfrm>
            <a:off x="5296534" y="6290309"/>
            <a:ext cx="427990" cy="360680"/>
          </a:xfrm>
          <a:prstGeom prst="rect">
            <a:avLst/>
          </a:prstGeom>
        </p:spPr>
        <p:txBody>
          <a:bodyPr vert="horz" wrap="square" lIns="0" tIns="12700" rIns="0" bIns="0" rtlCol="0">
            <a:spAutoFit/>
          </a:bodyPr>
          <a:lstStyle/>
          <a:p>
            <a:pPr marL="12700" marR="5080" indent="48260">
              <a:lnSpc>
                <a:spcPct val="100000"/>
              </a:lnSpc>
              <a:spcBef>
                <a:spcPts val="100"/>
              </a:spcBef>
            </a:pPr>
            <a:r>
              <a:rPr sz="1100" b="0" dirty="0">
                <a:solidFill>
                  <a:srgbClr val="504F4E"/>
                </a:solidFill>
                <a:latin typeface="Calibri Light"/>
                <a:cs typeface="Calibri Light"/>
              </a:rPr>
              <a:t>Elena  Y</a:t>
            </a:r>
            <a:r>
              <a:rPr sz="1100" b="0" spc="5" dirty="0">
                <a:solidFill>
                  <a:srgbClr val="504F4E"/>
                </a:solidFill>
                <a:latin typeface="Calibri Light"/>
                <a:cs typeface="Calibri Light"/>
              </a:rPr>
              <a:t>ub</a:t>
            </a:r>
            <a:r>
              <a:rPr sz="1100" b="0" spc="-5" dirty="0">
                <a:solidFill>
                  <a:srgbClr val="504F4E"/>
                </a:solidFill>
                <a:latin typeface="Calibri Light"/>
                <a:cs typeface="Calibri Light"/>
              </a:rPr>
              <a:t>e</a:t>
            </a:r>
            <a:r>
              <a:rPr sz="1100" b="0" dirty="0">
                <a:solidFill>
                  <a:srgbClr val="504F4E"/>
                </a:solidFill>
                <a:latin typeface="Calibri Light"/>
                <a:cs typeface="Calibri Light"/>
              </a:rPr>
              <a:t>ro</a:t>
            </a:r>
            <a:endParaRPr sz="1100">
              <a:latin typeface="Calibri Light"/>
              <a:cs typeface="Calibri Light"/>
            </a:endParaRPr>
          </a:p>
        </p:txBody>
      </p:sp>
      <p:pic>
        <p:nvPicPr>
          <p:cNvPr id="44" name="object 44"/>
          <p:cNvPicPr/>
          <p:nvPr/>
        </p:nvPicPr>
        <p:blipFill>
          <a:blip r:embed="rId20" cstate="email">
            <a:extLst>
              <a:ext uri="{28A0092B-C50C-407E-A947-70E740481C1C}">
                <a14:useLocalDpi xmlns:a14="http://schemas.microsoft.com/office/drawing/2010/main"/>
              </a:ext>
            </a:extLst>
          </a:blip>
          <a:stretch>
            <a:fillRect/>
          </a:stretch>
        </p:blipFill>
        <p:spPr>
          <a:xfrm>
            <a:off x="2346960" y="5387340"/>
            <a:ext cx="741679" cy="889000"/>
          </a:xfrm>
          <a:prstGeom prst="rect">
            <a:avLst/>
          </a:prstGeom>
        </p:spPr>
      </p:pic>
      <p:pic>
        <p:nvPicPr>
          <p:cNvPr id="45" name="object 45"/>
          <p:cNvPicPr/>
          <p:nvPr/>
        </p:nvPicPr>
        <p:blipFill>
          <a:blip r:embed="rId21" cstate="email">
            <a:extLst>
              <a:ext uri="{28A0092B-C50C-407E-A947-70E740481C1C}">
                <a14:useLocalDpi xmlns:a14="http://schemas.microsoft.com/office/drawing/2010/main"/>
              </a:ext>
            </a:extLst>
          </a:blip>
          <a:stretch>
            <a:fillRect/>
          </a:stretch>
        </p:blipFill>
        <p:spPr>
          <a:xfrm>
            <a:off x="3261486" y="5417553"/>
            <a:ext cx="728852" cy="858786"/>
          </a:xfrm>
          <a:prstGeom prst="rect">
            <a:avLst/>
          </a:prstGeom>
        </p:spPr>
      </p:pic>
      <p:pic>
        <p:nvPicPr>
          <p:cNvPr id="46" name="object 46"/>
          <p:cNvPicPr/>
          <p:nvPr/>
        </p:nvPicPr>
        <p:blipFill>
          <a:blip r:embed="rId22" cstate="email">
            <a:extLst>
              <a:ext uri="{28A0092B-C50C-407E-A947-70E740481C1C}">
                <a14:useLocalDpi xmlns:a14="http://schemas.microsoft.com/office/drawing/2010/main"/>
              </a:ext>
            </a:extLst>
          </a:blip>
          <a:stretch>
            <a:fillRect/>
          </a:stretch>
        </p:blipFill>
        <p:spPr>
          <a:xfrm>
            <a:off x="4163059" y="5387340"/>
            <a:ext cx="769619" cy="889000"/>
          </a:xfrm>
          <a:prstGeom prst="rect">
            <a:avLst/>
          </a:prstGeom>
        </p:spPr>
      </p:pic>
      <p:pic>
        <p:nvPicPr>
          <p:cNvPr id="47" name="object 47"/>
          <p:cNvPicPr/>
          <p:nvPr/>
        </p:nvPicPr>
        <p:blipFill>
          <a:blip r:embed="rId23" cstate="email">
            <a:extLst>
              <a:ext uri="{28A0092B-C50C-407E-A947-70E740481C1C}">
                <a14:useLocalDpi xmlns:a14="http://schemas.microsoft.com/office/drawing/2010/main"/>
              </a:ext>
            </a:extLst>
          </a:blip>
          <a:stretch>
            <a:fillRect/>
          </a:stretch>
        </p:blipFill>
        <p:spPr>
          <a:xfrm>
            <a:off x="5126863" y="5387340"/>
            <a:ext cx="762241" cy="889000"/>
          </a:xfrm>
          <a:prstGeom prst="rect">
            <a:avLst/>
          </a:prstGeom>
        </p:spPr>
      </p:pic>
      <p:pic>
        <p:nvPicPr>
          <p:cNvPr id="48" name="object 48"/>
          <p:cNvPicPr/>
          <p:nvPr/>
        </p:nvPicPr>
        <p:blipFill>
          <a:blip r:embed="rId24" cstate="email">
            <a:extLst>
              <a:ext uri="{28A0092B-C50C-407E-A947-70E740481C1C}">
                <a14:useLocalDpi xmlns:a14="http://schemas.microsoft.com/office/drawing/2010/main"/>
              </a:ext>
            </a:extLst>
          </a:blip>
          <a:stretch>
            <a:fillRect/>
          </a:stretch>
        </p:blipFill>
        <p:spPr>
          <a:xfrm>
            <a:off x="4008120" y="3947159"/>
            <a:ext cx="744219" cy="873759"/>
          </a:xfrm>
          <a:prstGeom prst="rect">
            <a:avLst/>
          </a:prstGeom>
        </p:spPr>
      </p:pic>
    </p:spTree>
    <p:extLst>
      <p:ext uri="{BB962C8B-B14F-4D97-AF65-F5344CB8AC3E}">
        <p14:creationId xmlns:p14="http://schemas.microsoft.com/office/powerpoint/2010/main" val="1770449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212"/>
          <p:cNvSpPr/>
          <p:nvPr/>
        </p:nvSpPr>
        <p:spPr>
          <a:xfrm>
            <a:off x="-1" y="-67"/>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sp>
        <p:nvSpPr>
          <p:cNvPr id="960" name="Google Shape;960;p212"/>
          <p:cNvSpPr/>
          <p:nvPr/>
        </p:nvSpPr>
        <p:spPr>
          <a:xfrm>
            <a:off x="10591572" y="-67"/>
            <a:ext cx="1084400" cy="1446000"/>
          </a:xfrm>
          <a:prstGeom prst="rect">
            <a:avLst/>
          </a:prstGeom>
          <a:solidFill>
            <a:srgbClr val="DC1E25"/>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sp>
        <p:nvSpPr>
          <p:cNvPr id="961" name="Google Shape;961;p212"/>
          <p:cNvSpPr txBox="1"/>
          <p:nvPr/>
        </p:nvSpPr>
        <p:spPr>
          <a:xfrm>
            <a:off x="612863" y="429397"/>
            <a:ext cx="9954000" cy="744800"/>
          </a:xfrm>
          <a:prstGeom prst="rect">
            <a:avLst/>
          </a:prstGeom>
          <a:noFill/>
          <a:ln>
            <a:noFill/>
          </a:ln>
        </p:spPr>
        <p:txBody>
          <a:bodyPr spcFirstLastPara="1" wrap="square" lIns="35700" tIns="35700" rIns="35700" bIns="35700" anchor="ctr" anchorCtr="0">
            <a:noAutofit/>
          </a:bodyPr>
          <a:lstStyle/>
          <a:p>
            <a:pPr>
              <a:buClr>
                <a:srgbClr val="000000"/>
              </a:buClr>
              <a:buSzPts val="3200"/>
            </a:pPr>
            <a:r>
              <a:rPr lang="es" sz="4267" b="1">
                <a:latin typeface="Montserrat"/>
                <a:ea typeface="Montserrat"/>
                <a:cs typeface="Montserrat"/>
                <a:sym typeface="Montserrat"/>
              </a:rPr>
              <a:t>Empresas Participantes</a:t>
            </a:r>
            <a:endParaRPr sz="4267" b="1">
              <a:latin typeface="Montserrat"/>
              <a:ea typeface="Montserrat"/>
              <a:cs typeface="Montserrat"/>
              <a:sym typeface="Montserrat"/>
            </a:endParaRPr>
          </a:p>
        </p:txBody>
      </p:sp>
      <p:sp>
        <p:nvSpPr>
          <p:cNvPr id="962" name="Google Shape;962;p212"/>
          <p:cNvSpPr/>
          <p:nvPr/>
        </p:nvSpPr>
        <p:spPr>
          <a:xfrm>
            <a:off x="-1" y="6652000"/>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pic>
        <p:nvPicPr>
          <p:cNvPr id="963" name="Google Shape;963;p212" descr="Google Shape;5818;p127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33530" y="116982"/>
            <a:ext cx="1200257" cy="1211892"/>
          </a:xfrm>
          <a:prstGeom prst="rect">
            <a:avLst/>
          </a:prstGeom>
          <a:noFill/>
          <a:ln>
            <a:noFill/>
          </a:ln>
        </p:spPr>
      </p:pic>
      <p:pic>
        <p:nvPicPr>
          <p:cNvPr id="964" name="Google Shape;964;p21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297099" y="1934142"/>
            <a:ext cx="1106900" cy="767733"/>
          </a:xfrm>
          <a:prstGeom prst="rect">
            <a:avLst/>
          </a:prstGeom>
          <a:noFill/>
          <a:ln>
            <a:noFill/>
          </a:ln>
        </p:spPr>
      </p:pic>
      <p:pic>
        <p:nvPicPr>
          <p:cNvPr id="965" name="Google Shape;965;p212"/>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992309" y="1881226"/>
            <a:ext cx="1051220" cy="873565"/>
          </a:xfrm>
          <a:prstGeom prst="rect">
            <a:avLst/>
          </a:prstGeom>
          <a:noFill/>
          <a:ln>
            <a:noFill/>
          </a:ln>
        </p:spPr>
      </p:pic>
      <p:pic>
        <p:nvPicPr>
          <p:cNvPr id="966" name="Google Shape;966;p212"/>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425348" y="1879646"/>
            <a:ext cx="936989" cy="876724"/>
          </a:xfrm>
          <a:prstGeom prst="rect">
            <a:avLst/>
          </a:prstGeom>
          <a:noFill/>
          <a:ln>
            <a:noFill/>
          </a:ln>
        </p:spPr>
      </p:pic>
      <p:pic>
        <p:nvPicPr>
          <p:cNvPr id="967" name="Google Shape;967;p212"/>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854585" y="1840359"/>
            <a:ext cx="1000071" cy="955299"/>
          </a:xfrm>
          <a:prstGeom prst="rect">
            <a:avLst/>
          </a:prstGeom>
          <a:noFill/>
          <a:ln>
            <a:noFill/>
          </a:ln>
        </p:spPr>
      </p:pic>
      <p:pic>
        <p:nvPicPr>
          <p:cNvPr id="968" name="Google Shape;968;p212"/>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9438624" y="2070060"/>
            <a:ext cx="1218408" cy="495896"/>
          </a:xfrm>
          <a:prstGeom prst="rect">
            <a:avLst/>
          </a:prstGeom>
          <a:noFill/>
          <a:ln>
            <a:noFill/>
          </a:ln>
        </p:spPr>
      </p:pic>
      <p:pic>
        <p:nvPicPr>
          <p:cNvPr id="969" name="Google Shape;969;p212"/>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10852562" y="2046370"/>
            <a:ext cx="1218425" cy="543276"/>
          </a:xfrm>
          <a:prstGeom prst="rect">
            <a:avLst/>
          </a:prstGeom>
          <a:noFill/>
          <a:ln>
            <a:noFill/>
          </a:ln>
        </p:spPr>
      </p:pic>
      <p:pic>
        <p:nvPicPr>
          <p:cNvPr id="970" name="Google Shape;970;p212"/>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121014" y="2936154"/>
            <a:ext cx="1696533" cy="767732"/>
          </a:xfrm>
          <a:prstGeom prst="rect">
            <a:avLst/>
          </a:prstGeom>
          <a:noFill/>
          <a:ln>
            <a:noFill/>
          </a:ln>
        </p:spPr>
      </p:pic>
      <p:pic>
        <p:nvPicPr>
          <p:cNvPr id="971" name="Google Shape;971;p212"/>
          <p:cNvPicPr preferRelativeResize="0"/>
          <p:nvPr/>
        </p:nvPicPr>
        <p:blipFill>
          <a:blip r:embed="rId11" cstate="email">
            <a:alphaModFix/>
            <a:extLst>
              <a:ext uri="{28A0092B-C50C-407E-A947-70E740481C1C}">
                <a14:useLocalDpi xmlns:a14="http://schemas.microsoft.com/office/drawing/2010/main"/>
              </a:ext>
            </a:extLst>
          </a:blip>
          <a:stretch>
            <a:fillRect/>
          </a:stretch>
        </p:blipFill>
        <p:spPr>
          <a:xfrm>
            <a:off x="3368217" y="3051059"/>
            <a:ext cx="1051251" cy="537923"/>
          </a:xfrm>
          <a:prstGeom prst="rect">
            <a:avLst/>
          </a:prstGeom>
          <a:noFill/>
          <a:ln>
            <a:noFill/>
          </a:ln>
        </p:spPr>
      </p:pic>
      <p:pic>
        <p:nvPicPr>
          <p:cNvPr id="972" name="Google Shape;972;p212"/>
          <p:cNvPicPr preferRelativeResize="0"/>
          <p:nvPr/>
        </p:nvPicPr>
        <p:blipFill>
          <a:blip r:embed="rId12" cstate="email">
            <a:alphaModFix/>
            <a:extLst>
              <a:ext uri="{28A0092B-C50C-407E-A947-70E740481C1C}">
                <a14:useLocalDpi xmlns:a14="http://schemas.microsoft.com/office/drawing/2010/main"/>
              </a:ext>
            </a:extLst>
          </a:blip>
          <a:stretch>
            <a:fillRect/>
          </a:stretch>
        </p:blipFill>
        <p:spPr>
          <a:xfrm>
            <a:off x="4650244" y="3145670"/>
            <a:ext cx="1408749" cy="348700"/>
          </a:xfrm>
          <a:prstGeom prst="rect">
            <a:avLst/>
          </a:prstGeom>
          <a:noFill/>
          <a:ln>
            <a:noFill/>
          </a:ln>
        </p:spPr>
      </p:pic>
      <p:pic>
        <p:nvPicPr>
          <p:cNvPr id="973" name="Google Shape;973;p212"/>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6297087" y="2958774"/>
            <a:ext cx="1106925" cy="722493"/>
          </a:xfrm>
          <a:prstGeom prst="rect">
            <a:avLst/>
          </a:prstGeom>
          <a:noFill/>
          <a:ln>
            <a:noFill/>
          </a:ln>
        </p:spPr>
      </p:pic>
      <p:pic>
        <p:nvPicPr>
          <p:cNvPr id="974" name="Google Shape;974;p212"/>
          <p:cNvPicPr preferRelativeResize="0"/>
          <p:nvPr/>
        </p:nvPicPr>
        <p:blipFill>
          <a:blip r:embed="rId14" cstate="email">
            <a:alphaModFix/>
            <a:extLst>
              <a:ext uri="{28A0092B-C50C-407E-A947-70E740481C1C}">
                <a14:useLocalDpi xmlns:a14="http://schemas.microsoft.com/office/drawing/2010/main"/>
              </a:ext>
            </a:extLst>
          </a:blip>
          <a:stretch>
            <a:fillRect/>
          </a:stretch>
        </p:blipFill>
        <p:spPr>
          <a:xfrm>
            <a:off x="9247180" y="3067533"/>
            <a:ext cx="1601299" cy="504975"/>
          </a:xfrm>
          <a:prstGeom prst="rect">
            <a:avLst/>
          </a:prstGeom>
          <a:noFill/>
          <a:ln>
            <a:noFill/>
          </a:ln>
        </p:spPr>
      </p:pic>
      <p:pic>
        <p:nvPicPr>
          <p:cNvPr id="975" name="Google Shape;975;p212"/>
          <p:cNvPicPr preferRelativeResize="0"/>
          <p:nvPr/>
        </p:nvPicPr>
        <p:blipFill>
          <a:blip r:embed="rId15" cstate="email">
            <a:alphaModFix/>
            <a:extLst>
              <a:ext uri="{28A0092B-C50C-407E-A947-70E740481C1C}">
                <a14:useLocalDpi xmlns:a14="http://schemas.microsoft.com/office/drawing/2010/main"/>
              </a:ext>
            </a:extLst>
          </a:blip>
          <a:stretch>
            <a:fillRect/>
          </a:stretch>
        </p:blipFill>
        <p:spPr>
          <a:xfrm>
            <a:off x="10908313" y="3100558"/>
            <a:ext cx="1106920" cy="438925"/>
          </a:xfrm>
          <a:prstGeom prst="rect">
            <a:avLst/>
          </a:prstGeom>
          <a:noFill/>
          <a:ln>
            <a:noFill/>
          </a:ln>
        </p:spPr>
      </p:pic>
      <p:pic>
        <p:nvPicPr>
          <p:cNvPr id="976" name="Google Shape;976;p212"/>
          <p:cNvPicPr preferRelativeResize="0"/>
          <p:nvPr/>
        </p:nvPicPr>
        <p:blipFill>
          <a:blip r:embed="rId16" cstate="email">
            <a:alphaModFix/>
            <a:extLst>
              <a:ext uri="{28A0092B-C50C-407E-A947-70E740481C1C}">
                <a14:useLocalDpi xmlns:a14="http://schemas.microsoft.com/office/drawing/2010/main"/>
              </a:ext>
            </a:extLst>
          </a:blip>
          <a:stretch>
            <a:fillRect/>
          </a:stretch>
        </p:blipFill>
        <p:spPr>
          <a:xfrm>
            <a:off x="294758" y="4035923"/>
            <a:ext cx="1349047" cy="418435"/>
          </a:xfrm>
          <a:prstGeom prst="rect">
            <a:avLst/>
          </a:prstGeom>
          <a:noFill/>
          <a:ln>
            <a:noFill/>
          </a:ln>
        </p:spPr>
      </p:pic>
      <p:pic>
        <p:nvPicPr>
          <p:cNvPr id="977" name="Google Shape;977;p212"/>
          <p:cNvPicPr preferRelativeResize="0"/>
          <p:nvPr/>
        </p:nvPicPr>
        <p:blipFill rotWithShape="1">
          <a:blip r:embed="rId17" cstate="email">
            <a:alphaModFix/>
            <a:extLst>
              <a:ext uri="{28A0092B-C50C-407E-A947-70E740481C1C}">
                <a14:useLocalDpi xmlns:a14="http://schemas.microsoft.com/office/drawing/2010/main"/>
              </a:ext>
            </a:extLst>
          </a:blip>
          <a:srcRect/>
          <a:stretch/>
        </p:blipFill>
        <p:spPr>
          <a:xfrm>
            <a:off x="3393809" y="3926707"/>
            <a:ext cx="1000071" cy="636867"/>
          </a:xfrm>
          <a:prstGeom prst="rect">
            <a:avLst/>
          </a:prstGeom>
          <a:noFill/>
          <a:ln>
            <a:noFill/>
          </a:ln>
        </p:spPr>
      </p:pic>
      <p:pic>
        <p:nvPicPr>
          <p:cNvPr id="978" name="Google Shape;978;p212"/>
          <p:cNvPicPr preferRelativeResize="0"/>
          <p:nvPr/>
        </p:nvPicPr>
        <p:blipFill>
          <a:blip r:embed="rId18" cstate="email">
            <a:alphaModFix/>
            <a:extLst>
              <a:ext uri="{28A0092B-C50C-407E-A947-70E740481C1C}">
                <a14:useLocalDpi xmlns:a14="http://schemas.microsoft.com/office/drawing/2010/main"/>
              </a:ext>
            </a:extLst>
          </a:blip>
          <a:stretch>
            <a:fillRect/>
          </a:stretch>
        </p:blipFill>
        <p:spPr>
          <a:xfrm>
            <a:off x="6324937" y="3977937"/>
            <a:ext cx="1051224" cy="534408"/>
          </a:xfrm>
          <a:prstGeom prst="rect">
            <a:avLst/>
          </a:prstGeom>
          <a:noFill/>
          <a:ln>
            <a:noFill/>
          </a:ln>
        </p:spPr>
      </p:pic>
      <p:pic>
        <p:nvPicPr>
          <p:cNvPr id="979" name="Google Shape;979;p212"/>
          <p:cNvPicPr preferRelativeResize="0"/>
          <p:nvPr/>
        </p:nvPicPr>
        <p:blipFill>
          <a:blip r:embed="rId19" cstate="email">
            <a:alphaModFix/>
            <a:extLst>
              <a:ext uri="{28A0092B-C50C-407E-A947-70E740481C1C}">
                <a14:useLocalDpi xmlns:a14="http://schemas.microsoft.com/office/drawing/2010/main"/>
              </a:ext>
            </a:extLst>
          </a:blip>
          <a:stretch>
            <a:fillRect/>
          </a:stretch>
        </p:blipFill>
        <p:spPr>
          <a:xfrm>
            <a:off x="7599685" y="3905381"/>
            <a:ext cx="1503203" cy="679521"/>
          </a:xfrm>
          <a:prstGeom prst="rect">
            <a:avLst/>
          </a:prstGeom>
          <a:noFill/>
          <a:ln>
            <a:noFill/>
          </a:ln>
        </p:spPr>
      </p:pic>
      <p:pic>
        <p:nvPicPr>
          <p:cNvPr id="980" name="Google Shape;980;p212"/>
          <p:cNvPicPr preferRelativeResize="0"/>
          <p:nvPr/>
        </p:nvPicPr>
        <p:blipFill>
          <a:blip r:embed="rId20" cstate="email">
            <a:alphaModFix/>
            <a:extLst>
              <a:ext uri="{28A0092B-C50C-407E-A947-70E740481C1C}">
                <a14:useLocalDpi xmlns:a14="http://schemas.microsoft.com/office/drawing/2010/main"/>
              </a:ext>
            </a:extLst>
          </a:blip>
          <a:stretch>
            <a:fillRect/>
          </a:stretch>
        </p:blipFill>
        <p:spPr>
          <a:xfrm>
            <a:off x="4745405" y="3992051"/>
            <a:ext cx="1218431" cy="506179"/>
          </a:xfrm>
          <a:prstGeom prst="rect">
            <a:avLst/>
          </a:prstGeom>
          <a:noFill/>
          <a:ln>
            <a:noFill/>
          </a:ln>
        </p:spPr>
      </p:pic>
      <p:pic>
        <p:nvPicPr>
          <p:cNvPr id="981" name="Google Shape;981;p212"/>
          <p:cNvPicPr preferRelativeResize="0"/>
          <p:nvPr/>
        </p:nvPicPr>
        <p:blipFill>
          <a:blip r:embed="rId21" cstate="email">
            <a:alphaModFix/>
            <a:extLst>
              <a:ext uri="{28A0092B-C50C-407E-A947-70E740481C1C}">
                <a14:useLocalDpi xmlns:a14="http://schemas.microsoft.com/office/drawing/2010/main"/>
              </a:ext>
            </a:extLst>
          </a:blip>
          <a:stretch>
            <a:fillRect/>
          </a:stretch>
        </p:blipFill>
        <p:spPr>
          <a:xfrm>
            <a:off x="360067" y="4918969"/>
            <a:ext cx="1218429" cy="452092"/>
          </a:xfrm>
          <a:prstGeom prst="rect">
            <a:avLst/>
          </a:prstGeom>
          <a:noFill/>
          <a:ln>
            <a:noFill/>
          </a:ln>
        </p:spPr>
      </p:pic>
      <p:pic>
        <p:nvPicPr>
          <p:cNvPr id="982" name="Google Shape;982;p212"/>
          <p:cNvPicPr preferRelativeResize="0"/>
          <p:nvPr/>
        </p:nvPicPr>
        <p:blipFill>
          <a:blip r:embed="rId22" cstate="email">
            <a:alphaModFix/>
            <a:extLst>
              <a:ext uri="{28A0092B-C50C-407E-A947-70E740481C1C}">
                <a14:useLocalDpi xmlns:a14="http://schemas.microsoft.com/office/drawing/2010/main"/>
              </a:ext>
            </a:extLst>
          </a:blip>
          <a:stretch>
            <a:fillRect/>
          </a:stretch>
        </p:blipFill>
        <p:spPr>
          <a:xfrm>
            <a:off x="10961737" y="3883610"/>
            <a:ext cx="1000076" cy="723061"/>
          </a:xfrm>
          <a:prstGeom prst="rect">
            <a:avLst/>
          </a:prstGeom>
          <a:noFill/>
          <a:ln>
            <a:noFill/>
          </a:ln>
        </p:spPr>
      </p:pic>
      <p:pic>
        <p:nvPicPr>
          <p:cNvPr id="983" name="Google Shape;983;p212"/>
          <p:cNvPicPr preferRelativeResize="0"/>
          <p:nvPr/>
        </p:nvPicPr>
        <p:blipFill>
          <a:blip r:embed="rId23" cstate="email">
            <a:alphaModFix/>
            <a:extLst>
              <a:ext uri="{28A0092B-C50C-407E-A947-70E740481C1C}">
                <a14:useLocalDpi xmlns:a14="http://schemas.microsoft.com/office/drawing/2010/main"/>
              </a:ext>
            </a:extLst>
          </a:blip>
          <a:stretch>
            <a:fillRect/>
          </a:stretch>
        </p:blipFill>
        <p:spPr>
          <a:xfrm>
            <a:off x="1992307" y="4868386"/>
            <a:ext cx="1051221" cy="553257"/>
          </a:xfrm>
          <a:prstGeom prst="rect">
            <a:avLst/>
          </a:prstGeom>
          <a:noFill/>
          <a:ln>
            <a:noFill/>
          </a:ln>
        </p:spPr>
      </p:pic>
      <p:pic>
        <p:nvPicPr>
          <p:cNvPr id="984" name="Google Shape;984;p212"/>
          <p:cNvPicPr preferRelativeResize="0"/>
          <p:nvPr/>
        </p:nvPicPr>
        <p:blipFill>
          <a:blip r:embed="rId24" cstate="email">
            <a:alphaModFix/>
            <a:extLst>
              <a:ext uri="{28A0092B-C50C-407E-A947-70E740481C1C}">
                <a14:useLocalDpi xmlns:a14="http://schemas.microsoft.com/office/drawing/2010/main"/>
              </a:ext>
            </a:extLst>
          </a:blip>
          <a:stretch>
            <a:fillRect/>
          </a:stretch>
        </p:blipFill>
        <p:spPr>
          <a:xfrm>
            <a:off x="9247176" y="3942471"/>
            <a:ext cx="1601304" cy="605340"/>
          </a:xfrm>
          <a:prstGeom prst="rect">
            <a:avLst/>
          </a:prstGeom>
          <a:noFill/>
          <a:ln>
            <a:noFill/>
          </a:ln>
        </p:spPr>
      </p:pic>
      <p:pic>
        <p:nvPicPr>
          <p:cNvPr id="985" name="Google Shape;985;p212"/>
          <p:cNvPicPr preferRelativeResize="0"/>
          <p:nvPr/>
        </p:nvPicPr>
        <p:blipFill>
          <a:blip r:embed="rId25" cstate="email">
            <a:alphaModFix/>
            <a:extLst>
              <a:ext uri="{28A0092B-C50C-407E-A947-70E740481C1C}">
                <a14:useLocalDpi xmlns:a14="http://schemas.microsoft.com/office/drawing/2010/main"/>
              </a:ext>
            </a:extLst>
          </a:blip>
          <a:stretch>
            <a:fillRect/>
          </a:stretch>
        </p:blipFill>
        <p:spPr>
          <a:xfrm>
            <a:off x="3155964" y="4891294"/>
            <a:ext cx="1475757" cy="507441"/>
          </a:xfrm>
          <a:prstGeom prst="rect">
            <a:avLst/>
          </a:prstGeom>
          <a:noFill/>
          <a:ln>
            <a:noFill/>
          </a:ln>
        </p:spPr>
      </p:pic>
      <p:pic>
        <p:nvPicPr>
          <p:cNvPr id="986" name="Google Shape;986;p212"/>
          <p:cNvPicPr preferRelativeResize="0"/>
          <p:nvPr/>
        </p:nvPicPr>
        <p:blipFill rotWithShape="1">
          <a:blip r:embed="rId26" cstate="email">
            <a:alphaModFix/>
            <a:extLst>
              <a:ext uri="{28A0092B-C50C-407E-A947-70E740481C1C}">
                <a14:useLocalDpi xmlns:a14="http://schemas.microsoft.com/office/drawing/2010/main"/>
              </a:ext>
            </a:extLst>
          </a:blip>
          <a:srcRect b="-13973"/>
          <a:stretch/>
        </p:blipFill>
        <p:spPr>
          <a:xfrm>
            <a:off x="6250416" y="4695787"/>
            <a:ext cx="1200267" cy="898456"/>
          </a:xfrm>
          <a:prstGeom prst="rect">
            <a:avLst/>
          </a:prstGeom>
          <a:noFill/>
          <a:ln>
            <a:noFill/>
          </a:ln>
        </p:spPr>
      </p:pic>
      <p:pic>
        <p:nvPicPr>
          <p:cNvPr id="987" name="Google Shape;987;p212"/>
          <p:cNvPicPr preferRelativeResize="0"/>
          <p:nvPr/>
        </p:nvPicPr>
        <p:blipFill rotWithShape="1">
          <a:blip r:embed="rId27" cstate="email">
            <a:alphaModFix/>
            <a:extLst>
              <a:ext uri="{28A0092B-C50C-407E-A947-70E740481C1C}">
                <a14:useLocalDpi xmlns:a14="http://schemas.microsoft.com/office/drawing/2010/main"/>
              </a:ext>
            </a:extLst>
          </a:blip>
          <a:srcRect/>
          <a:stretch/>
        </p:blipFill>
        <p:spPr>
          <a:xfrm>
            <a:off x="7646900" y="4763528"/>
            <a:ext cx="1408776" cy="762973"/>
          </a:xfrm>
          <a:prstGeom prst="rect">
            <a:avLst/>
          </a:prstGeom>
          <a:noFill/>
          <a:ln>
            <a:noFill/>
          </a:ln>
        </p:spPr>
      </p:pic>
      <p:pic>
        <p:nvPicPr>
          <p:cNvPr id="988" name="Google Shape;988;p212"/>
          <p:cNvPicPr preferRelativeResize="0"/>
          <p:nvPr/>
        </p:nvPicPr>
        <p:blipFill rotWithShape="1">
          <a:blip r:embed="rId28" cstate="email">
            <a:alphaModFix/>
            <a:extLst>
              <a:ext uri="{28A0092B-C50C-407E-A947-70E740481C1C}">
                <a14:useLocalDpi xmlns:a14="http://schemas.microsoft.com/office/drawing/2010/main"/>
              </a:ext>
            </a:extLst>
          </a:blip>
          <a:srcRect/>
          <a:stretch/>
        </p:blipFill>
        <p:spPr>
          <a:xfrm>
            <a:off x="4534753" y="4897065"/>
            <a:ext cx="1639735" cy="495900"/>
          </a:xfrm>
          <a:prstGeom prst="rect">
            <a:avLst/>
          </a:prstGeom>
          <a:noFill/>
          <a:ln>
            <a:noFill/>
          </a:ln>
        </p:spPr>
      </p:pic>
      <p:pic>
        <p:nvPicPr>
          <p:cNvPr id="989" name="Google Shape;989;p212"/>
          <p:cNvPicPr preferRelativeResize="0"/>
          <p:nvPr/>
        </p:nvPicPr>
        <p:blipFill rotWithShape="1">
          <a:blip r:embed="rId29" cstate="email">
            <a:alphaModFix/>
            <a:extLst>
              <a:ext uri="{28A0092B-C50C-407E-A947-70E740481C1C}">
                <a14:useLocalDpi xmlns:a14="http://schemas.microsoft.com/office/drawing/2010/main"/>
              </a:ext>
            </a:extLst>
          </a:blip>
          <a:srcRect/>
          <a:stretch/>
        </p:blipFill>
        <p:spPr>
          <a:xfrm>
            <a:off x="9343459" y="4904935"/>
            <a:ext cx="1408741" cy="480159"/>
          </a:xfrm>
          <a:prstGeom prst="rect">
            <a:avLst/>
          </a:prstGeom>
          <a:noFill/>
          <a:ln>
            <a:noFill/>
          </a:ln>
        </p:spPr>
      </p:pic>
      <p:pic>
        <p:nvPicPr>
          <p:cNvPr id="990" name="Google Shape;990;p212"/>
          <p:cNvPicPr preferRelativeResize="0"/>
          <p:nvPr/>
        </p:nvPicPr>
        <p:blipFill>
          <a:blip r:embed="rId30" cstate="email">
            <a:alphaModFix/>
            <a:extLst>
              <a:ext uri="{28A0092B-C50C-407E-A947-70E740481C1C}">
                <a14:useLocalDpi xmlns:a14="http://schemas.microsoft.com/office/drawing/2010/main"/>
              </a:ext>
            </a:extLst>
          </a:blip>
          <a:stretch>
            <a:fillRect/>
          </a:stretch>
        </p:blipFill>
        <p:spPr>
          <a:xfrm>
            <a:off x="10993279" y="4779723"/>
            <a:ext cx="936989" cy="730583"/>
          </a:xfrm>
          <a:prstGeom prst="rect">
            <a:avLst/>
          </a:prstGeom>
          <a:noFill/>
          <a:ln>
            <a:noFill/>
          </a:ln>
        </p:spPr>
      </p:pic>
      <p:pic>
        <p:nvPicPr>
          <p:cNvPr id="991" name="Google Shape;991;p212"/>
          <p:cNvPicPr preferRelativeResize="0"/>
          <p:nvPr/>
        </p:nvPicPr>
        <p:blipFill>
          <a:blip r:embed="rId31" cstate="email">
            <a:alphaModFix/>
            <a:extLst>
              <a:ext uri="{28A0092B-C50C-407E-A947-70E740481C1C}">
                <a14:useLocalDpi xmlns:a14="http://schemas.microsoft.com/office/drawing/2010/main"/>
              </a:ext>
            </a:extLst>
          </a:blip>
          <a:stretch>
            <a:fillRect/>
          </a:stretch>
        </p:blipFill>
        <p:spPr>
          <a:xfrm>
            <a:off x="1813542" y="5800257"/>
            <a:ext cx="1408753" cy="537921"/>
          </a:xfrm>
          <a:prstGeom prst="rect">
            <a:avLst/>
          </a:prstGeom>
          <a:noFill/>
          <a:ln>
            <a:noFill/>
          </a:ln>
        </p:spPr>
      </p:pic>
      <p:pic>
        <p:nvPicPr>
          <p:cNvPr id="992" name="Google Shape;992;p212"/>
          <p:cNvPicPr preferRelativeResize="0"/>
          <p:nvPr/>
        </p:nvPicPr>
        <p:blipFill rotWithShape="1">
          <a:blip r:embed="rId32" cstate="email">
            <a:alphaModFix/>
            <a:extLst>
              <a:ext uri="{28A0092B-C50C-407E-A947-70E740481C1C}">
                <a14:useLocalDpi xmlns:a14="http://schemas.microsoft.com/office/drawing/2010/main"/>
              </a:ext>
            </a:extLst>
          </a:blip>
          <a:srcRect/>
          <a:stretch/>
        </p:blipFill>
        <p:spPr>
          <a:xfrm>
            <a:off x="264895" y="5863320"/>
            <a:ext cx="1408773" cy="411795"/>
          </a:xfrm>
          <a:prstGeom prst="rect">
            <a:avLst/>
          </a:prstGeom>
          <a:noFill/>
          <a:ln>
            <a:noFill/>
          </a:ln>
        </p:spPr>
      </p:pic>
      <p:pic>
        <p:nvPicPr>
          <p:cNvPr id="993" name="Google Shape;993;p212"/>
          <p:cNvPicPr preferRelativeResize="0"/>
          <p:nvPr/>
        </p:nvPicPr>
        <p:blipFill>
          <a:blip r:embed="rId33" cstate="email">
            <a:alphaModFix/>
            <a:extLst>
              <a:ext uri="{28A0092B-C50C-407E-A947-70E740481C1C}">
                <a14:useLocalDpi xmlns:a14="http://schemas.microsoft.com/office/drawing/2010/main"/>
              </a:ext>
            </a:extLst>
          </a:blip>
          <a:stretch>
            <a:fillRect/>
          </a:stretch>
        </p:blipFill>
        <p:spPr>
          <a:xfrm>
            <a:off x="7550635" y="2115256"/>
            <a:ext cx="1601304" cy="405505"/>
          </a:xfrm>
          <a:prstGeom prst="rect">
            <a:avLst/>
          </a:prstGeom>
          <a:noFill/>
          <a:ln>
            <a:noFill/>
          </a:ln>
        </p:spPr>
      </p:pic>
      <p:pic>
        <p:nvPicPr>
          <p:cNvPr id="994" name="Google Shape;994;p212"/>
          <p:cNvPicPr preferRelativeResize="0"/>
          <p:nvPr/>
        </p:nvPicPr>
        <p:blipFill>
          <a:blip r:embed="rId34" cstate="email">
            <a:alphaModFix/>
            <a:extLst>
              <a:ext uri="{28A0092B-C50C-407E-A947-70E740481C1C}">
                <a14:useLocalDpi xmlns:a14="http://schemas.microsoft.com/office/drawing/2010/main"/>
              </a:ext>
            </a:extLst>
          </a:blip>
          <a:stretch>
            <a:fillRect/>
          </a:stretch>
        </p:blipFill>
        <p:spPr>
          <a:xfrm>
            <a:off x="294762" y="2029136"/>
            <a:ext cx="1349039" cy="577744"/>
          </a:xfrm>
          <a:prstGeom prst="rect">
            <a:avLst/>
          </a:prstGeom>
          <a:noFill/>
          <a:ln>
            <a:noFill/>
          </a:ln>
        </p:spPr>
      </p:pic>
      <p:pic>
        <p:nvPicPr>
          <p:cNvPr id="995" name="Google Shape;995;p212"/>
          <p:cNvPicPr preferRelativeResize="0"/>
          <p:nvPr/>
        </p:nvPicPr>
        <p:blipFill>
          <a:blip r:embed="rId35" cstate="email">
            <a:alphaModFix/>
            <a:extLst>
              <a:ext uri="{28A0092B-C50C-407E-A947-70E740481C1C}">
                <a14:useLocalDpi xmlns:a14="http://schemas.microsoft.com/office/drawing/2010/main"/>
              </a:ext>
            </a:extLst>
          </a:blip>
          <a:stretch>
            <a:fillRect/>
          </a:stretch>
        </p:blipFill>
        <p:spPr>
          <a:xfrm>
            <a:off x="1975717" y="3847805"/>
            <a:ext cx="1084400" cy="794672"/>
          </a:xfrm>
          <a:prstGeom prst="rect">
            <a:avLst/>
          </a:prstGeom>
          <a:noFill/>
          <a:ln>
            <a:noFill/>
          </a:ln>
        </p:spPr>
      </p:pic>
      <p:pic>
        <p:nvPicPr>
          <p:cNvPr id="996" name="Google Shape;996;p212"/>
          <p:cNvPicPr preferRelativeResize="0"/>
          <p:nvPr/>
        </p:nvPicPr>
        <p:blipFill>
          <a:blip r:embed="rId36" cstate="email">
            <a:alphaModFix/>
            <a:extLst>
              <a:ext uri="{28A0092B-C50C-407E-A947-70E740481C1C}">
                <a14:useLocalDpi xmlns:a14="http://schemas.microsoft.com/office/drawing/2010/main"/>
              </a:ext>
            </a:extLst>
          </a:blip>
          <a:stretch>
            <a:fillRect/>
          </a:stretch>
        </p:blipFill>
        <p:spPr>
          <a:xfrm>
            <a:off x="1843384" y="3115004"/>
            <a:ext cx="1349067" cy="410032"/>
          </a:xfrm>
          <a:prstGeom prst="rect">
            <a:avLst/>
          </a:prstGeom>
          <a:noFill/>
          <a:ln>
            <a:noFill/>
          </a:ln>
        </p:spPr>
      </p:pic>
      <p:pic>
        <p:nvPicPr>
          <p:cNvPr id="997" name="Google Shape;997;p212"/>
          <p:cNvPicPr preferRelativeResize="0"/>
          <p:nvPr/>
        </p:nvPicPr>
        <p:blipFill>
          <a:blip r:embed="rId37" cstate="email">
            <a:alphaModFix/>
            <a:extLst>
              <a:ext uri="{28A0092B-C50C-407E-A947-70E740481C1C}">
                <a14:useLocalDpi xmlns:a14="http://schemas.microsoft.com/office/drawing/2010/main"/>
              </a:ext>
            </a:extLst>
          </a:blip>
          <a:stretch>
            <a:fillRect/>
          </a:stretch>
        </p:blipFill>
        <p:spPr>
          <a:xfrm>
            <a:off x="7361087" y="3017337"/>
            <a:ext cx="1980403" cy="605367"/>
          </a:xfrm>
          <a:prstGeom prst="rect">
            <a:avLst/>
          </a:prstGeom>
          <a:noFill/>
          <a:ln>
            <a:noFill/>
          </a:ln>
        </p:spPr>
      </p:pic>
    </p:spTree>
    <p:extLst>
      <p:ext uri="{BB962C8B-B14F-4D97-AF65-F5344CB8AC3E}">
        <p14:creationId xmlns:p14="http://schemas.microsoft.com/office/powerpoint/2010/main" val="5970444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05640" cy="6858000"/>
            <a:chOff x="0" y="0"/>
            <a:chExt cx="12105640" cy="6858000"/>
          </a:xfrm>
        </p:grpSpPr>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0" y="0"/>
              <a:ext cx="6096000" cy="6857997"/>
            </a:xfrm>
            <a:prstGeom prst="rect">
              <a:avLst/>
            </a:prstGeom>
          </p:spPr>
        </p:pic>
        <p:sp>
          <p:nvSpPr>
            <p:cNvPr id="4" name="object 4"/>
            <p:cNvSpPr/>
            <p:nvPr/>
          </p:nvSpPr>
          <p:spPr>
            <a:xfrm>
              <a:off x="6096000" y="4152900"/>
              <a:ext cx="6009640" cy="1818639"/>
            </a:xfrm>
            <a:custGeom>
              <a:avLst/>
              <a:gdLst/>
              <a:ahLst/>
              <a:cxnLst/>
              <a:rect l="l" t="t" r="r" b="b"/>
              <a:pathLst>
                <a:path w="6009640" h="1818639">
                  <a:moveTo>
                    <a:pt x="6009640" y="0"/>
                  </a:moveTo>
                  <a:lnTo>
                    <a:pt x="0" y="0"/>
                  </a:lnTo>
                  <a:lnTo>
                    <a:pt x="0" y="1818639"/>
                  </a:lnTo>
                  <a:lnTo>
                    <a:pt x="6009640" y="1818639"/>
                  </a:lnTo>
                  <a:lnTo>
                    <a:pt x="6009640" y="0"/>
                  </a:lnTo>
                  <a:close/>
                </a:path>
              </a:pathLst>
            </a:custGeom>
            <a:solidFill>
              <a:srgbClr val="F1F1F1">
                <a:alpha val="79998"/>
              </a:srgbClr>
            </a:solidFill>
          </p:spPr>
          <p:txBody>
            <a:bodyPr wrap="square" lIns="0" tIns="0" rIns="0" bIns="0" rtlCol="0"/>
            <a:lstStyle/>
            <a:p>
              <a:endParaRPr/>
            </a:p>
          </p:txBody>
        </p:sp>
      </p:grpSp>
      <p:sp>
        <p:nvSpPr>
          <p:cNvPr id="5" name="object 5"/>
          <p:cNvSpPr txBox="1"/>
          <p:nvPr/>
        </p:nvSpPr>
        <p:spPr>
          <a:xfrm>
            <a:off x="6758940" y="4840351"/>
            <a:ext cx="4926330" cy="513080"/>
          </a:xfrm>
          <a:prstGeom prst="rect">
            <a:avLst/>
          </a:prstGeom>
        </p:spPr>
        <p:txBody>
          <a:bodyPr vert="horz" wrap="square" lIns="0" tIns="12700" rIns="0" bIns="0" rtlCol="0">
            <a:spAutoFit/>
          </a:bodyPr>
          <a:lstStyle/>
          <a:p>
            <a:pPr marL="12700">
              <a:lnSpc>
                <a:spcPct val="100000"/>
              </a:lnSpc>
              <a:spcBef>
                <a:spcPts val="100"/>
              </a:spcBef>
            </a:pPr>
            <a:r>
              <a:rPr sz="3200" dirty="0">
                <a:solidFill>
                  <a:srgbClr val="2C245A"/>
                </a:solidFill>
                <a:latin typeface="Rockwell"/>
                <a:cs typeface="Rockwell"/>
              </a:rPr>
              <a:t>Desafíos </a:t>
            </a:r>
            <a:r>
              <a:rPr sz="3200" spc="-15" dirty="0">
                <a:solidFill>
                  <a:srgbClr val="2C245A"/>
                </a:solidFill>
                <a:latin typeface="Rockwell"/>
                <a:cs typeface="Rockwell"/>
              </a:rPr>
              <a:t>mirando </a:t>
            </a:r>
            <a:r>
              <a:rPr sz="3200" spc="-5" dirty="0">
                <a:solidFill>
                  <a:srgbClr val="2C245A"/>
                </a:solidFill>
                <a:latin typeface="Rockwell"/>
                <a:cs typeface="Rockwell"/>
              </a:rPr>
              <a:t>el</a:t>
            </a:r>
            <a:r>
              <a:rPr sz="3200" spc="-35" dirty="0">
                <a:solidFill>
                  <a:srgbClr val="2C245A"/>
                </a:solidFill>
                <a:latin typeface="Rockwell"/>
                <a:cs typeface="Rockwell"/>
              </a:rPr>
              <a:t> </a:t>
            </a:r>
            <a:r>
              <a:rPr sz="3200" spc="-20" dirty="0">
                <a:solidFill>
                  <a:srgbClr val="2C245A"/>
                </a:solidFill>
                <a:latin typeface="Rockwell"/>
                <a:cs typeface="Rockwell"/>
              </a:rPr>
              <a:t>futuro</a:t>
            </a:r>
            <a:endParaRPr sz="3200">
              <a:latin typeface="Rockwell"/>
              <a:cs typeface="Rockwell"/>
            </a:endParaRPr>
          </a:p>
        </p:txBody>
      </p:sp>
      <p:sp>
        <p:nvSpPr>
          <p:cNvPr id="6" name="object 6"/>
          <p:cNvSpPr txBox="1"/>
          <p:nvPr/>
        </p:nvSpPr>
        <p:spPr>
          <a:xfrm>
            <a:off x="5435219" y="6640194"/>
            <a:ext cx="58229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FFFFFF"/>
                </a:solidFill>
                <a:latin typeface="Segoe UI"/>
                <a:cs typeface="Segoe UI"/>
              </a:rPr>
              <a:t>Ciudad</a:t>
            </a:r>
            <a:r>
              <a:rPr sz="900" spc="-55" dirty="0">
                <a:solidFill>
                  <a:srgbClr val="FFFFFF"/>
                </a:solidFill>
                <a:latin typeface="Segoe UI"/>
                <a:cs typeface="Segoe UI"/>
              </a:rPr>
              <a:t> </a:t>
            </a:r>
            <a:r>
              <a:rPr sz="900" spc="-5" dirty="0">
                <a:solidFill>
                  <a:srgbClr val="FFFFFF"/>
                </a:solidFill>
                <a:latin typeface="Segoe UI"/>
                <a:cs typeface="Segoe UI"/>
              </a:rPr>
              <a:t>Luz</a:t>
            </a:r>
            <a:endParaRPr sz="900">
              <a:latin typeface="Segoe UI"/>
              <a:cs typeface="Segoe UI"/>
            </a:endParaRPr>
          </a:p>
        </p:txBody>
      </p:sp>
    </p:spTree>
    <p:extLst>
      <p:ext uri="{BB962C8B-B14F-4D97-AF65-F5344CB8AC3E}">
        <p14:creationId xmlns:p14="http://schemas.microsoft.com/office/powerpoint/2010/main" val="35452008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314440" y="6167120"/>
            <a:ext cx="1391920" cy="345440"/>
          </a:xfrm>
          <a:custGeom>
            <a:avLst/>
            <a:gdLst/>
            <a:ahLst/>
            <a:cxnLst/>
            <a:rect l="l" t="t" r="r" b="b"/>
            <a:pathLst>
              <a:path w="1391920" h="345440">
                <a:moveTo>
                  <a:pt x="1391919" y="0"/>
                </a:moveTo>
                <a:lnTo>
                  <a:pt x="0" y="0"/>
                </a:lnTo>
                <a:lnTo>
                  <a:pt x="0" y="345439"/>
                </a:lnTo>
                <a:lnTo>
                  <a:pt x="1391919" y="345439"/>
                </a:lnTo>
                <a:lnTo>
                  <a:pt x="1391919" y="0"/>
                </a:lnTo>
                <a:close/>
              </a:path>
            </a:pathLst>
          </a:custGeom>
          <a:solidFill>
            <a:srgbClr val="939393"/>
          </a:solidFill>
        </p:spPr>
        <p:txBody>
          <a:bodyPr wrap="square" lIns="0" tIns="0" rIns="0" bIns="0" rtlCol="0"/>
          <a:lstStyle/>
          <a:p>
            <a:endParaRPr/>
          </a:p>
        </p:txBody>
      </p:sp>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6096000" y="0"/>
            <a:ext cx="2951479" cy="3355340"/>
          </a:xfrm>
          <a:prstGeom prst="rect">
            <a:avLst/>
          </a:prstGeom>
        </p:spPr>
      </p:pic>
      <p:sp>
        <p:nvSpPr>
          <p:cNvPr id="4" name="object 4"/>
          <p:cNvSpPr txBox="1"/>
          <p:nvPr/>
        </p:nvSpPr>
        <p:spPr>
          <a:xfrm>
            <a:off x="1541144" y="4291647"/>
            <a:ext cx="3670935" cy="701040"/>
          </a:xfrm>
          <a:prstGeom prst="rect">
            <a:avLst/>
          </a:prstGeom>
        </p:spPr>
        <p:txBody>
          <a:bodyPr vert="horz" wrap="square" lIns="0" tIns="12700" rIns="0" bIns="0" rtlCol="0">
            <a:spAutoFit/>
          </a:bodyPr>
          <a:lstStyle/>
          <a:p>
            <a:pPr marL="69850">
              <a:lnSpc>
                <a:spcPct val="100000"/>
              </a:lnSpc>
              <a:spcBef>
                <a:spcPts val="100"/>
              </a:spcBef>
            </a:pPr>
            <a:r>
              <a:rPr sz="1400" b="1" spc="-5" dirty="0">
                <a:solidFill>
                  <a:srgbClr val="2C245A"/>
                </a:solidFill>
                <a:latin typeface="Rockwell"/>
                <a:cs typeface="Rockwell"/>
              </a:rPr>
              <a:t>Regulación</a:t>
            </a:r>
            <a:endParaRPr sz="1400">
              <a:latin typeface="Rockwell"/>
              <a:cs typeface="Rockwell"/>
            </a:endParaRPr>
          </a:p>
          <a:p>
            <a:pPr marL="12700" marR="5080">
              <a:lnSpc>
                <a:spcPts val="1300"/>
              </a:lnSpc>
              <a:spcBef>
                <a:spcPts val="1075"/>
              </a:spcBef>
            </a:pPr>
            <a:r>
              <a:rPr sz="1100" spc="-5" dirty="0">
                <a:solidFill>
                  <a:srgbClr val="252525"/>
                </a:solidFill>
                <a:latin typeface="Segoe UI"/>
                <a:cs typeface="Segoe UI"/>
              </a:rPr>
              <a:t>Avanzar </a:t>
            </a:r>
            <a:r>
              <a:rPr sz="1100" dirty="0">
                <a:solidFill>
                  <a:srgbClr val="252525"/>
                </a:solidFill>
                <a:latin typeface="Segoe UI"/>
                <a:cs typeface="Segoe UI"/>
              </a:rPr>
              <a:t>en </a:t>
            </a:r>
            <a:r>
              <a:rPr sz="1100" spc="-5" dirty="0">
                <a:solidFill>
                  <a:srgbClr val="252525"/>
                </a:solidFill>
                <a:latin typeface="Segoe UI"/>
                <a:cs typeface="Segoe UI"/>
              </a:rPr>
              <a:t>temas regulatorios </a:t>
            </a:r>
            <a:r>
              <a:rPr sz="1100" dirty="0">
                <a:solidFill>
                  <a:srgbClr val="252525"/>
                </a:solidFill>
                <a:latin typeface="Segoe UI"/>
                <a:cs typeface="Segoe UI"/>
              </a:rPr>
              <a:t>y en </a:t>
            </a:r>
            <a:r>
              <a:rPr sz="1100" spc="-10" dirty="0">
                <a:solidFill>
                  <a:srgbClr val="252525"/>
                </a:solidFill>
                <a:latin typeface="Segoe UI"/>
                <a:cs typeface="Segoe UI"/>
              </a:rPr>
              <a:t>modificaciones </a:t>
            </a:r>
            <a:r>
              <a:rPr sz="1100" spc="-5" dirty="0">
                <a:solidFill>
                  <a:srgbClr val="252525"/>
                </a:solidFill>
                <a:latin typeface="Segoe UI"/>
                <a:cs typeface="Segoe UI"/>
              </a:rPr>
              <a:t>de  normativas que faciliten </a:t>
            </a:r>
            <a:r>
              <a:rPr sz="1100" dirty="0">
                <a:solidFill>
                  <a:srgbClr val="252525"/>
                </a:solidFill>
                <a:latin typeface="Segoe UI"/>
                <a:cs typeface="Segoe UI"/>
              </a:rPr>
              <a:t>el </a:t>
            </a:r>
            <a:r>
              <a:rPr sz="1100" spc="-5" dirty="0">
                <a:solidFill>
                  <a:srgbClr val="252525"/>
                </a:solidFill>
                <a:latin typeface="Segoe UI"/>
                <a:cs typeface="Segoe UI"/>
              </a:rPr>
              <a:t>éxito de la inversión de</a:t>
            </a:r>
            <a:r>
              <a:rPr sz="1100" spc="75" dirty="0">
                <a:solidFill>
                  <a:srgbClr val="252525"/>
                </a:solidFill>
                <a:latin typeface="Segoe UI"/>
                <a:cs typeface="Segoe UI"/>
              </a:rPr>
              <a:t> </a:t>
            </a:r>
            <a:r>
              <a:rPr sz="1100" spc="-5" dirty="0">
                <a:solidFill>
                  <a:srgbClr val="252525"/>
                </a:solidFill>
                <a:latin typeface="Segoe UI"/>
                <a:cs typeface="Segoe UI"/>
              </a:rPr>
              <a:t>impacto.</a:t>
            </a:r>
            <a:endParaRPr sz="1100">
              <a:latin typeface="Segoe UI"/>
              <a:cs typeface="Segoe UI"/>
            </a:endParaRPr>
          </a:p>
        </p:txBody>
      </p:sp>
      <p:sp>
        <p:nvSpPr>
          <p:cNvPr id="5" name="object 5"/>
          <p:cNvSpPr txBox="1"/>
          <p:nvPr/>
        </p:nvSpPr>
        <p:spPr>
          <a:xfrm>
            <a:off x="1541144" y="3162934"/>
            <a:ext cx="3320415" cy="700405"/>
          </a:xfrm>
          <a:prstGeom prst="rect">
            <a:avLst/>
          </a:prstGeom>
        </p:spPr>
        <p:txBody>
          <a:bodyPr vert="horz" wrap="square" lIns="0" tIns="12700" rIns="0" bIns="0" rtlCol="0">
            <a:spAutoFit/>
          </a:bodyPr>
          <a:lstStyle/>
          <a:p>
            <a:pPr marL="69850">
              <a:lnSpc>
                <a:spcPct val="100000"/>
              </a:lnSpc>
              <a:spcBef>
                <a:spcPts val="100"/>
              </a:spcBef>
            </a:pPr>
            <a:r>
              <a:rPr sz="1400" b="1" spc="-5" dirty="0">
                <a:solidFill>
                  <a:srgbClr val="2C245A"/>
                </a:solidFill>
                <a:latin typeface="Rockwell"/>
                <a:cs typeface="Rockwell"/>
              </a:rPr>
              <a:t>Habilitar</a:t>
            </a:r>
            <a:endParaRPr sz="1400">
              <a:latin typeface="Rockwell"/>
              <a:cs typeface="Rockwell"/>
            </a:endParaRPr>
          </a:p>
          <a:p>
            <a:pPr marL="12700" marR="5080">
              <a:lnSpc>
                <a:spcPts val="1300"/>
              </a:lnSpc>
              <a:spcBef>
                <a:spcPts val="1075"/>
              </a:spcBef>
            </a:pPr>
            <a:r>
              <a:rPr sz="1100" spc="-5" dirty="0">
                <a:solidFill>
                  <a:srgbClr val="252525"/>
                </a:solidFill>
                <a:latin typeface="Segoe UI"/>
                <a:cs typeface="Segoe UI"/>
              </a:rPr>
              <a:t>Habilitar </a:t>
            </a:r>
            <a:r>
              <a:rPr sz="1100" dirty="0">
                <a:solidFill>
                  <a:srgbClr val="252525"/>
                </a:solidFill>
                <a:latin typeface="Segoe UI"/>
                <a:cs typeface="Segoe UI"/>
              </a:rPr>
              <a:t>a </a:t>
            </a:r>
            <a:r>
              <a:rPr sz="1100" spc="-5" dirty="0">
                <a:solidFill>
                  <a:srgbClr val="252525"/>
                </a:solidFill>
                <a:latin typeface="Segoe UI"/>
                <a:cs typeface="Segoe UI"/>
              </a:rPr>
              <a:t>los distintos actores </a:t>
            </a:r>
            <a:r>
              <a:rPr sz="1100" dirty="0">
                <a:solidFill>
                  <a:srgbClr val="252525"/>
                </a:solidFill>
                <a:latin typeface="Segoe UI"/>
                <a:cs typeface="Segoe UI"/>
              </a:rPr>
              <a:t>en </a:t>
            </a:r>
            <a:r>
              <a:rPr sz="1100" spc="-5" dirty="0">
                <a:solidFill>
                  <a:srgbClr val="252525"/>
                </a:solidFill>
                <a:latin typeface="Segoe UI"/>
                <a:cs typeface="Segoe UI"/>
              </a:rPr>
              <a:t>temas relativos </a:t>
            </a:r>
            <a:r>
              <a:rPr sz="1100" dirty="0">
                <a:solidFill>
                  <a:srgbClr val="252525"/>
                </a:solidFill>
                <a:latin typeface="Segoe UI"/>
                <a:cs typeface="Segoe UI"/>
              </a:rPr>
              <a:t>a </a:t>
            </a:r>
            <a:r>
              <a:rPr sz="1100" spc="-5" dirty="0">
                <a:solidFill>
                  <a:srgbClr val="252525"/>
                </a:solidFill>
                <a:latin typeface="Segoe UI"/>
                <a:cs typeface="Segoe UI"/>
              </a:rPr>
              <a:t>la  inversión de</a:t>
            </a:r>
            <a:r>
              <a:rPr sz="1100" spc="35" dirty="0">
                <a:solidFill>
                  <a:srgbClr val="252525"/>
                </a:solidFill>
                <a:latin typeface="Segoe UI"/>
                <a:cs typeface="Segoe UI"/>
              </a:rPr>
              <a:t> </a:t>
            </a:r>
            <a:r>
              <a:rPr sz="1100" spc="-5" dirty="0">
                <a:solidFill>
                  <a:srgbClr val="252525"/>
                </a:solidFill>
                <a:latin typeface="Segoe UI"/>
                <a:cs typeface="Segoe UI"/>
              </a:rPr>
              <a:t>impacto.</a:t>
            </a:r>
            <a:endParaRPr sz="1100">
              <a:latin typeface="Segoe UI"/>
              <a:cs typeface="Segoe UI"/>
            </a:endParaRPr>
          </a:p>
        </p:txBody>
      </p:sp>
      <p:sp>
        <p:nvSpPr>
          <p:cNvPr id="6" name="object 6"/>
          <p:cNvSpPr txBox="1"/>
          <p:nvPr/>
        </p:nvSpPr>
        <p:spPr>
          <a:xfrm>
            <a:off x="1541144" y="2030348"/>
            <a:ext cx="3615690" cy="701040"/>
          </a:xfrm>
          <a:prstGeom prst="rect">
            <a:avLst/>
          </a:prstGeom>
        </p:spPr>
        <p:txBody>
          <a:bodyPr vert="horz" wrap="square" lIns="0" tIns="12700" rIns="0" bIns="0" rtlCol="0">
            <a:spAutoFit/>
          </a:bodyPr>
          <a:lstStyle/>
          <a:p>
            <a:pPr marL="69850">
              <a:lnSpc>
                <a:spcPct val="100000"/>
              </a:lnSpc>
              <a:spcBef>
                <a:spcPts val="100"/>
              </a:spcBef>
            </a:pPr>
            <a:r>
              <a:rPr sz="1400" b="1" dirty="0">
                <a:solidFill>
                  <a:srgbClr val="2C245A"/>
                </a:solidFill>
                <a:latin typeface="Rockwell"/>
                <a:cs typeface="Rockwell"/>
              </a:rPr>
              <a:t>Difundir</a:t>
            </a:r>
            <a:endParaRPr sz="1400">
              <a:latin typeface="Rockwell"/>
              <a:cs typeface="Rockwell"/>
            </a:endParaRPr>
          </a:p>
          <a:p>
            <a:pPr marL="12700" marR="5080">
              <a:lnSpc>
                <a:spcPts val="1300"/>
              </a:lnSpc>
              <a:spcBef>
                <a:spcPts val="1075"/>
              </a:spcBef>
            </a:pPr>
            <a:r>
              <a:rPr sz="1100" spc="-5" dirty="0">
                <a:solidFill>
                  <a:srgbClr val="252525"/>
                </a:solidFill>
                <a:latin typeface="Segoe UI"/>
                <a:cs typeface="Segoe UI"/>
              </a:rPr>
              <a:t>Difundir </a:t>
            </a:r>
            <a:r>
              <a:rPr sz="1100" dirty="0">
                <a:solidFill>
                  <a:srgbClr val="252525"/>
                </a:solidFill>
                <a:latin typeface="Segoe UI"/>
                <a:cs typeface="Segoe UI"/>
              </a:rPr>
              <a:t>y </a:t>
            </a:r>
            <a:r>
              <a:rPr sz="1100" spc="-10" dirty="0">
                <a:solidFill>
                  <a:srgbClr val="252525"/>
                </a:solidFill>
                <a:latin typeface="Segoe UI"/>
                <a:cs typeface="Segoe UI"/>
              </a:rPr>
              <a:t>masificar </a:t>
            </a:r>
            <a:r>
              <a:rPr sz="1100" spc="-5" dirty="0">
                <a:solidFill>
                  <a:srgbClr val="252525"/>
                </a:solidFill>
                <a:latin typeface="Segoe UI"/>
                <a:cs typeface="Segoe UI"/>
              </a:rPr>
              <a:t>los alcances de inversión de impacto </a:t>
            </a:r>
            <a:r>
              <a:rPr sz="1100" dirty="0">
                <a:solidFill>
                  <a:srgbClr val="252525"/>
                </a:solidFill>
                <a:latin typeface="Segoe UI"/>
                <a:cs typeface="Segoe UI"/>
              </a:rPr>
              <a:t>a  </a:t>
            </a:r>
            <a:r>
              <a:rPr sz="1100" spc="-5" dirty="0">
                <a:solidFill>
                  <a:srgbClr val="252525"/>
                </a:solidFill>
                <a:latin typeface="Segoe UI"/>
                <a:cs typeface="Segoe UI"/>
              </a:rPr>
              <a:t>nivel nacional </a:t>
            </a:r>
            <a:r>
              <a:rPr sz="1100" dirty="0">
                <a:solidFill>
                  <a:srgbClr val="252525"/>
                </a:solidFill>
                <a:latin typeface="Segoe UI"/>
                <a:cs typeface="Segoe UI"/>
              </a:rPr>
              <a:t>e </a:t>
            </a:r>
            <a:r>
              <a:rPr sz="1100" spc="-5" dirty="0">
                <a:solidFill>
                  <a:srgbClr val="252525"/>
                </a:solidFill>
                <a:latin typeface="Segoe UI"/>
                <a:cs typeface="Segoe UI"/>
              </a:rPr>
              <a:t>internacional, que permee </a:t>
            </a:r>
            <a:r>
              <a:rPr sz="1100" dirty="0">
                <a:solidFill>
                  <a:srgbClr val="252525"/>
                </a:solidFill>
                <a:latin typeface="Segoe UI"/>
                <a:cs typeface="Segoe UI"/>
              </a:rPr>
              <a:t>en </a:t>
            </a:r>
            <a:r>
              <a:rPr sz="1100" spc="-5" dirty="0">
                <a:solidFill>
                  <a:srgbClr val="252525"/>
                </a:solidFill>
                <a:latin typeface="Segoe UI"/>
                <a:cs typeface="Segoe UI"/>
              </a:rPr>
              <a:t>la</a:t>
            </a:r>
            <a:r>
              <a:rPr sz="1100" spc="90" dirty="0">
                <a:solidFill>
                  <a:srgbClr val="252525"/>
                </a:solidFill>
                <a:latin typeface="Segoe UI"/>
                <a:cs typeface="Segoe UI"/>
              </a:rPr>
              <a:t> </a:t>
            </a:r>
            <a:r>
              <a:rPr sz="1100" spc="-10" dirty="0">
                <a:solidFill>
                  <a:srgbClr val="252525"/>
                </a:solidFill>
                <a:latin typeface="Segoe UI"/>
                <a:cs typeface="Segoe UI"/>
              </a:rPr>
              <a:t>sociedad.</a:t>
            </a:r>
            <a:endParaRPr sz="1100">
              <a:latin typeface="Segoe UI"/>
              <a:cs typeface="Segoe UI"/>
            </a:endParaRPr>
          </a:p>
        </p:txBody>
      </p:sp>
      <p:sp>
        <p:nvSpPr>
          <p:cNvPr id="7" name="object 7"/>
          <p:cNvSpPr/>
          <p:nvPr/>
        </p:nvSpPr>
        <p:spPr>
          <a:xfrm>
            <a:off x="894080" y="3251200"/>
            <a:ext cx="279400" cy="254000"/>
          </a:xfrm>
          <a:custGeom>
            <a:avLst/>
            <a:gdLst/>
            <a:ahLst/>
            <a:cxnLst/>
            <a:rect l="l" t="t" r="r" b="b"/>
            <a:pathLst>
              <a:path w="279400" h="254000">
                <a:moveTo>
                  <a:pt x="222250" y="95250"/>
                </a:moveTo>
                <a:lnTo>
                  <a:pt x="211319" y="97182"/>
                </a:lnTo>
                <a:lnTo>
                  <a:pt x="202036" y="102520"/>
                </a:lnTo>
                <a:lnTo>
                  <a:pt x="195084" y="110573"/>
                </a:lnTo>
                <a:lnTo>
                  <a:pt x="191147" y="120650"/>
                </a:lnTo>
                <a:lnTo>
                  <a:pt x="2844" y="120650"/>
                </a:lnTo>
                <a:lnTo>
                  <a:pt x="0" y="123444"/>
                </a:lnTo>
                <a:lnTo>
                  <a:pt x="0" y="130555"/>
                </a:lnTo>
                <a:lnTo>
                  <a:pt x="2844" y="133350"/>
                </a:lnTo>
                <a:lnTo>
                  <a:pt x="191147" y="133350"/>
                </a:lnTo>
                <a:lnTo>
                  <a:pt x="195084" y="143426"/>
                </a:lnTo>
                <a:lnTo>
                  <a:pt x="202036" y="151479"/>
                </a:lnTo>
                <a:lnTo>
                  <a:pt x="211319" y="156817"/>
                </a:lnTo>
                <a:lnTo>
                  <a:pt x="222250" y="158750"/>
                </a:lnTo>
                <a:lnTo>
                  <a:pt x="233176" y="156817"/>
                </a:lnTo>
                <a:lnTo>
                  <a:pt x="242465" y="151479"/>
                </a:lnTo>
                <a:lnTo>
                  <a:pt x="247157" y="146050"/>
                </a:lnTo>
                <a:lnTo>
                  <a:pt x="222250" y="146050"/>
                </a:lnTo>
                <a:lnTo>
                  <a:pt x="214831" y="144555"/>
                </a:lnTo>
                <a:lnTo>
                  <a:pt x="208776" y="140477"/>
                </a:lnTo>
                <a:lnTo>
                  <a:pt x="204696" y="134423"/>
                </a:lnTo>
                <a:lnTo>
                  <a:pt x="203200" y="127000"/>
                </a:lnTo>
                <a:lnTo>
                  <a:pt x="204696" y="119576"/>
                </a:lnTo>
                <a:lnTo>
                  <a:pt x="208776" y="113522"/>
                </a:lnTo>
                <a:lnTo>
                  <a:pt x="214831" y="109444"/>
                </a:lnTo>
                <a:lnTo>
                  <a:pt x="222250" y="107950"/>
                </a:lnTo>
                <a:lnTo>
                  <a:pt x="247157" y="107950"/>
                </a:lnTo>
                <a:lnTo>
                  <a:pt x="242465" y="102520"/>
                </a:lnTo>
                <a:lnTo>
                  <a:pt x="233176" y="97182"/>
                </a:lnTo>
                <a:lnTo>
                  <a:pt x="222250" y="95250"/>
                </a:lnTo>
                <a:close/>
              </a:path>
              <a:path w="279400" h="254000">
                <a:moveTo>
                  <a:pt x="247157" y="107950"/>
                </a:moveTo>
                <a:lnTo>
                  <a:pt x="222250" y="107950"/>
                </a:lnTo>
                <a:lnTo>
                  <a:pt x="229662" y="109444"/>
                </a:lnTo>
                <a:lnTo>
                  <a:pt x="235718" y="113522"/>
                </a:lnTo>
                <a:lnTo>
                  <a:pt x="239802" y="119576"/>
                </a:lnTo>
                <a:lnTo>
                  <a:pt x="241300" y="127000"/>
                </a:lnTo>
                <a:lnTo>
                  <a:pt x="239802" y="134423"/>
                </a:lnTo>
                <a:lnTo>
                  <a:pt x="235718" y="140477"/>
                </a:lnTo>
                <a:lnTo>
                  <a:pt x="229662" y="144555"/>
                </a:lnTo>
                <a:lnTo>
                  <a:pt x="222250" y="146050"/>
                </a:lnTo>
                <a:lnTo>
                  <a:pt x="247157" y="146050"/>
                </a:lnTo>
                <a:lnTo>
                  <a:pt x="249424" y="143426"/>
                </a:lnTo>
                <a:lnTo>
                  <a:pt x="253364" y="133350"/>
                </a:lnTo>
                <a:lnTo>
                  <a:pt x="276555" y="133350"/>
                </a:lnTo>
                <a:lnTo>
                  <a:pt x="279400" y="130555"/>
                </a:lnTo>
                <a:lnTo>
                  <a:pt x="279400" y="123444"/>
                </a:lnTo>
                <a:lnTo>
                  <a:pt x="276555" y="120650"/>
                </a:lnTo>
                <a:lnTo>
                  <a:pt x="253364" y="120650"/>
                </a:lnTo>
                <a:lnTo>
                  <a:pt x="249424" y="110573"/>
                </a:lnTo>
                <a:lnTo>
                  <a:pt x="247157" y="107950"/>
                </a:lnTo>
                <a:close/>
              </a:path>
              <a:path w="279400" h="254000">
                <a:moveTo>
                  <a:pt x="69850" y="0"/>
                </a:moveTo>
                <a:lnTo>
                  <a:pt x="58925" y="1932"/>
                </a:lnTo>
                <a:lnTo>
                  <a:pt x="49639" y="7270"/>
                </a:lnTo>
                <a:lnTo>
                  <a:pt x="42680" y="15323"/>
                </a:lnTo>
                <a:lnTo>
                  <a:pt x="38734" y="25400"/>
                </a:lnTo>
                <a:lnTo>
                  <a:pt x="2844" y="25400"/>
                </a:lnTo>
                <a:lnTo>
                  <a:pt x="0" y="28194"/>
                </a:lnTo>
                <a:lnTo>
                  <a:pt x="0" y="35305"/>
                </a:lnTo>
                <a:lnTo>
                  <a:pt x="2844" y="38100"/>
                </a:lnTo>
                <a:lnTo>
                  <a:pt x="38734" y="38100"/>
                </a:lnTo>
                <a:lnTo>
                  <a:pt x="42680" y="48176"/>
                </a:lnTo>
                <a:lnTo>
                  <a:pt x="49639" y="56229"/>
                </a:lnTo>
                <a:lnTo>
                  <a:pt x="58925" y="61567"/>
                </a:lnTo>
                <a:lnTo>
                  <a:pt x="69850" y="63500"/>
                </a:lnTo>
                <a:lnTo>
                  <a:pt x="80774" y="61567"/>
                </a:lnTo>
                <a:lnTo>
                  <a:pt x="90060" y="56229"/>
                </a:lnTo>
                <a:lnTo>
                  <a:pt x="94752" y="50800"/>
                </a:lnTo>
                <a:lnTo>
                  <a:pt x="69850" y="50800"/>
                </a:lnTo>
                <a:lnTo>
                  <a:pt x="62431" y="49305"/>
                </a:lnTo>
                <a:lnTo>
                  <a:pt x="56376" y="45227"/>
                </a:lnTo>
                <a:lnTo>
                  <a:pt x="52296" y="39173"/>
                </a:lnTo>
                <a:lnTo>
                  <a:pt x="50800" y="31750"/>
                </a:lnTo>
                <a:lnTo>
                  <a:pt x="52296" y="24326"/>
                </a:lnTo>
                <a:lnTo>
                  <a:pt x="56376" y="18272"/>
                </a:lnTo>
                <a:lnTo>
                  <a:pt x="62431" y="14194"/>
                </a:lnTo>
                <a:lnTo>
                  <a:pt x="69850" y="12700"/>
                </a:lnTo>
                <a:lnTo>
                  <a:pt x="94752" y="12700"/>
                </a:lnTo>
                <a:lnTo>
                  <a:pt x="90060" y="7270"/>
                </a:lnTo>
                <a:lnTo>
                  <a:pt x="80774" y="1932"/>
                </a:lnTo>
                <a:lnTo>
                  <a:pt x="69850" y="0"/>
                </a:lnTo>
                <a:close/>
              </a:path>
              <a:path w="279400" h="254000">
                <a:moveTo>
                  <a:pt x="94752" y="12700"/>
                </a:moveTo>
                <a:lnTo>
                  <a:pt x="69850" y="12700"/>
                </a:lnTo>
                <a:lnTo>
                  <a:pt x="77268" y="14194"/>
                </a:lnTo>
                <a:lnTo>
                  <a:pt x="83323" y="18272"/>
                </a:lnTo>
                <a:lnTo>
                  <a:pt x="87403" y="24326"/>
                </a:lnTo>
                <a:lnTo>
                  <a:pt x="88900" y="31750"/>
                </a:lnTo>
                <a:lnTo>
                  <a:pt x="87403" y="39173"/>
                </a:lnTo>
                <a:lnTo>
                  <a:pt x="83323" y="45227"/>
                </a:lnTo>
                <a:lnTo>
                  <a:pt x="77268" y="49305"/>
                </a:lnTo>
                <a:lnTo>
                  <a:pt x="69850" y="50800"/>
                </a:lnTo>
                <a:lnTo>
                  <a:pt x="94752" y="50800"/>
                </a:lnTo>
                <a:lnTo>
                  <a:pt x="97019" y="48176"/>
                </a:lnTo>
                <a:lnTo>
                  <a:pt x="100964" y="38100"/>
                </a:lnTo>
                <a:lnTo>
                  <a:pt x="276555" y="38100"/>
                </a:lnTo>
                <a:lnTo>
                  <a:pt x="279400" y="35305"/>
                </a:lnTo>
                <a:lnTo>
                  <a:pt x="279400" y="28194"/>
                </a:lnTo>
                <a:lnTo>
                  <a:pt x="276555" y="25400"/>
                </a:lnTo>
                <a:lnTo>
                  <a:pt x="100964" y="25400"/>
                </a:lnTo>
                <a:lnTo>
                  <a:pt x="97019" y="15323"/>
                </a:lnTo>
                <a:lnTo>
                  <a:pt x="94752" y="12700"/>
                </a:lnTo>
                <a:close/>
              </a:path>
              <a:path w="279400" h="254000">
                <a:moveTo>
                  <a:pt x="120650" y="190500"/>
                </a:moveTo>
                <a:lnTo>
                  <a:pt x="109725" y="192432"/>
                </a:lnTo>
                <a:lnTo>
                  <a:pt x="100439" y="197770"/>
                </a:lnTo>
                <a:lnTo>
                  <a:pt x="93480" y="205823"/>
                </a:lnTo>
                <a:lnTo>
                  <a:pt x="89534" y="215900"/>
                </a:lnTo>
                <a:lnTo>
                  <a:pt x="2844" y="215900"/>
                </a:lnTo>
                <a:lnTo>
                  <a:pt x="0" y="218694"/>
                </a:lnTo>
                <a:lnTo>
                  <a:pt x="0" y="225805"/>
                </a:lnTo>
                <a:lnTo>
                  <a:pt x="2844" y="228600"/>
                </a:lnTo>
                <a:lnTo>
                  <a:pt x="89534" y="228600"/>
                </a:lnTo>
                <a:lnTo>
                  <a:pt x="93480" y="238676"/>
                </a:lnTo>
                <a:lnTo>
                  <a:pt x="100439" y="246729"/>
                </a:lnTo>
                <a:lnTo>
                  <a:pt x="109725" y="252067"/>
                </a:lnTo>
                <a:lnTo>
                  <a:pt x="120650" y="254000"/>
                </a:lnTo>
                <a:lnTo>
                  <a:pt x="131580" y="252067"/>
                </a:lnTo>
                <a:lnTo>
                  <a:pt x="140863" y="246729"/>
                </a:lnTo>
                <a:lnTo>
                  <a:pt x="145551" y="241300"/>
                </a:lnTo>
                <a:lnTo>
                  <a:pt x="120650" y="241300"/>
                </a:lnTo>
                <a:lnTo>
                  <a:pt x="113237" y="239805"/>
                </a:lnTo>
                <a:lnTo>
                  <a:pt x="107181" y="235727"/>
                </a:lnTo>
                <a:lnTo>
                  <a:pt x="103097" y="229673"/>
                </a:lnTo>
                <a:lnTo>
                  <a:pt x="101600" y="222250"/>
                </a:lnTo>
                <a:lnTo>
                  <a:pt x="103097" y="214826"/>
                </a:lnTo>
                <a:lnTo>
                  <a:pt x="107181" y="208772"/>
                </a:lnTo>
                <a:lnTo>
                  <a:pt x="113237" y="204694"/>
                </a:lnTo>
                <a:lnTo>
                  <a:pt x="120650" y="203200"/>
                </a:lnTo>
                <a:lnTo>
                  <a:pt x="145551" y="203200"/>
                </a:lnTo>
                <a:lnTo>
                  <a:pt x="140863" y="197770"/>
                </a:lnTo>
                <a:lnTo>
                  <a:pt x="131580" y="192432"/>
                </a:lnTo>
                <a:lnTo>
                  <a:pt x="120650" y="190500"/>
                </a:lnTo>
                <a:close/>
              </a:path>
              <a:path w="279400" h="254000">
                <a:moveTo>
                  <a:pt x="145551" y="203200"/>
                </a:moveTo>
                <a:lnTo>
                  <a:pt x="120650" y="203200"/>
                </a:lnTo>
                <a:lnTo>
                  <a:pt x="128068" y="204694"/>
                </a:lnTo>
                <a:lnTo>
                  <a:pt x="134123" y="208772"/>
                </a:lnTo>
                <a:lnTo>
                  <a:pt x="138203" y="214826"/>
                </a:lnTo>
                <a:lnTo>
                  <a:pt x="139700" y="222250"/>
                </a:lnTo>
                <a:lnTo>
                  <a:pt x="138203" y="229673"/>
                </a:lnTo>
                <a:lnTo>
                  <a:pt x="134123" y="235727"/>
                </a:lnTo>
                <a:lnTo>
                  <a:pt x="128068" y="239805"/>
                </a:lnTo>
                <a:lnTo>
                  <a:pt x="120650" y="241300"/>
                </a:lnTo>
                <a:lnTo>
                  <a:pt x="145551" y="241300"/>
                </a:lnTo>
                <a:lnTo>
                  <a:pt x="147815" y="238676"/>
                </a:lnTo>
                <a:lnTo>
                  <a:pt x="151752" y="228600"/>
                </a:lnTo>
                <a:lnTo>
                  <a:pt x="276555" y="228600"/>
                </a:lnTo>
                <a:lnTo>
                  <a:pt x="279400" y="225805"/>
                </a:lnTo>
                <a:lnTo>
                  <a:pt x="279400" y="218694"/>
                </a:lnTo>
                <a:lnTo>
                  <a:pt x="276555" y="215900"/>
                </a:lnTo>
                <a:lnTo>
                  <a:pt x="151752" y="215900"/>
                </a:lnTo>
                <a:lnTo>
                  <a:pt x="147815" y="205823"/>
                </a:lnTo>
                <a:lnTo>
                  <a:pt x="145551" y="203200"/>
                </a:lnTo>
                <a:close/>
              </a:path>
            </a:pathLst>
          </a:custGeom>
          <a:solidFill>
            <a:srgbClr val="64759B"/>
          </a:solidFill>
        </p:spPr>
        <p:txBody>
          <a:bodyPr wrap="square" lIns="0" tIns="0" rIns="0" bIns="0" rtlCol="0"/>
          <a:lstStyle/>
          <a:p>
            <a:endParaRPr/>
          </a:p>
        </p:txBody>
      </p:sp>
      <p:sp>
        <p:nvSpPr>
          <p:cNvPr id="8" name="object 8"/>
          <p:cNvSpPr txBox="1"/>
          <p:nvPr/>
        </p:nvSpPr>
        <p:spPr>
          <a:xfrm>
            <a:off x="414655" y="1013840"/>
            <a:ext cx="2452370"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5C5C5C"/>
                </a:solidFill>
                <a:latin typeface="Segoe UI"/>
                <a:cs typeface="Segoe UI"/>
              </a:rPr>
              <a:t>Del </a:t>
            </a:r>
            <a:r>
              <a:rPr sz="1800" dirty="0">
                <a:solidFill>
                  <a:srgbClr val="5C5C5C"/>
                </a:solidFill>
                <a:latin typeface="Segoe UI"/>
                <a:cs typeface="Segoe UI"/>
              </a:rPr>
              <a:t>nicho al</a:t>
            </a:r>
            <a:r>
              <a:rPr sz="1800" spc="-110" dirty="0">
                <a:solidFill>
                  <a:srgbClr val="5C5C5C"/>
                </a:solidFill>
                <a:latin typeface="Segoe UI"/>
                <a:cs typeface="Segoe UI"/>
              </a:rPr>
              <a:t> </a:t>
            </a:r>
            <a:r>
              <a:rPr sz="1800" spc="-5" dirty="0">
                <a:solidFill>
                  <a:srgbClr val="5C5C5C"/>
                </a:solidFill>
                <a:latin typeface="Segoe UI"/>
                <a:cs typeface="Segoe UI"/>
              </a:rPr>
              <a:t>mainstream</a:t>
            </a:r>
            <a:endParaRPr sz="1800">
              <a:latin typeface="Segoe UI"/>
              <a:cs typeface="Segoe UI"/>
            </a:endParaRPr>
          </a:p>
        </p:txBody>
      </p:sp>
      <p:sp>
        <p:nvSpPr>
          <p:cNvPr id="9" name="object 9"/>
          <p:cNvSpPr txBox="1">
            <a:spLocks noGrp="1"/>
          </p:cNvSpPr>
          <p:nvPr>
            <p:ph type="title"/>
          </p:nvPr>
        </p:nvSpPr>
        <p:spPr>
          <a:xfrm>
            <a:off x="419417" y="352678"/>
            <a:ext cx="4493260" cy="513080"/>
          </a:xfrm>
          <a:prstGeom prst="rect">
            <a:avLst/>
          </a:prstGeom>
        </p:spPr>
        <p:txBody>
          <a:bodyPr vert="horz" wrap="square" lIns="0" tIns="12700" rIns="0" bIns="0" rtlCol="0">
            <a:spAutoFit/>
          </a:bodyPr>
          <a:lstStyle/>
          <a:p>
            <a:pPr marL="12700">
              <a:lnSpc>
                <a:spcPct val="100000"/>
              </a:lnSpc>
              <a:spcBef>
                <a:spcPts val="100"/>
              </a:spcBef>
            </a:pPr>
            <a:r>
              <a:rPr sz="3200" b="0" dirty="0">
                <a:solidFill>
                  <a:srgbClr val="5C5C5C"/>
                </a:solidFill>
                <a:latin typeface="Rockwell"/>
                <a:cs typeface="Rockwell"/>
              </a:rPr>
              <a:t>Los desafíos </a:t>
            </a:r>
            <a:r>
              <a:rPr sz="3200" b="0" spc="-5" dirty="0">
                <a:solidFill>
                  <a:srgbClr val="5C5C5C"/>
                </a:solidFill>
                <a:latin typeface="Rockwell"/>
                <a:cs typeface="Rockwell"/>
              </a:rPr>
              <a:t>que</a:t>
            </a:r>
            <a:r>
              <a:rPr sz="3200" b="0" spc="-50" dirty="0">
                <a:solidFill>
                  <a:srgbClr val="5C5C5C"/>
                </a:solidFill>
                <a:latin typeface="Rockwell"/>
                <a:cs typeface="Rockwell"/>
              </a:rPr>
              <a:t> </a:t>
            </a:r>
            <a:r>
              <a:rPr sz="3200" b="0" spc="-5" dirty="0">
                <a:solidFill>
                  <a:srgbClr val="5C5C5C"/>
                </a:solidFill>
                <a:latin typeface="Rockwell"/>
                <a:cs typeface="Rockwell"/>
              </a:rPr>
              <a:t>vienen</a:t>
            </a:r>
            <a:endParaRPr sz="3200">
              <a:latin typeface="Rockwell"/>
              <a:cs typeface="Rockwell"/>
            </a:endParaRPr>
          </a:p>
        </p:txBody>
      </p:sp>
      <p:pic>
        <p:nvPicPr>
          <p:cNvPr id="10" name="object 10"/>
          <p:cNvPicPr/>
          <p:nvPr/>
        </p:nvPicPr>
        <p:blipFill>
          <a:blip r:embed="rId3" cstate="email">
            <a:extLst>
              <a:ext uri="{28A0092B-C50C-407E-A947-70E740481C1C}">
                <a14:useLocalDpi xmlns:a14="http://schemas.microsoft.com/office/drawing/2010/main"/>
              </a:ext>
            </a:extLst>
          </a:blip>
          <a:stretch>
            <a:fillRect/>
          </a:stretch>
        </p:blipFill>
        <p:spPr>
          <a:xfrm>
            <a:off x="6096000" y="3502659"/>
            <a:ext cx="2951479" cy="3355338"/>
          </a:xfrm>
          <a:prstGeom prst="rect">
            <a:avLst/>
          </a:prstGeom>
        </p:spPr>
      </p:pic>
      <p:grpSp>
        <p:nvGrpSpPr>
          <p:cNvPr id="11" name="object 11"/>
          <p:cNvGrpSpPr/>
          <p:nvPr/>
        </p:nvGrpSpPr>
        <p:grpSpPr>
          <a:xfrm>
            <a:off x="9169400" y="0"/>
            <a:ext cx="3022600" cy="6858000"/>
            <a:chOff x="9169400" y="0"/>
            <a:chExt cx="3022600" cy="6858000"/>
          </a:xfrm>
        </p:grpSpPr>
        <p:pic>
          <p:nvPicPr>
            <p:cNvPr id="12" name="object 12"/>
            <p:cNvPicPr/>
            <p:nvPr/>
          </p:nvPicPr>
          <p:blipFill>
            <a:blip r:embed="rId4" cstate="email">
              <a:extLst>
                <a:ext uri="{28A0092B-C50C-407E-A947-70E740481C1C}">
                  <a14:useLocalDpi xmlns:a14="http://schemas.microsoft.com/office/drawing/2010/main"/>
                </a:ext>
              </a:extLst>
            </a:blip>
            <a:stretch>
              <a:fillRect/>
            </a:stretch>
          </p:blipFill>
          <p:spPr>
            <a:xfrm>
              <a:off x="9169400" y="0"/>
              <a:ext cx="3022600" cy="6857997"/>
            </a:xfrm>
            <a:prstGeom prst="rect">
              <a:avLst/>
            </a:prstGeom>
          </p:spPr>
        </p:pic>
        <p:sp>
          <p:nvSpPr>
            <p:cNvPr id="13" name="object 13"/>
            <p:cNvSpPr/>
            <p:nvPr/>
          </p:nvSpPr>
          <p:spPr>
            <a:xfrm>
              <a:off x="11437620" y="6159500"/>
              <a:ext cx="754380" cy="591820"/>
            </a:xfrm>
            <a:custGeom>
              <a:avLst/>
              <a:gdLst/>
              <a:ahLst/>
              <a:cxnLst/>
              <a:rect l="l" t="t" r="r" b="b"/>
              <a:pathLst>
                <a:path w="754379" h="591820">
                  <a:moveTo>
                    <a:pt x="754379" y="0"/>
                  </a:moveTo>
                  <a:lnTo>
                    <a:pt x="0" y="0"/>
                  </a:lnTo>
                  <a:lnTo>
                    <a:pt x="0" y="591820"/>
                  </a:lnTo>
                  <a:lnTo>
                    <a:pt x="754379" y="591820"/>
                  </a:lnTo>
                  <a:lnTo>
                    <a:pt x="754379" y="0"/>
                  </a:lnTo>
                  <a:close/>
                </a:path>
              </a:pathLst>
            </a:custGeom>
            <a:solidFill>
              <a:srgbClr val="3B251F"/>
            </a:solidFill>
          </p:spPr>
          <p:txBody>
            <a:bodyPr wrap="square" lIns="0" tIns="0" rIns="0" bIns="0" rtlCol="0"/>
            <a:lstStyle/>
            <a:p>
              <a:endParaRPr/>
            </a:p>
          </p:txBody>
        </p:sp>
      </p:grpSp>
      <p:sp>
        <p:nvSpPr>
          <p:cNvPr id="14" name="object 14"/>
          <p:cNvSpPr txBox="1"/>
          <p:nvPr/>
        </p:nvSpPr>
        <p:spPr>
          <a:xfrm>
            <a:off x="1541144" y="5428615"/>
            <a:ext cx="3424554" cy="865505"/>
          </a:xfrm>
          <a:prstGeom prst="rect">
            <a:avLst/>
          </a:prstGeom>
        </p:spPr>
        <p:txBody>
          <a:bodyPr vert="horz" wrap="square" lIns="0" tIns="12700" rIns="0" bIns="0" rtlCol="0">
            <a:spAutoFit/>
          </a:bodyPr>
          <a:lstStyle/>
          <a:p>
            <a:pPr marL="69850">
              <a:lnSpc>
                <a:spcPct val="100000"/>
              </a:lnSpc>
              <a:spcBef>
                <a:spcPts val="100"/>
              </a:spcBef>
            </a:pPr>
            <a:r>
              <a:rPr sz="1400" b="1" dirty="0">
                <a:solidFill>
                  <a:srgbClr val="2C245A"/>
                </a:solidFill>
                <a:latin typeface="Rockwell"/>
                <a:cs typeface="Rockwell"/>
              </a:rPr>
              <a:t>El </a:t>
            </a:r>
            <a:r>
              <a:rPr sz="1400" b="1" spc="-5" dirty="0">
                <a:solidFill>
                  <a:srgbClr val="2C245A"/>
                </a:solidFill>
                <a:latin typeface="Rockwell"/>
                <a:cs typeface="Rockwell"/>
              </a:rPr>
              <a:t>cambio es personal</a:t>
            </a:r>
            <a:endParaRPr sz="1400">
              <a:latin typeface="Rockwell"/>
              <a:cs typeface="Rockwell"/>
            </a:endParaRPr>
          </a:p>
          <a:p>
            <a:pPr marL="12700" marR="5080">
              <a:lnSpc>
                <a:spcPct val="98600"/>
              </a:lnSpc>
              <a:spcBef>
                <a:spcPts val="1030"/>
              </a:spcBef>
            </a:pPr>
            <a:r>
              <a:rPr sz="1100" spc="-5" dirty="0">
                <a:solidFill>
                  <a:srgbClr val="252525"/>
                </a:solidFill>
                <a:latin typeface="Segoe UI"/>
                <a:cs typeface="Segoe UI"/>
              </a:rPr>
              <a:t>Cada uno está </a:t>
            </a:r>
            <a:r>
              <a:rPr sz="1100" spc="-10" dirty="0">
                <a:solidFill>
                  <a:srgbClr val="252525"/>
                </a:solidFill>
                <a:latin typeface="Segoe UI"/>
                <a:cs typeface="Segoe UI"/>
              </a:rPr>
              <a:t>llamado </a:t>
            </a:r>
            <a:r>
              <a:rPr sz="1100" dirty="0">
                <a:solidFill>
                  <a:srgbClr val="252525"/>
                </a:solidFill>
                <a:latin typeface="Segoe UI"/>
                <a:cs typeface="Segoe UI"/>
              </a:rPr>
              <a:t>a </a:t>
            </a:r>
            <a:r>
              <a:rPr sz="1100" spc="-5" dirty="0">
                <a:solidFill>
                  <a:srgbClr val="252525"/>
                </a:solidFill>
                <a:latin typeface="Segoe UI"/>
                <a:cs typeface="Segoe UI"/>
              </a:rPr>
              <a:t>usar </a:t>
            </a:r>
            <a:r>
              <a:rPr sz="1100" dirty="0">
                <a:solidFill>
                  <a:srgbClr val="252525"/>
                </a:solidFill>
                <a:latin typeface="Segoe UI"/>
                <a:cs typeface="Segoe UI"/>
              </a:rPr>
              <a:t>el </a:t>
            </a:r>
            <a:r>
              <a:rPr sz="1100" spc="-5" dirty="0">
                <a:solidFill>
                  <a:srgbClr val="252525"/>
                </a:solidFill>
                <a:latin typeface="Segoe UI"/>
                <a:cs typeface="Segoe UI"/>
              </a:rPr>
              <a:t>poder del capital para  mejorar </a:t>
            </a:r>
            <a:r>
              <a:rPr sz="1100" dirty="0">
                <a:solidFill>
                  <a:srgbClr val="252525"/>
                </a:solidFill>
                <a:latin typeface="Segoe UI"/>
                <a:cs typeface="Segoe UI"/>
              </a:rPr>
              <a:t>el </a:t>
            </a:r>
            <a:r>
              <a:rPr sz="1100" spc="-5" dirty="0">
                <a:solidFill>
                  <a:srgbClr val="252525"/>
                </a:solidFill>
                <a:latin typeface="Segoe UI"/>
                <a:cs typeface="Segoe UI"/>
              </a:rPr>
              <a:t>entorno, mezclar sus billeteras </a:t>
            </a:r>
            <a:r>
              <a:rPr sz="1100" dirty="0">
                <a:solidFill>
                  <a:srgbClr val="252525"/>
                </a:solidFill>
                <a:latin typeface="Segoe UI"/>
                <a:cs typeface="Segoe UI"/>
              </a:rPr>
              <a:t>e </a:t>
            </a:r>
            <a:r>
              <a:rPr sz="1100" spc="-5" dirty="0">
                <a:solidFill>
                  <a:srgbClr val="252525"/>
                </a:solidFill>
                <a:latin typeface="Segoe UI"/>
                <a:cs typeface="Segoe UI"/>
              </a:rPr>
              <a:t>invertir, con  sentido.</a:t>
            </a:r>
            <a:endParaRPr sz="1100">
              <a:latin typeface="Segoe UI"/>
              <a:cs typeface="Segoe UI"/>
            </a:endParaRPr>
          </a:p>
        </p:txBody>
      </p:sp>
      <p:sp>
        <p:nvSpPr>
          <p:cNvPr id="15" name="object 15"/>
          <p:cNvSpPr/>
          <p:nvPr/>
        </p:nvSpPr>
        <p:spPr>
          <a:xfrm>
            <a:off x="894080" y="5499100"/>
            <a:ext cx="309880" cy="297180"/>
          </a:xfrm>
          <a:custGeom>
            <a:avLst/>
            <a:gdLst/>
            <a:ahLst/>
            <a:cxnLst/>
            <a:rect l="l" t="t" r="r" b="b"/>
            <a:pathLst>
              <a:path w="309880" h="297179">
                <a:moveTo>
                  <a:pt x="154939" y="0"/>
                </a:moveTo>
                <a:lnTo>
                  <a:pt x="112687" y="108077"/>
                </a:lnTo>
                <a:lnTo>
                  <a:pt x="0" y="108077"/>
                </a:lnTo>
                <a:lnTo>
                  <a:pt x="91554" y="175615"/>
                </a:lnTo>
                <a:lnTo>
                  <a:pt x="49288" y="297180"/>
                </a:lnTo>
                <a:lnTo>
                  <a:pt x="100470" y="261188"/>
                </a:lnTo>
                <a:lnTo>
                  <a:pt x="76657" y="261188"/>
                </a:lnTo>
                <a:lnTo>
                  <a:pt x="108089" y="170751"/>
                </a:lnTo>
                <a:lnTo>
                  <a:pt x="41414" y="121564"/>
                </a:lnTo>
                <a:lnTo>
                  <a:pt x="122440" y="121564"/>
                </a:lnTo>
                <a:lnTo>
                  <a:pt x="154939" y="38481"/>
                </a:lnTo>
                <a:lnTo>
                  <a:pt x="169984" y="38481"/>
                </a:lnTo>
                <a:lnTo>
                  <a:pt x="154939" y="0"/>
                </a:lnTo>
                <a:close/>
              </a:path>
              <a:path w="309880" h="297179">
                <a:moveTo>
                  <a:pt x="178746" y="222884"/>
                </a:moveTo>
                <a:lnTo>
                  <a:pt x="154939" y="222884"/>
                </a:lnTo>
                <a:lnTo>
                  <a:pt x="260591" y="297180"/>
                </a:lnTo>
                <a:lnTo>
                  <a:pt x="248077" y="261188"/>
                </a:lnTo>
                <a:lnTo>
                  <a:pt x="233222" y="261188"/>
                </a:lnTo>
                <a:lnTo>
                  <a:pt x="178746" y="222884"/>
                </a:lnTo>
                <a:close/>
              </a:path>
              <a:path w="309880" h="297179">
                <a:moveTo>
                  <a:pt x="154939" y="206146"/>
                </a:moveTo>
                <a:lnTo>
                  <a:pt x="76657" y="261188"/>
                </a:lnTo>
                <a:lnTo>
                  <a:pt x="100470" y="261188"/>
                </a:lnTo>
                <a:lnTo>
                  <a:pt x="154939" y="222884"/>
                </a:lnTo>
                <a:lnTo>
                  <a:pt x="178746" y="222884"/>
                </a:lnTo>
                <a:lnTo>
                  <a:pt x="154939" y="206146"/>
                </a:lnTo>
                <a:close/>
              </a:path>
              <a:path w="309880" h="297179">
                <a:moveTo>
                  <a:pt x="169984" y="38481"/>
                </a:moveTo>
                <a:lnTo>
                  <a:pt x="154939" y="38481"/>
                </a:lnTo>
                <a:lnTo>
                  <a:pt x="187439" y="121564"/>
                </a:lnTo>
                <a:lnTo>
                  <a:pt x="268478" y="121564"/>
                </a:lnTo>
                <a:lnTo>
                  <a:pt x="201790" y="170751"/>
                </a:lnTo>
                <a:lnTo>
                  <a:pt x="233222" y="261188"/>
                </a:lnTo>
                <a:lnTo>
                  <a:pt x="248077" y="261188"/>
                </a:lnTo>
                <a:lnTo>
                  <a:pt x="218325" y="175615"/>
                </a:lnTo>
                <a:lnTo>
                  <a:pt x="309879" y="108077"/>
                </a:lnTo>
                <a:lnTo>
                  <a:pt x="197192" y="108077"/>
                </a:lnTo>
                <a:lnTo>
                  <a:pt x="169984" y="38481"/>
                </a:lnTo>
                <a:close/>
              </a:path>
            </a:pathLst>
          </a:custGeom>
          <a:solidFill>
            <a:srgbClr val="64759B"/>
          </a:solidFill>
        </p:spPr>
        <p:txBody>
          <a:bodyPr wrap="square" lIns="0" tIns="0" rIns="0" bIns="0" rtlCol="0"/>
          <a:lstStyle/>
          <a:p>
            <a:endParaRPr/>
          </a:p>
        </p:txBody>
      </p:sp>
      <p:sp>
        <p:nvSpPr>
          <p:cNvPr id="16" name="object 16"/>
          <p:cNvSpPr/>
          <p:nvPr/>
        </p:nvSpPr>
        <p:spPr>
          <a:xfrm>
            <a:off x="876300" y="4358640"/>
            <a:ext cx="312420" cy="292100"/>
          </a:xfrm>
          <a:custGeom>
            <a:avLst/>
            <a:gdLst/>
            <a:ahLst/>
            <a:cxnLst/>
            <a:rect l="l" t="t" r="r" b="b"/>
            <a:pathLst>
              <a:path w="312419" h="292100">
                <a:moveTo>
                  <a:pt x="209169" y="0"/>
                </a:moveTo>
                <a:lnTo>
                  <a:pt x="168262" y="14986"/>
                </a:lnTo>
                <a:lnTo>
                  <a:pt x="130187" y="51435"/>
                </a:lnTo>
                <a:lnTo>
                  <a:pt x="113725" y="89423"/>
                </a:lnTo>
                <a:lnTo>
                  <a:pt x="118300" y="108031"/>
                </a:lnTo>
                <a:lnTo>
                  <a:pt x="128752" y="125984"/>
                </a:lnTo>
                <a:lnTo>
                  <a:pt x="12484" y="224155"/>
                </a:lnTo>
                <a:lnTo>
                  <a:pt x="7281" y="230004"/>
                </a:lnTo>
                <a:lnTo>
                  <a:pt x="3351" y="236759"/>
                </a:lnTo>
                <a:lnTo>
                  <a:pt x="866" y="244228"/>
                </a:lnTo>
                <a:lnTo>
                  <a:pt x="0" y="252222"/>
                </a:lnTo>
                <a:lnTo>
                  <a:pt x="3348" y="267775"/>
                </a:lnTo>
                <a:lnTo>
                  <a:pt x="12479" y="280447"/>
                </a:lnTo>
                <a:lnTo>
                  <a:pt x="26022" y="288976"/>
                </a:lnTo>
                <a:lnTo>
                  <a:pt x="42608" y="292100"/>
                </a:lnTo>
                <a:lnTo>
                  <a:pt x="51192" y="291292"/>
                </a:lnTo>
                <a:lnTo>
                  <a:pt x="59189" y="288972"/>
                </a:lnTo>
                <a:lnTo>
                  <a:pt x="66427" y="285295"/>
                </a:lnTo>
                <a:lnTo>
                  <a:pt x="72732" y="280416"/>
                </a:lnTo>
                <a:lnTo>
                  <a:pt x="74330" y="278765"/>
                </a:lnTo>
                <a:lnTo>
                  <a:pt x="42608" y="278765"/>
                </a:lnTo>
                <a:lnTo>
                  <a:pt x="31547" y="276689"/>
                </a:lnTo>
                <a:lnTo>
                  <a:pt x="22517" y="271018"/>
                </a:lnTo>
                <a:lnTo>
                  <a:pt x="16430" y="262584"/>
                </a:lnTo>
                <a:lnTo>
                  <a:pt x="14198" y="252222"/>
                </a:lnTo>
                <a:lnTo>
                  <a:pt x="14198" y="244983"/>
                </a:lnTo>
                <a:lnTo>
                  <a:pt x="17386" y="238252"/>
                </a:lnTo>
                <a:lnTo>
                  <a:pt x="22517" y="233553"/>
                </a:lnTo>
                <a:lnTo>
                  <a:pt x="142189" y="132587"/>
                </a:lnTo>
                <a:lnTo>
                  <a:pt x="141998" y="132334"/>
                </a:lnTo>
                <a:lnTo>
                  <a:pt x="143827" y="131191"/>
                </a:lnTo>
                <a:lnTo>
                  <a:pt x="145122" y="129286"/>
                </a:lnTo>
                <a:lnTo>
                  <a:pt x="145122" y="125476"/>
                </a:lnTo>
                <a:lnTo>
                  <a:pt x="144538" y="124333"/>
                </a:lnTo>
                <a:lnTo>
                  <a:pt x="143700" y="123190"/>
                </a:lnTo>
                <a:lnTo>
                  <a:pt x="132020" y="105175"/>
                </a:lnTo>
                <a:lnTo>
                  <a:pt x="127603" y="89090"/>
                </a:lnTo>
                <a:lnTo>
                  <a:pt x="130358" y="74433"/>
                </a:lnTo>
                <a:lnTo>
                  <a:pt x="178104" y="24384"/>
                </a:lnTo>
                <a:lnTo>
                  <a:pt x="209143" y="13335"/>
                </a:lnTo>
                <a:lnTo>
                  <a:pt x="247763" y="13335"/>
                </a:lnTo>
                <a:lnTo>
                  <a:pt x="250812" y="10541"/>
                </a:lnTo>
                <a:lnTo>
                  <a:pt x="240353" y="6000"/>
                </a:lnTo>
                <a:lnTo>
                  <a:pt x="229833" y="2698"/>
                </a:lnTo>
                <a:lnTo>
                  <a:pt x="219392" y="682"/>
                </a:lnTo>
                <a:lnTo>
                  <a:pt x="209169" y="0"/>
                </a:lnTo>
                <a:close/>
              </a:path>
              <a:path w="312419" h="292100">
                <a:moveTo>
                  <a:pt x="178473" y="155956"/>
                </a:moveTo>
                <a:lnTo>
                  <a:pt x="174675" y="155956"/>
                </a:lnTo>
                <a:lnTo>
                  <a:pt x="172656" y="157226"/>
                </a:lnTo>
                <a:lnTo>
                  <a:pt x="171361" y="158877"/>
                </a:lnTo>
                <a:lnTo>
                  <a:pt x="170984" y="158877"/>
                </a:lnTo>
                <a:lnTo>
                  <a:pt x="62699" y="271018"/>
                </a:lnTo>
                <a:lnTo>
                  <a:pt x="57543" y="275844"/>
                </a:lnTo>
                <a:lnTo>
                  <a:pt x="50444" y="278765"/>
                </a:lnTo>
                <a:lnTo>
                  <a:pt x="74330" y="278765"/>
                </a:lnTo>
                <a:lnTo>
                  <a:pt x="178536" y="171069"/>
                </a:lnTo>
                <a:lnTo>
                  <a:pt x="219234" y="171069"/>
                </a:lnTo>
                <a:lnTo>
                  <a:pt x="213920" y="170068"/>
                </a:lnTo>
                <a:lnTo>
                  <a:pt x="198498" y="165359"/>
                </a:lnTo>
                <a:lnTo>
                  <a:pt x="184866" y="158877"/>
                </a:lnTo>
                <a:lnTo>
                  <a:pt x="171361" y="158877"/>
                </a:lnTo>
                <a:lnTo>
                  <a:pt x="171107" y="158750"/>
                </a:lnTo>
                <a:lnTo>
                  <a:pt x="184599" y="158750"/>
                </a:lnTo>
                <a:lnTo>
                  <a:pt x="181127" y="157099"/>
                </a:lnTo>
                <a:lnTo>
                  <a:pt x="180809" y="157099"/>
                </a:lnTo>
                <a:lnTo>
                  <a:pt x="179705" y="156464"/>
                </a:lnTo>
                <a:lnTo>
                  <a:pt x="178473" y="155956"/>
                </a:lnTo>
                <a:close/>
              </a:path>
              <a:path w="312419" h="292100">
                <a:moveTo>
                  <a:pt x="46532" y="245618"/>
                </a:moveTo>
                <a:lnTo>
                  <a:pt x="40640" y="245618"/>
                </a:lnTo>
                <a:lnTo>
                  <a:pt x="38862" y="246380"/>
                </a:lnTo>
                <a:lnTo>
                  <a:pt x="37591" y="247523"/>
                </a:lnTo>
                <a:lnTo>
                  <a:pt x="36296" y="248793"/>
                </a:lnTo>
                <a:lnTo>
                  <a:pt x="35509" y="250444"/>
                </a:lnTo>
                <a:lnTo>
                  <a:pt x="35509" y="255905"/>
                </a:lnTo>
                <a:lnTo>
                  <a:pt x="38684" y="258953"/>
                </a:lnTo>
                <a:lnTo>
                  <a:pt x="46532" y="258953"/>
                </a:lnTo>
                <a:lnTo>
                  <a:pt x="49695" y="255905"/>
                </a:lnTo>
                <a:lnTo>
                  <a:pt x="49695" y="248666"/>
                </a:lnTo>
                <a:lnTo>
                  <a:pt x="46532" y="245618"/>
                </a:lnTo>
                <a:close/>
              </a:path>
              <a:path w="312419" h="292100">
                <a:moveTo>
                  <a:pt x="219234" y="171069"/>
                </a:moveTo>
                <a:lnTo>
                  <a:pt x="178536" y="171069"/>
                </a:lnTo>
                <a:lnTo>
                  <a:pt x="196106" y="178748"/>
                </a:lnTo>
                <a:lnTo>
                  <a:pt x="211535" y="183261"/>
                </a:lnTo>
                <a:lnTo>
                  <a:pt x="223115" y="185392"/>
                </a:lnTo>
                <a:lnTo>
                  <a:pt x="229133" y="185928"/>
                </a:lnTo>
                <a:lnTo>
                  <a:pt x="236995" y="185211"/>
                </a:lnTo>
                <a:lnTo>
                  <a:pt x="244768" y="183054"/>
                </a:lnTo>
                <a:lnTo>
                  <a:pt x="252105" y="179445"/>
                </a:lnTo>
                <a:lnTo>
                  <a:pt x="258660" y="174371"/>
                </a:lnTo>
                <a:lnTo>
                  <a:pt x="260517" y="172593"/>
                </a:lnTo>
                <a:lnTo>
                  <a:pt x="229196" y="172593"/>
                </a:lnTo>
                <a:lnTo>
                  <a:pt x="224896" y="172134"/>
                </a:lnTo>
                <a:lnTo>
                  <a:pt x="219234" y="171069"/>
                </a:lnTo>
                <a:close/>
              </a:path>
              <a:path w="312419" h="292100">
                <a:moveTo>
                  <a:pt x="310063" y="81280"/>
                </a:moveTo>
                <a:lnTo>
                  <a:pt x="295884" y="81280"/>
                </a:lnTo>
                <a:lnTo>
                  <a:pt x="298394" y="94841"/>
                </a:lnTo>
                <a:lnTo>
                  <a:pt x="297819" y="107568"/>
                </a:lnTo>
                <a:lnTo>
                  <a:pt x="294032" y="118963"/>
                </a:lnTo>
                <a:lnTo>
                  <a:pt x="286905" y="128524"/>
                </a:lnTo>
                <a:lnTo>
                  <a:pt x="243801" y="169799"/>
                </a:lnTo>
                <a:lnTo>
                  <a:pt x="236448" y="172593"/>
                </a:lnTo>
                <a:lnTo>
                  <a:pt x="260517" y="172593"/>
                </a:lnTo>
                <a:lnTo>
                  <a:pt x="296722" y="137922"/>
                </a:lnTo>
                <a:lnTo>
                  <a:pt x="308029" y="121527"/>
                </a:lnTo>
                <a:lnTo>
                  <a:pt x="312351" y="101726"/>
                </a:lnTo>
                <a:lnTo>
                  <a:pt x="310063" y="81280"/>
                </a:lnTo>
                <a:close/>
              </a:path>
              <a:path w="312419" h="292100">
                <a:moveTo>
                  <a:pt x="180860" y="156972"/>
                </a:moveTo>
                <a:lnTo>
                  <a:pt x="181127" y="157099"/>
                </a:lnTo>
                <a:lnTo>
                  <a:pt x="180860" y="156972"/>
                </a:lnTo>
                <a:close/>
              </a:path>
              <a:path w="312419" h="292100">
                <a:moveTo>
                  <a:pt x="199148" y="40259"/>
                </a:moveTo>
                <a:lnTo>
                  <a:pt x="193079" y="47111"/>
                </a:lnTo>
                <a:lnTo>
                  <a:pt x="188493" y="54975"/>
                </a:lnTo>
                <a:lnTo>
                  <a:pt x="185593" y="63672"/>
                </a:lnTo>
                <a:lnTo>
                  <a:pt x="184581" y="73025"/>
                </a:lnTo>
                <a:lnTo>
                  <a:pt x="188487" y="91110"/>
                </a:lnTo>
                <a:lnTo>
                  <a:pt x="199140" y="105886"/>
                </a:lnTo>
                <a:lnTo>
                  <a:pt x="214965" y="115855"/>
                </a:lnTo>
                <a:lnTo>
                  <a:pt x="234302" y="119507"/>
                </a:lnTo>
                <a:lnTo>
                  <a:pt x="244316" y="118562"/>
                </a:lnTo>
                <a:lnTo>
                  <a:pt x="253642" y="115851"/>
                </a:lnTo>
                <a:lnTo>
                  <a:pt x="262062" y="111577"/>
                </a:lnTo>
                <a:lnTo>
                  <a:pt x="269075" y="106172"/>
                </a:lnTo>
                <a:lnTo>
                  <a:pt x="234302" y="106172"/>
                </a:lnTo>
                <a:lnTo>
                  <a:pt x="220500" y="103564"/>
                </a:lnTo>
                <a:lnTo>
                  <a:pt x="209229" y="96456"/>
                </a:lnTo>
                <a:lnTo>
                  <a:pt x="201630" y="85919"/>
                </a:lnTo>
                <a:lnTo>
                  <a:pt x="198843" y="73025"/>
                </a:lnTo>
                <a:lnTo>
                  <a:pt x="199564" y="66355"/>
                </a:lnTo>
                <a:lnTo>
                  <a:pt x="201628" y="60150"/>
                </a:lnTo>
                <a:lnTo>
                  <a:pt x="204887" y="54540"/>
                </a:lnTo>
                <a:lnTo>
                  <a:pt x="209194" y="49657"/>
                </a:lnTo>
                <a:lnTo>
                  <a:pt x="199148" y="40259"/>
                </a:lnTo>
                <a:close/>
              </a:path>
              <a:path w="312419" h="292100">
                <a:moveTo>
                  <a:pt x="259359" y="96520"/>
                </a:moveTo>
                <a:lnTo>
                  <a:pt x="254113" y="100546"/>
                </a:lnTo>
                <a:lnTo>
                  <a:pt x="248092" y="103584"/>
                </a:lnTo>
                <a:lnTo>
                  <a:pt x="241441" y="105503"/>
                </a:lnTo>
                <a:lnTo>
                  <a:pt x="234302" y="106172"/>
                </a:lnTo>
                <a:lnTo>
                  <a:pt x="269075" y="106172"/>
                </a:lnTo>
                <a:lnTo>
                  <a:pt x="269405" y="105918"/>
                </a:lnTo>
                <a:lnTo>
                  <a:pt x="279408" y="96647"/>
                </a:lnTo>
                <a:lnTo>
                  <a:pt x="259448" y="96647"/>
                </a:lnTo>
                <a:close/>
              </a:path>
              <a:path w="312419" h="292100">
                <a:moveTo>
                  <a:pt x="294944" y="63373"/>
                </a:moveTo>
                <a:lnTo>
                  <a:pt x="259448" y="96647"/>
                </a:lnTo>
                <a:lnTo>
                  <a:pt x="279408" y="96647"/>
                </a:lnTo>
                <a:lnTo>
                  <a:pt x="295884" y="81280"/>
                </a:lnTo>
                <a:lnTo>
                  <a:pt x="310063" y="81280"/>
                </a:lnTo>
                <a:lnTo>
                  <a:pt x="309922" y="80021"/>
                </a:lnTo>
                <a:lnTo>
                  <a:pt x="303238" y="63500"/>
                </a:lnTo>
                <a:lnTo>
                  <a:pt x="294995" y="63500"/>
                </a:lnTo>
                <a:close/>
              </a:path>
              <a:path w="312419" h="292100">
                <a:moveTo>
                  <a:pt x="300977" y="57912"/>
                </a:moveTo>
                <a:lnTo>
                  <a:pt x="294995" y="63500"/>
                </a:lnTo>
                <a:lnTo>
                  <a:pt x="303238" y="63500"/>
                </a:lnTo>
                <a:lnTo>
                  <a:pt x="300977" y="57912"/>
                </a:lnTo>
                <a:close/>
              </a:path>
              <a:path w="312419" h="292100">
                <a:moveTo>
                  <a:pt x="247763" y="13335"/>
                </a:moveTo>
                <a:lnTo>
                  <a:pt x="214528" y="13335"/>
                </a:lnTo>
                <a:lnTo>
                  <a:pt x="220065" y="13970"/>
                </a:lnTo>
                <a:lnTo>
                  <a:pt x="225615" y="15367"/>
                </a:lnTo>
                <a:lnTo>
                  <a:pt x="199085" y="40132"/>
                </a:lnTo>
                <a:lnTo>
                  <a:pt x="209130" y="49530"/>
                </a:lnTo>
                <a:lnTo>
                  <a:pt x="244627" y="16383"/>
                </a:lnTo>
                <a:lnTo>
                  <a:pt x="244576" y="16256"/>
                </a:lnTo>
                <a:lnTo>
                  <a:pt x="247763" y="13335"/>
                </a:lnTo>
                <a:close/>
              </a:path>
            </a:pathLst>
          </a:custGeom>
          <a:solidFill>
            <a:srgbClr val="64759B"/>
          </a:solidFill>
        </p:spPr>
        <p:txBody>
          <a:bodyPr wrap="square" lIns="0" tIns="0" rIns="0" bIns="0" rtlCol="0"/>
          <a:lstStyle/>
          <a:p>
            <a:endParaRPr/>
          </a:p>
        </p:txBody>
      </p:sp>
      <p:sp>
        <p:nvSpPr>
          <p:cNvPr id="17" name="object 17"/>
          <p:cNvSpPr/>
          <p:nvPr/>
        </p:nvSpPr>
        <p:spPr>
          <a:xfrm>
            <a:off x="876404" y="2136139"/>
            <a:ext cx="279400" cy="279400"/>
          </a:xfrm>
          <a:custGeom>
            <a:avLst/>
            <a:gdLst/>
            <a:ahLst/>
            <a:cxnLst/>
            <a:rect l="l" t="t" r="r" b="b"/>
            <a:pathLst>
              <a:path w="279400" h="279400">
                <a:moveTo>
                  <a:pt x="240237" y="272923"/>
                </a:moveTo>
                <a:lnTo>
                  <a:pt x="184096" y="272923"/>
                </a:lnTo>
                <a:lnTo>
                  <a:pt x="190752" y="275649"/>
                </a:lnTo>
                <a:lnTo>
                  <a:pt x="197740" y="277685"/>
                </a:lnTo>
                <a:lnTo>
                  <a:pt x="205021" y="278959"/>
                </a:lnTo>
                <a:lnTo>
                  <a:pt x="212556" y="279400"/>
                </a:lnTo>
                <a:lnTo>
                  <a:pt x="238505" y="274042"/>
                </a:lnTo>
                <a:lnTo>
                  <a:pt x="240237" y="272923"/>
                </a:lnTo>
                <a:close/>
              </a:path>
              <a:path w="279400" h="279400">
                <a:moveTo>
                  <a:pt x="62277" y="0"/>
                </a:moveTo>
                <a:lnTo>
                  <a:pt x="57032" y="0"/>
                </a:lnTo>
                <a:lnTo>
                  <a:pt x="37389" y="5238"/>
                </a:lnTo>
                <a:lnTo>
                  <a:pt x="18938" y="19526"/>
                </a:lnTo>
                <a:lnTo>
                  <a:pt x="5251" y="40719"/>
                </a:lnTo>
                <a:lnTo>
                  <a:pt x="0" y="66167"/>
                </a:lnTo>
                <a:lnTo>
                  <a:pt x="0" y="68492"/>
                </a:lnTo>
                <a:lnTo>
                  <a:pt x="312" y="73913"/>
                </a:lnTo>
                <a:lnTo>
                  <a:pt x="412" y="74675"/>
                </a:lnTo>
                <a:lnTo>
                  <a:pt x="1587" y="81470"/>
                </a:lnTo>
                <a:lnTo>
                  <a:pt x="3613" y="88463"/>
                </a:lnTo>
                <a:lnTo>
                  <a:pt x="6346" y="95123"/>
                </a:lnTo>
                <a:lnTo>
                  <a:pt x="6130" y="95376"/>
                </a:lnTo>
                <a:lnTo>
                  <a:pt x="31984" y="139410"/>
                </a:lnTo>
                <a:lnTo>
                  <a:pt x="63296" y="179816"/>
                </a:lnTo>
                <a:lnTo>
                  <a:pt x="99456" y="215986"/>
                </a:lnTo>
                <a:lnTo>
                  <a:pt x="139854" y="247309"/>
                </a:lnTo>
                <a:lnTo>
                  <a:pt x="183880" y="273176"/>
                </a:lnTo>
                <a:lnTo>
                  <a:pt x="184096" y="272923"/>
                </a:lnTo>
                <a:lnTo>
                  <a:pt x="240237" y="272923"/>
                </a:lnTo>
                <a:lnTo>
                  <a:pt x="249867" y="266700"/>
                </a:lnTo>
                <a:lnTo>
                  <a:pt x="204606" y="266700"/>
                </a:lnTo>
                <a:lnTo>
                  <a:pt x="196846" y="264922"/>
                </a:lnTo>
                <a:lnTo>
                  <a:pt x="189518" y="261493"/>
                </a:lnTo>
                <a:lnTo>
                  <a:pt x="188845" y="261112"/>
                </a:lnTo>
                <a:lnTo>
                  <a:pt x="188121" y="260858"/>
                </a:lnTo>
                <a:lnTo>
                  <a:pt x="145683" y="235959"/>
                </a:lnTo>
                <a:lnTo>
                  <a:pt x="107432" y="206183"/>
                </a:lnTo>
                <a:lnTo>
                  <a:pt x="73167" y="171915"/>
                </a:lnTo>
                <a:lnTo>
                  <a:pt x="43396" y="133665"/>
                </a:lnTo>
                <a:lnTo>
                  <a:pt x="18627" y="91948"/>
                </a:lnTo>
                <a:lnTo>
                  <a:pt x="18385" y="91074"/>
                </a:lnTo>
                <a:lnTo>
                  <a:pt x="18157" y="90424"/>
                </a:lnTo>
                <a:lnTo>
                  <a:pt x="17827" y="89662"/>
                </a:lnTo>
                <a:lnTo>
                  <a:pt x="14390" y="82512"/>
                </a:lnTo>
                <a:lnTo>
                  <a:pt x="14276" y="82105"/>
                </a:lnTo>
                <a:lnTo>
                  <a:pt x="12595" y="74675"/>
                </a:lnTo>
                <a:lnTo>
                  <a:pt x="12701" y="66167"/>
                </a:lnTo>
                <a:lnTo>
                  <a:pt x="17081" y="45275"/>
                </a:lnTo>
                <a:lnTo>
                  <a:pt x="28260" y="28162"/>
                </a:lnTo>
                <a:lnTo>
                  <a:pt x="42716" y="16811"/>
                </a:lnTo>
                <a:lnTo>
                  <a:pt x="57032" y="12700"/>
                </a:lnTo>
                <a:lnTo>
                  <a:pt x="76001" y="12700"/>
                </a:lnTo>
                <a:lnTo>
                  <a:pt x="73136" y="9017"/>
                </a:lnTo>
                <a:lnTo>
                  <a:pt x="72374" y="7747"/>
                </a:lnTo>
                <a:lnTo>
                  <a:pt x="71523" y="6604"/>
                </a:lnTo>
                <a:lnTo>
                  <a:pt x="67040" y="2159"/>
                </a:lnTo>
                <a:lnTo>
                  <a:pt x="62277" y="0"/>
                </a:lnTo>
                <a:close/>
              </a:path>
              <a:path w="279400" h="279400">
                <a:moveTo>
                  <a:pt x="225553" y="171323"/>
                </a:moveTo>
                <a:lnTo>
                  <a:pt x="205228" y="171323"/>
                </a:lnTo>
                <a:lnTo>
                  <a:pt x="206727" y="172465"/>
                </a:lnTo>
                <a:lnTo>
                  <a:pt x="207425" y="173227"/>
                </a:lnTo>
                <a:lnTo>
                  <a:pt x="208187" y="173989"/>
                </a:lnTo>
                <a:lnTo>
                  <a:pt x="208607" y="174244"/>
                </a:lnTo>
                <a:lnTo>
                  <a:pt x="262696" y="216281"/>
                </a:lnTo>
                <a:lnTo>
                  <a:pt x="266493" y="223393"/>
                </a:lnTo>
                <a:lnTo>
                  <a:pt x="261879" y="237553"/>
                </a:lnTo>
                <a:lnTo>
                  <a:pt x="250445" y="251618"/>
                </a:lnTo>
                <a:lnTo>
                  <a:pt x="233552" y="262397"/>
                </a:lnTo>
                <a:lnTo>
                  <a:pt x="212556" y="266700"/>
                </a:lnTo>
                <a:lnTo>
                  <a:pt x="249867" y="266700"/>
                </a:lnTo>
                <a:lnTo>
                  <a:pt x="259694" y="260350"/>
                </a:lnTo>
                <a:lnTo>
                  <a:pt x="273980" y="241895"/>
                </a:lnTo>
                <a:lnTo>
                  <a:pt x="279219" y="222250"/>
                </a:lnTo>
                <a:lnTo>
                  <a:pt x="279061" y="216788"/>
                </a:lnTo>
                <a:lnTo>
                  <a:pt x="276983" y="212089"/>
                </a:lnTo>
                <a:lnTo>
                  <a:pt x="272526" y="207645"/>
                </a:lnTo>
                <a:lnTo>
                  <a:pt x="271383" y="206756"/>
                </a:lnTo>
                <a:lnTo>
                  <a:pt x="270151" y="205994"/>
                </a:lnTo>
                <a:lnTo>
                  <a:pt x="225553" y="171323"/>
                </a:lnTo>
                <a:close/>
              </a:path>
              <a:path w="279400" h="279400">
                <a:moveTo>
                  <a:pt x="76001" y="12700"/>
                </a:moveTo>
                <a:lnTo>
                  <a:pt x="59318" y="12700"/>
                </a:lnTo>
                <a:lnTo>
                  <a:pt x="60829" y="13843"/>
                </a:lnTo>
                <a:lnTo>
                  <a:pt x="61515" y="14605"/>
                </a:lnTo>
                <a:lnTo>
                  <a:pt x="61668" y="14732"/>
                </a:lnTo>
                <a:lnTo>
                  <a:pt x="61960" y="15112"/>
                </a:lnTo>
                <a:lnTo>
                  <a:pt x="62607" y="16129"/>
                </a:lnTo>
                <a:lnTo>
                  <a:pt x="62849" y="16383"/>
                </a:lnTo>
                <a:lnTo>
                  <a:pt x="63152" y="16811"/>
                </a:lnTo>
                <a:lnTo>
                  <a:pt x="104898" y="70485"/>
                </a:lnTo>
                <a:lnTo>
                  <a:pt x="105229" y="70993"/>
                </a:lnTo>
                <a:lnTo>
                  <a:pt x="105571" y="71374"/>
                </a:lnTo>
                <a:lnTo>
                  <a:pt x="105952" y="71755"/>
                </a:lnTo>
                <a:lnTo>
                  <a:pt x="106651" y="72389"/>
                </a:lnTo>
                <a:lnTo>
                  <a:pt x="107819" y="73913"/>
                </a:lnTo>
                <a:lnTo>
                  <a:pt x="107745" y="77581"/>
                </a:lnTo>
                <a:lnTo>
                  <a:pt x="107502" y="78359"/>
                </a:lnTo>
                <a:lnTo>
                  <a:pt x="106892" y="79375"/>
                </a:lnTo>
                <a:lnTo>
                  <a:pt x="92744" y="93345"/>
                </a:lnTo>
                <a:lnTo>
                  <a:pt x="87423" y="98425"/>
                </a:lnTo>
                <a:lnTo>
                  <a:pt x="84502" y="105156"/>
                </a:lnTo>
                <a:lnTo>
                  <a:pt x="84502" y="118618"/>
                </a:lnTo>
                <a:lnTo>
                  <a:pt x="87055" y="124968"/>
                </a:lnTo>
                <a:lnTo>
                  <a:pt x="91474" y="129667"/>
                </a:lnTo>
                <a:lnTo>
                  <a:pt x="91805" y="130175"/>
                </a:lnTo>
                <a:lnTo>
                  <a:pt x="91982" y="130301"/>
                </a:lnTo>
                <a:lnTo>
                  <a:pt x="104342" y="146032"/>
                </a:lnTo>
                <a:lnTo>
                  <a:pt x="117994" y="160797"/>
                </a:lnTo>
                <a:lnTo>
                  <a:pt x="132886" y="174539"/>
                </a:lnTo>
                <a:lnTo>
                  <a:pt x="149310" y="187451"/>
                </a:lnTo>
                <a:lnTo>
                  <a:pt x="149488" y="187451"/>
                </a:lnTo>
                <a:lnTo>
                  <a:pt x="154187" y="192024"/>
                </a:lnTo>
                <a:lnTo>
                  <a:pt x="160474" y="194563"/>
                </a:lnTo>
                <a:lnTo>
                  <a:pt x="173694" y="194563"/>
                </a:lnTo>
                <a:lnTo>
                  <a:pt x="180082" y="191897"/>
                </a:lnTo>
                <a:lnTo>
                  <a:pt x="184832" y="187325"/>
                </a:lnTo>
                <a:lnTo>
                  <a:pt x="185543" y="186562"/>
                </a:lnTo>
                <a:lnTo>
                  <a:pt x="190238" y="181863"/>
                </a:lnTo>
                <a:lnTo>
                  <a:pt x="162772" y="181863"/>
                </a:lnTo>
                <a:lnTo>
                  <a:pt x="159000" y="179705"/>
                </a:lnTo>
                <a:lnTo>
                  <a:pt x="156966" y="176911"/>
                </a:lnTo>
                <a:lnTo>
                  <a:pt x="156422" y="176911"/>
                </a:lnTo>
                <a:lnTo>
                  <a:pt x="141319" y="165012"/>
                </a:lnTo>
                <a:lnTo>
                  <a:pt x="127198" y="152019"/>
                </a:lnTo>
                <a:lnTo>
                  <a:pt x="114151" y="137977"/>
                </a:lnTo>
                <a:lnTo>
                  <a:pt x="102269" y="122936"/>
                </a:lnTo>
                <a:lnTo>
                  <a:pt x="102689" y="122555"/>
                </a:lnTo>
                <a:lnTo>
                  <a:pt x="99374" y="120269"/>
                </a:lnTo>
                <a:lnTo>
                  <a:pt x="97202" y="116459"/>
                </a:lnTo>
                <a:lnTo>
                  <a:pt x="97202" y="108204"/>
                </a:lnTo>
                <a:lnTo>
                  <a:pt x="98967" y="104775"/>
                </a:lnTo>
                <a:lnTo>
                  <a:pt x="101711" y="102488"/>
                </a:lnTo>
                <a:lnTo>
                  <a:pt x="101770" y="102290"/>
                </a:lnTo>
                <a:lnTo>
                  <a:pt x="116608" y="87630"/>
                </a:lnTo>
                <a:lnTo>
                  <a:pt x="119046" y="84455"/>
                </a:lnTo>
                <a:lnTo>
                  <a:pt x="120519" y="80518"/>
                </a:lnTo>
                <a:lnTo>
                  <a:pt x="120519" y="70993"/>
                </a:lnTo>
                <a:lnTo>
                  <a:pt x="118386" y="66167"/>
                </a:lnTo>
                <a:lnTo>
                  <a:pt x="114931" y="62737"/>
                </a:lnTo>
                <a:lnTo>
                  <a:pt x="76001" y="12700"/>
                </a:lnTo>
                <a:close/>
              </a:path>
              <a:path w="279400" h="279400">
                <a:moveTo>
                  <a:pt x="208200" y="158623"/>
                </a:moveTo>
                <a:lnTo>
                  <a:pt x="198637" y="158623"/>
                </a:lnTo>
                <a:lnTo>
                  <a:pt x="194700" y="160147"/>
                </a:lnTo>
                <a:lnTo>
                  <a:pt x="191525" y="162560"/>
                </a:lnTo>
                <a:lnTo>
                  <a:pt x="176526" y="177673"/>
                </a:lnTo>
                <a:lnTo>
                  <a:pt x="174164" y="180212"/>
                </a:lnTo>
                <a:lnTo>
                  <a:pt x="170824" y="181863"/>
                </a:lnTo>
                <a:lnTo>
                  <a:pt x="190238" y="181863"/>
                </a:lnTo>
                <a:lnTo>
                  <a:pt x="199755" y="172338"/>
                </a:lnTo>
                <a:lnTo>
                  <a:pt x="200771" y="171704"/>
                </a:lnTo>
                <a:lnTo>
                  <a:pt x="201825" y="171323"/>
                </a:lnTo>
                <a:lnTo>
                  <a:pt x="225553" y="171323"/>
                </a:lnTo>
                <a:lnTo>
                  <a:pt x="216404" y="164211"/>
                </a:lnTo>
                <a:lnTo>
                  <a:pt x="212950" y="160782"/>
                </a:lnTo>
                <a:lnTo>
                  <a:pt x="208200" y="158623"/>
                </a:lnTo>
                <a:close/>
              </a:path>
              <a:path w="279400" h="279400">
                <a:moveTo>
                  <a:pt x="156689" y="176530"/>
                </a:moveTo>
                <a:lnTo>
                  <a:pt x="156498" y="176784"/>
                </a:lnTo>
                <a:lnTo>
                  <a:pt x="156966" y="176911"/>
                </a:lnTo>
                <a:lnTo>
                  <a:pt x="156689" y="176530"/>
                </a:lnTo>
                <a:close/>
              </a:path>
              <a:path w="279400" h="279400">
                <a:moveTo>
                  <a:pt x="159331" y="114300"/>
                </a:moveTo>
                <a:lnTo>
                  <a:pt x="145310" y="114300"/>
                </a:lnTo>
                <a:lnTo>
                  <a:pt x="139633" y="120014"/>
                </a:lnTo>
                <a:lnTo>
                  <a:pt x="139633" y="133985"/>
                </a:lnTo>
                <a:lnTo>
                  <a:pt x="145310" y="139700"/>
                </a:lnTo>
                <a:lnTo>
                  <a:pt x="159331" y="139700"/>
                </a:lnTo>
                <a:lnTo>
                  <a:pt x="165020" y="133985"/>
                </a:lnTo>
                <a:lnTo>
                  <a:pt x="165020" y="120014"/>
                </a:lnTo>
                <a:lnTo>
                  <a:pt x="159331" y="114300"/>
                </a:lnTo>
                <a:close/>
              </a:path>
              <a:path w="279400" h="279400">
                <a:moveTo>
                  <a:pt x="152333" y="63500"/>
                </a:moveTo>
                <a:lnTo>
                  <a:pt x="148815" y="63500"/>
                </a:lnTo>
                <a:lnTo>
                  <a:pt x="145983" y="66294"/>
                </a:lnTo>
                <a:lnTo>
                  <a:pt x="145983" y="73406"/>
                </a:lnTo>
                <a:lnTo>
                  <a:pt x="148815" y="76200"/>
                </a:lnTo>
                <a:lnTo>
                  <a:pt x="152333" y="76200"/>
                </a:lnTo>
                <a:lnTo>
                  <a:pt x="172098" y="80190"/>
                </a:lnTo>
                <a:lnTo>
                  <a:pt x="188242" y="91074"/>
                </a:lnTo>
                <a:lnTo>
                  <a:pt x="199128" y="107221"/>
                </a:lnTo>
                <a:lnTo>
                  <a:pt x="203120" y="127000"/>
                </a:lnTo>
                <a:lnTo>
                  <a:pt x="203120" y="130556"/>
                </a:lnTo>
                <a:lnTo>
                  <a:pt x="205952" y="133350"/>
                </a:lnTo>
                <a:lnTo>
                  <a:pt x="212963" y="133350"/>
                </a:lnTo>
                <a:lnTo>
                  <a:pt x="215807" y="130556"/>
                </a:lnTo>
                <a:lnTo>
                  <a:pt x="215807" y="127000"/>
                </a:lnTo>
                <a:lnTo>
                  <a:pt x="210819" y="102290"/>
                </a:lnTo>
                <a:lnTo>
                  <a:pt x="197215" y="82105"/>
                </a:lnTo>
                <a:lnTo>
                  <a:pt x="177038" y="68492"/>
                </a:lnTo>
                <a:lnTo>
                  <a:pt x="152333" y="63500"/>
                </a:lnTo>
                <a:close/>
              </a:path>
              <a:path w="279400" h="279400">
                <a:moveTo>
                  <a:pt x="152333" y="0"/>
                </a:moveTo>
                <a:lnTo>
                  <a:pt x="148815" y="0"/>
                </a:lnTo>
                <a:lnTo>
                  <a:pt x="145983" y="2794"/>
                </a:lnTo>
                <a:lnTo>
                  <a:pt x="146063" y="9985"/>
                </a:lnTo>
                <a:lnTo>
                  <a:pt x="148815" y="12700"/>
                </a:lnTo>
                <a:lnTo>
                  <a:pt x="152333" y="12700"/>
                </a:lnTo>
                <a:lnTo>
                  <a:pt x="196809" y="21683"/>
                </a:lnTo>
                <a:lnTo>
                  <a:pt x="233129" y="46180"/>
                </a:lnTo>
                <a:lnTo>
                  <a:pt x="257616" y="82512"/>
                </a:lnTo>
                <a:lnTo>
                  <a:pt x="266595" y="127000"/>
                </a:lnTo>
                <a:lnTo>
                  <a:pt x="266595" y="130556"/>
                </a:lnTo>
                <a:lnTo>
                  <a:pt x="269440" y="133350"/>
                </a:lnTo>
                <a:lnTo>
                  <a:pt x="276450" y="133350"/>
                </a:lnTo>
                <a:lnTo>
                  <a:pt x="279295" y="130556"/>
                </a:lnTo>
                <a:lnTo>
                  <a:pt x="279295" y="127000"/>
                </a:lnTo>
                <a:lnTo>
                  <a:pt x="269319" y="77581"/>
                </a:lnTo>
                <a:lnTo>
                  <a:pt x="242112" y="37211"/>
                </a:lnTo>
                <a:lnTo>
                  <a:pt x="201757" y="9985"/>
                </a:lnTo>
                <a:lnTo>
                  <a:pt x="152333" y="0"/>
                </a:lnTo>
                <a:close/>
              </a:path>
            </a:pathLst>
          </a:custGeom>
          <a:solidFill>
            <a:srgbClr val="64759B"/>
          </a:solidFill>
        </p:spPr>
        <p:txBody>
          <a:bodyPr wrap="square" lIns="0" tIns="0" rIns="0" bIns="0" rtlCol="0"/>
          <a:lstStyle/>
          <a:p>
            <a:endParaRPr/>
          </a:p>
        </p:txBody>
      </p:sp>
      <p:sp>
        <p:nvSpPr>
          <p:cNvPr id="18" name="object 18"/>
          <p:cNvSpPr txBox="1"/>
          <p:nvPr/>
        </p:nvSpPr>
        <p:spPr>
          <a:xfrm>
            <a:off x="11860276" y="6638607"/>
            <a:ext cx="29083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FFFFFF"/>
                </a:solidFill>
                <a:latin typeface="Segoe UI"/>
                <a:cs typeface="Segoe UI"/>
              </a:rPr>
              <a:t>Ki</a:t>
            </a:r>
            <a:r>
              <a:rPr sz="900" spc="5" dirty="0">
                <a:solidFill>
                  <a:srgbClr val="FFFFFF"/>
                </a:solidFill>
                <a:latin typeface="Segoe UI"/>
                <a:cs typeface="Segoe UI"/>
              </a:rPr>
              <a:t>r</a:t>
            </a:r>
            <a:r>
              <a:rPr sz="900" spc="-10" dirty="0">
                <a:solidFill>
                  <a:srgbClr val="FFFFFF"/>
                </a:solidFill>
                <a:latin typeface="Segoe UI"/>
                <a:cs typeface="Segoe UI"/>
              </a:rPr>
              <a:t>ó</a:t>
            </a:r>
            <a:r>
              <a:rPr sz="900" dirty="0">
                <a:solidFill>
                  <a:srgbClr val="FFFFFF"/>
                </a:solidFill>
                <a:latin typeface="Segoe UI"/>
                <a:cs typeface="Segoe UI"/>
              </a:rPr>
              <a:t>n</a:t>
            </a:r>
            <a:endParaRPr sz="900">
              <a:latin typeface="Segoe UI"/>
              <a:cs typeface="Segoe UI"/>
            </a:endParaRPr>
          </a:p>
        </p:txBody>
      </p:sp>
      <p:sp>
        <p:nvSpPr>
          <p:cNvPr id="19" name="object 19"/>
          <p:cNvSpPr txBox="1"/>
          <p:nvPr/>
        </p:nvSpPr>
        <p:spPr>
          <a:xfrm>
            <a:off x="8602344" y="3156267"/>
            <a:ext cx="383540" cy="163195"/>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FFFFFF"/>
                </a:solidFill>
                <a:latin typeface="Segoe UI"/>
                <a:cs typeface="Segoe UI"/>
              </a:rPr>
              <a:t>TECHO</a:t>
            </a:r>
            <a:endParaRPr sz="900">
              <a:latin typeface="Segoe UI"/>
              <a:cs typeface="Segoe UI"/>
            </a:endParaRPr>
          </a:p>
        </p:txBody>
      </p:sp>
      <p:sp>
        <p:nvSpPr>
          <p:cNvPr id="20" name="object 20"/>
          <p:cNvSpPr txBox="1"/>
          <p:nvPr/>
        </p:nvSpPr>
        <p:spPr>
          <a:xfrm>
            <a:off x="8523858" y="6638607"/>
            <a:ext cx="44958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FFFFFF"/>
                </a:solidFill>
                <a:latin typeface="Segoe UI"/>
                <a:cs typeface="Segoe UI"/>
              </a:rPr>
              <a:t>TriCiclos</a:t>
            </a:r>
            <a:endParaRPr sz="900">
              <a:latin typeface="Segoe UI"/>
              <a:cs typeface="Segoe UI"/>
            </a:endParaRPr>
          </a:p>
        </p:txBody>
      </p:sp>
    </p:spTree>
    <p:extLst>
      <p:ext uri="{BB962C8B-B14F-4D97-AF65-F5344CB8AC3E}">
        <p14:creationId xmlns:p14="http://schemas.microsoft.com/office/powerpoint/2010/main" val="31637894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6360" y="86360"/>
            <a:ext cx="12019280" cy="6685280"/>
            <a:chOff x="86360" y="86360"/>
            <a:chExt cx="12019280" cy="6685280"/>
          </a:xfrm>
        </p:grpSpPr>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86360" y="86360"/>
              <a:ext cx="12019280" cy="6685280"/>
            </a:xfrm>
            <a:prstGeom prst="rect">
              <a:avLst/>
            </a:prstGeom>
          </p:spPr>
        </p:pic>
        <p:sp>
          <p:nvSpPr>
            <p:cNvPr id="4" name="object 4"/>
            <p:cNvSpPr/>
            <p:nvPr/>
          </p:nvSpPr>
          <p:spPr>
            <a:xfrm>
              <a:off x="2321560" y="3246120"/>
              <a:ext cx="6621780" cy="1450340"/>
            </a:xfrm>
            <a:custGeom>
              <a:avLst/>
              <a:gdLst/>
              <a:ahLst/>
              <a:cxnLst/>
              <a:rect l="l" t="t" r="r" b="b"/>
              <a:pathLst>
                <a:path w="6621780" h="1450339">
                  <a:moveTo>
                    <a:pt x="6621780" y="0"/>
                  </a:moveTo>
                  <a:lnTo>
                    <a:pt x="0" y="0"/>
                  </a:lnTo>
                  <a:lnTo>
                    <a:pt x="0" y="1450339"/>
                  </a:lnTo>
                  <a:lnTo>
                    <a:pt x="6621780" y="1450339"/>
                  </a:lnTo>
                  <a:lnTo>
                    <a:pt x="6621780" y="0"/>
                  </a:lnTo>
                  <a:close/>
                </a:path>
              </a:pathLst>
            </a:custGeom>
            <a:solidFill>
              <a:srgbClr val="FFFFFF">
                <a:alpha val="79998"/>
              </a:srgbClr>
            </a:solidFill>
          </p:spPr>
          <p:txBody>
            <a:bodyPr wrap="square" lIns="0" tIns="0" rIns="0" bIns="0" rtlCol="0"/>
            <a:lstStyle/>
            <a:p>
              <a:endParaRPr/>
            </a:p>
          </p:txBody>
        </p:sp>
      </p:grpSp>
      <p:sp>
        <p:nvSpPr>
          <p:cNvPr id="5" name="object 5"/>
          <p:cNvSpPr txBox="1"/>
          <p:nvPr/>
        </p:nvSpPr>
        <p:spPr>
          <a:xfrm>
            <a:off x="3957320" y="3505136"/>
            <a:ext cx="2861310" cy="1031875"/>
          </a:xfrm>
          <a:prstGeom prst="rect">
            <a:avLst/>
          </a:prstGeom>
        </p:spPr>
        <p:txBody>
          <a:bodyPr vert="horz" wrap="square" lIns="0" tIns="12700" rIns="0" bIns="0" rtlCol="0">
            <a:spAutoFit/>
          </a:bodyPr>
          <a:lstStyle/>
          <a:p>
            <a:pPr marL="12700">
              <a:lnSpc>
                <a:spcPct val="100000"/>
              </a:lnSpc>
              <a:spcBef>
                <a:spcPts val="100"/>
              </a:spcBef>
            </a:pPr>
            <a:r>
              <a:rPr sz="6600" spc="-165" dirty="0">
                <a:solidFill>
                  <a:srgbClr val="2C245A"/>
                </a:solidFill>
                <a:latin typeface="Rockwell"/>
                <a:cs typeface="Rockwell"/>
              </a:rPr>
              <a:t>Gracias</a:t>
            </a:r>
            <a:endParaRPr sz="6600">
              <a:latin typeface="Rockwell"/>
              <a:cs typeface="Rockwell"/>
            </a:endParaRPr>
          </a:p>
        </p:txBody>
      </p:sp>
      <p:grpSp>
        <p:nvGrpSpPr>
          <p:cNvPr id="6" name="object 6"/>
          <p:cNvGrpSpPr/>
          <p:nvPr/>
        </p:nvGrpSpPr>
        <p:grpSpPr>
          <a:xfrm>
            <a:off x="2321560" y="2414270"/>
            <a:ext cx="6410960" cy="3882390"/>
            <a:chOff x="2321560" y="2414270"/>
            <a:chExt cx="6410960" cy="3882390"/>
          </a:xfrm>
        </p:grpSpPr>
        <p:sp>
          <p:nvSpPr>
            <p:cNvPr id="7" name="object 7"/>
            <p:cNvSpPr/>
            <p:nvPr/>
          </p:nvSpPr>
          <p:spPr>
            <a:xfrm>
              <a:off x="7778750" y="2414270"/>
              <a:ext cx="0" cy="1100455"/>
            </a:xfrm>
            <a:custGeom>
              <a:avLst/>
              <a:gdLst/>
              <a:ahLst/>
              <a:cxnLst/>
              <a:rect l="l" t="t" r="r" b="b"/>
              <a:pathLst>
                <a:path h="1100454">
                  <a:moveTo>
                    <a:pt x="0" y="0"/>
                  </a:moveTo>
                  <a:lnTo>
                    <a:pt x="0" y="1100201"/>
                  </a:lnTo>
                </a:path>
              </a:pathLst>
            </a:custGeom>
            <a:ln w="6350">
              <a:solidFill>
                <a:srgbClr val="64759B"/>
              </a:solidFill>
            </a:ln>
          </p:spPr>
          <p:txBody>
            <a:bodyPr wrap="square" lIns="0" tIns="0" rIns="0" bIns="0" rtlCol="0"/>
            <a:lstStyle/>
            <a:p>
              <a:endParaRPr/>
            </a:p>
          </p:txBody>
        </p:sp>
        <p:sp>
          <p:nvSpPr>
            <p:cNvPr id="8" name="object 8"/>
            <p:cNvSpPr/>
            <p:nvPr/>
          </p:nvSpPr>
          <p:spPr>
            <a:xfrm>
              <a:off x="2321560" y="4693920"/>
              <a:ext cx="5283200" cy="1602740"/>
            </a:xfrm>
            <a:custGeom>
              <a:avLst/>
              <a:gdLst/>
              <a:ahLst/>
              <a:cxnLst/>
              <a:rect l="l" t="t" r="r" b="b"/>
              <a:pathLst>
                <a:path w="5283200" h="1602739">
                  <a:moveTo>
                    <a:pt x="5283199" y="0"/>
                  </a:moveTo>
                  <a:lnTo>
                    <a:pt x="0" y="0"/>
                  </a:lnTo>
                  <a:lnTo>
                    <a:pt x="0" y="1602739"/>
                  </a:lnTo>
                  <a:lnTo>
                    <a:pt x="5283199" y="1602739"/>
                  </a:lnTo>
                  <a:lnTo>
                    <a:pt x="5283199" y="0"/>
                  </a:lnTo>
                  <a:close/>
                </a:path>
              </a:pathLst>
            </a:custGeom>
            <a:solidFill>
              <a:srgbClr val="FFFFFF">
                <a:alpha val="90194"/>
              </a:srgbClr>
            </a:solidFill>
          </p:spPr>
          <p:txBody>
            <a:bodyPr wrap="square" lIns="0" tIns="0" rIns="0" bIns="0" rtlCol="0"/>
            <a:lstStyle/>
            <a:p>
              <a:endParaRPr/>
            </a:p>
          </p:txBody>
        </p:sp>
        <p:pic>
          <p:nvPicPr>
            <p:cNvPr id="9" name="object 9"/>
            <p:cNvPicPr/>
            <p:nvPr/>
          </p:nvPicPr>
          <p:blipFill>
            <a:blip r:embed="rId3" cstate="email">
              <a:extLst>
                <a:ext uri="{28A0092B-C50C-407E-A947-70E740481C1C}">
                  <a14:useLocalDpi xmlns:a14="http://schemas.microsoft.com/office/drawing/2010/main"/>
                </a:ext>
              </a:extLst>
            </a:blip>
            <a:stretch>
              <a:fillRect/>
            </a:stretch>
          </p:blipFill>
          <p:spPr>
            <a:xfrm>
              <a:off x="7312935" y="3910997"/>
              <a:ext cx="108997" cy="115771"/>
            </a:xfrm>
            <a:prstGeom prst="rect">
              <a:avLst/>
            </a:prstGeom>
          </p:spPr>
        </p:pic>
        <p:pic>
          <p:nvPicPr>
            <p:cNvPr id="10" name="object 10"/>
            <p:cNvPicPr/>
            <p:nvPr/>
          </p:nvPicPr>
          <p:blipFill>
            <a:blip r:embed="rId4" cstate="email">
              <a:extLst>
                <a:ext uri="{28A0092B-C50C-407E-A947-70E740481C1C}">
                  <a14:useLocalDpi xmlns:a14="http://schemas.microsoft.com/office/drawing/2010/main"/>
                </a:ext>
              </a:extLst>
            </a:blip>
            <a:stretch>
              <a:fillRect/>
            </a:stretch>
          </p:blipFill>
          <p:spPr>
            <a:xfrm>
              <a:off x="7326561" y="4203852"/>
              <a:ext cx="81747" cy="149821"/>
            </a:xfrm>
            <a:prstGeom prst="rect">
              <a:avLst/>
            </a:prstGeom>
          </p:spPr>
        </p:pic>
        <p:pic>
          <p:nvPicPr>
            <p:cNvPr id="11" name="object 11"/>
            <p:cNvPicPr/>
            <p:nvPr/>
          </p:nvPicPr>
          <p:blipFill>
            <a:blip r:embed="rId5" cstate="email">
              <a:extLst>
                <a:ext uri="{28A0092B-C50C-407E-A947-70E740481C1C}">
                  <a14:useLocalDpi xmlns:a14="http://schemas.microsoft.com/office/drawing/2010/main"/>
                </a:ext>
              </a:extLst>
            </a:blip>
            <a:stretch>
              <a:fillRect/>
            </a:stretch>
          </p:blipFill>
          <p:spPr>
            <a:xfrm>
              <a:off x="7299310" y="4566372"/>
              <a:ext cx="136247" cy="95341"/>
            </a:xfrm>
            <a:prstGeom prst="rect">
              <a:avLst/>
            </a:prstGeom>
          </p:spPr>
        </p:pic>
        <p:pic>
          <p:nvPicPr>
            <p:cNvPr id="12" name="object 12"/>
            <p:cNvPicPr/>
            <p:nvPr/>
          </p:nvPicPr>
          <p:blipFill>
            <a:blip r:embed="rId6" cstate="email">
              <a:extLst>
                <a:ext uri="{28A0092B-C50C-407E-A947-70E740481C1C}">
                  <a14:useLocalDpi xmlns:a14="http://schemas.microsoft.com/office/drawing/2010/main"/>
                </a:ext>
              </a:extLst>
            </a:blip>
            <a:stretch>
              <a:fillRect/>
            </a:stretch>
          </p:blipFill>
          <p:spPr>
            <a:xfrm>
              <a:off x="7298190" y="4862325"/>
              <a:ext cx="133413" cy="133368"/>
            </a:xfrm>
            <a:prstGeom prst="rect">
              <a:avLst/>
            </a:prstGeom>
          </p:spPr>
        </p:pic>
        <p:pic>
          <p:nvPicPr>
            <p:cNvPr id="13" name="object 13"/>
            <p:cNvPicPr/>
            <p:nvPr/>
          </p:nvPicPr>
          <p:blipFill>
            <a:blip r:embed="rId7" cstate="email">
              <a:extLst>
                <a:ext uri="{28A0092B-C50C-407E-A947-70E740481C1C}">
                  <a14:useLocalDpi xmlns:a14="http://schemas.microsoft.com/office/drawing/2010/main"/>
                </a:ext>
              </a:extLst>
            </a:blip>
            <a:stretch>
              <a:fillRect/>
            </a:stretch>
          </p:blipFill>
          <p:spPr>
            <a:xfrm>
              <a:off x="7660639" y="3439160"/>
              <a:ext cx="1071879" cy="1059180"/>
            </a:xfrm>
            <a:prstGeom prst="rect">
              <a:avLst/>
            </a:prstGeom>
          </p:spPr>
        </p:pic>
      </p:grpSp>
      <p:sp>
        <p:nvSpPr>
          <p:cNvPr id="14" name="object 14"/>
          <p:cNvSpPr txBox="1"/>
          <p:nvPr/>
        </p:nvSpPr>
        <p:spPr>
          <a:xfrm>
            <a:off x="9577451" y="6565900"/>
            <a:ext cx="2431415"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FFFFFF"/>
                </a:solidFill>
                <a:latin typeface="Segoe UI"/>
                <a:cs typeface="Segoe UI"/>
              </a:rPr>
              <a:t>Foto: </a:t>
            </a:r>
            <a:r>
              <a:rPr sz="900" spc="-5" dirty="0">
                <a:solidFill>
                  <a:srgbClr val="FFFFFF"/>
                </a:solidFill>
                <a:latin typeface="Segoe UI"/>
                <a:cs typeface="Segoe UI"/>
              </a:rPr>
              <a:t>Encuentro </a:t>
            </a:r>
            <a:r>
              <a:rPr sz="900" dirty="0">
                <a:solidFill>
                  <a:srgbClr val="FFFFFF"/>
                </a:solidFill>
                <a:latin typeface="Segoe UI"/>
                <a:cs typeface="Segoe UI"/>
              </a:rPr>
              <a:t>de </a:t>
            </a:r>
            <a:r>
              <a:rPr sz="900" spc="-5" dirty="0">
                <a:solidFill>
                  <a:srgbClr val="FFFFFF"/>
                </a:solidFill>
                <a:latin typeface="Segoe UI"/>
                <a:cs typeface="Segoe UI"/>
              </a:rPr>
              <a:t>Aportantes FIS </a:t>
            </a:r>
            <a:r>
              <a:rPr sz="900" dirty="0">
                <a:solidFill>
                  <a:srgbClr val="FFFFFF"/>
                </a:solidFill>
                <a:latin typeface="Segoe UI"/>
                <a:cs typeface="Segoe UI"/>
              </a:rPr>
              <a:t>Ameris</a:t>
            </a:r>
            <a:r>
              <a:rPr sz="900" spc="15" dirty="0">
                <a:solidFill>
                  <a:srgbClr val="FFFFFF"/>
                </a:solidFill>
                <a:latin typeface="Segoe UI"/>
                <a:cs typeface="Segoe UI"/>
              </a:rPr>
              <a:t> </a:t>
            </a:r>
            <a:r>
              <a:rPr sz="900" spc="-10" dirty="0">
                <a:solidFill>
                  <a:srgbClr val="FFFFFF"/>
                </a:solidFill>
                <a:latin typeface="Segoe UI"/>
                <a:cs typeface="Segoe UI"/>
              </a:rPr>
              <a:t>2018</a:t>
            </a:r>
            <a:endParaRPr sz="900">
              <a:latin typeface="Segoe UI"/>
              <a:cs typeface="Segoe UI"/>
            </a:endParaRPr>
          </a:p>
        </p:txBody>
      </p:sp>
      <p:sp>
        <p:nvSpPr>
          <p:cNvPr id="15" name="object 15"/>
          <p:cNvSpPr txBox="1"/>
          <p:nvPr/>
        </p:nvSpPr>
        <p:spPr>
          <a:xfrm>
            <a:off x="2321560" y="4696459"/>
            <a:ext cx="5283200" cy="1600200"/>
          </a:xfrm>
          <a:prstGeom prst="rect">
            <a:avLst/>
          </a:prstGeom>
        </p:spPr>
        <p:txBody>
          <a:bodyPr vert="horz" wrap="square" lIns="0" tIns="101600" rIns="0" bIns="0" rtlCol="0">
            <a:spAutoFit/>
          </a:bodyPr>
          <a:lstStyle/>
          <a:p>
            <a:pPr marL="1908810">
              <a:lnSpc>
                <a:spcPct val="100000"/>
              </a:lnSpc>
              <a:spcBef>
                <a:spcPts val="800"/>
              </a:spcBef>
            </a:pPr>
            <a:r>
              <a:rPr sz="2100" spc="-20" dirty="0">
                <a:solidFill>
                  <a:srgbClr val="2C245A"/>
                </a:solidFill>
                <a:latin typeface="Rockwell"/>
                <a:cs typeface="Rockwell"/>
              </a:rPr>
              <a:t>Quieres </a:t>
            </a:r>
            <a:r>
              <a:rPr sz="2100" dirty="0">
                <a:solidFill>
                  <a:srgbClr val="2C245A"/>
                </a:solidFill>
                <a:latin typeface="Rockwell"/>
                <a:cs typeface="Rockwell"/>
              </a:rPr>
              <a:t>conocer</a:t>
            </a:r>
            <a:r>
              <a:rPr sz="2100" spc="-10" dirty="0">
                <a:solidFill>
                  <a:srgbClr val="2C245A"/>
                </a:solidFill>
                <a:latin typeface="Rockwell"/>
                <a:cs typeface="Rockwell"/>
              </a:rPr>
              <a:t> </a:t>
            </a:r>
            <a:r>
              <a:rPr sz="2100" spc="-5" dirty="0">
                <a:solidFill>
                  <a:srgbClr val="2C245A"/>
                </a:solidFill>
                <a:latin typeface="Rockwell"/>
                <a:cs typeface="Rockwell"/>
              </a:rPr>
              <a:t>más?:</a:t>
            </a:r>
            <a:endParaRPr sz="2100">
              <a:latin typeface="Rockwell"/>
              <a:cs typeface="Rockwell"/>
            </a:endParaRPr>
          </a:p>
          <a:p>
            <a:pPr marR="318770" algn="r">
              <a:lnSpc>
                <a:spcPct val="100000"/>
              </a:lnSpc>
              <a:spcBef>
                <a:spcPts val="135"/>
              </a:spcBef>
            </a:pPr>
            <a:r>
              <a:rPr sz="1600" b="0" u="sng" spc="-5" dirty="0">
                <a:solidFill>
                  <a:srgbClr val="0462C1"/>
                </a:solidFill>
                <a:uFill>
                  <a:solidFill>
                    <a:srgbClr val="0462C1"/>
                  </a:solidFill>
                </a:uFill>
                <a:latin typeface="Calibri Light"/>
                <a:cs typeface="Calibri Light"/>
                <a:hlinkClick r:id="rId8"/>
              </a:rPr>
              <a:t>Publicaciones</a:t>
            </a:r>
            <a:r>
              <a:rPr sz="1600" b="0" u="sng" spc="-45" dirty="0">
                <a:solidFill>
                  <a:srgbClr val="0462C1"/>
                </a:solidFill>
                <a:uFill>
                  <a:solidFill>
                    <a:srgbClr val="0462C1"/>
                  </a:solidFill>
                </a:uFill>
                <a:latin typeface="Calibri Light"/>
                <a:cs typeface="Calibri Light"/>
                <a:hlinkClick r:id="rId8"/>
              </a:rPr>
              <a:t> </a:t>
            </a:r>
            <a:r>
              <a:rPr sz="1600" b="0" u="sng" spc="-10" dirty="0">
                <a:solidFill>
                  <a:srgbClr val="0462C1"/>
                </a:solidFill>
                <a:uFill>
                  <a:solidFill>
                    <a:srgbClr val="0462C1"/>
                  </a:solidFill>
                </a:uFill>
                <a:latin typeface="Calibri Light"/>
                <a:cs typeface="Calibri Light"/>
                <a:hlinkClick r:id="rId8"/>
              </a:rPr>
              <a:t>interesantes</a:t>
            </a:r>
            <a:endParaRPr sz="1600">
              <a:latin typeface="Calibri Light"/>
              <a:cs typeface="Calibri Light"/>
            </a:endParaRPr>
          </a:p>
          <a:p>
            <a:pPr marL="3582035" marR="318135" indent="-454659" algn="r">
              <a:lnSpc>
                <a:spcPct val="110500"/>
              </a:lnSpc>
              <a:spcBef>
                <a:spcPts val="700"/>
              </a:spcBef>
            </a:pPr>
            <a:r>
              <a:rPr sz="1600" b="0" spc="-10" dirty="0">
                <a:solidFill>
                  <a:srgbClr val="2C245A"/>
                </a:solidFill>
                <a:latin typeface="Calibri Light"/>
                <a:cs typeface="Calibri Light"/>
                <a:hlinkClick r:id="rId9"/>
              </a:rPr>
              <a:t>mjmontero@ameris.cl </a:t>
            </a:r>
            <a:r>
              <a:rPr sz="1600" b="0" spc="-10" dirty="0">
                <a:solidFill>
                  <a:srgbClr val="2C245A"/>
                </a:solidFill>
                <a:latin typeface="Calibri Light"/>
                <a:cs typeface="Calibri Light"/>
              </a:rPr>
              <a:t> </a:t>
            </a:r>
            <a:r>
              <a:rPr sz="1600" b="0" u="sng" dirty="0">
                <a:solidFill>
                  <a:srgbClr val="0462C1"/>
                </a:solidFill>
                <a:uFill>
                  <a:solidFill>
                    <a:srgbClr val="0462C1"/>
                  </a:solidFill>
                </a:uFill>
                <a:latin typeface="Calibri Light"/>
                <a:cs typeface="Calibri Light"/>
                <a:hlinkClick r:id="rId10"/>
              </a:rPr>
              <a:t>ww</a:t>
            </a:r>
            <a:r>
              <a:rPr sz="1600" b="0" u="sng" spc="-95" dirty="0">
                <a:solidFill>
                  <a:srgbClr val="0462C1"/>
                </a:solidFill>
                <a:uFill>
                  <a:solidFill>
                    <a:srgbClr val="0462C1"/>
                  </a:solidFill>
                </a:uFill>
                <a:latin typeface="Calibri Light"/>
                <a:cs typeface="Calibri Light"/>
                <a:hlinkClick r:id="rId10"/>
              </a:rPr>
              <a:t>w</a:t>
            </a:r>
            <a:r>
              <a:rPr sz="1600" b="0" u="sng" spc="-35" dirty="0">
                <a:solidFill>
                  <a:srgbClr val="0462C1"/>
                </a:solidFill>
                <a:uFill>
                  <a:solidFill>
                    <a:srgbClr val="0462C1"/>
                  </a:solidFill>
                </a:uFill>
                <a:latin typeface="Calibri Light"/>
                <a:cs typeface="Calibri Light"/>
                <a:hlinkClick r:id="rId10"/>
              </a:rPr>
              <a:t>.</a:t>
            </a:r>
            <a:r>
              <a:rPr sz="1600" b="0" u="sng" dirty="0">
                <a:solidFill>
                  <a:srgbClr val="0462C1"/>
                </a:solidFill>
                <a:uFill>
                  <a:solidFill>
                    <a:srgbClr val="0462C1"/>
                  </a:solidFill>
                </a:uFill>
                <a:latin typeface="Calibri Light"/>
                <a:cs typeface="Calibri Light"/>
                <a:hlinkClick r:id="rId10"/>
              </a:rPr>
              <a:t>f</a:t>
            </a:r>
            <a:r>
              <a:rPr sz="1600" b="0" u="sng" spc="5" dirty="0">
                <a:solidFill>
                  <a:srgbClr val="0462C1"/>
                </a:solidFill>
                <a:uFill>
                  <a:solidFill>
                    <a:srgbClr val="0462C1"/>
                  </a:solidFill>
                </a:uFill>
                <a:latin typeface="Calibri Light"/>
                <a:cs typeface="Calibri Light"/>
                <a:hlinkClick r:id="rId10"/>
              </a:rPr>
              <a:t>i</a:t>
            </a:r>
            <a:r>
              <a:rPr sz="1600" b="0" u="sng" dirty="0">
                <a:solidFill>
                  <a:srgbClr val="0462C1"/>
                </a:solidFill>
                <a:uFill>
                  <a:solidFill>
                    <a:srgbClr val="0462C1"/>
                  </a:solidFill>
                </a:uFill>
                <a:latin typeface="Calibri Light"/>
                <a:cs typeface="Calibri Light"/>
                <a:hlinkClick r:id="rId10"/>
              </a:rPr>
              <a:t>s</a:t>
            </a:r>
            <a:r>
              <a:rPr sz="1600" b="0" u="sng" spc="5" dirty="0">
                <a:solidFill>
                  <a:srgbClr val="0462C1"/>
                </a:solidFill>
                <a:uFill>
                  <a:solidFill>
                    <a:srgbClr val="0462C1"/>
                  </a:solidFill>
                </a:uFill>
                <a:latin typeface="Calibri Light"/>
                <a:cs typeface="Calibri Light"/>
                <a:hlinkClick r:id="rId10"/>
              </a:rPr>
              <a:t>a</a:t>
            </a:r>
            <a:r>
              <a:rPr sz="1600" b="0" u="sng" spc="-10" dirty="0">
                <a:solidFill>
                  <a:srgbClr val="0462C1"/>
                </a:solidFill>
                <a:uFill>
                  <a:solidFill>
                    <a:srgbClr val="0462C1"/>
                  </a:solidFill>
                </a:uFill>
                <a:latin typeface="Calibri Light"/>
                <a:cs typeface="Calibri Light"/>
                <a:hlinkClick r:id="rId10"/>
              </a:rPr>
              <a:t>m</a:t>
            </a:r>
            <a:r>
              <a:rPr sz="1600" b="0" u="sng" spc="5" dirty="0">
                <a:solidFill>
                  <a:srgbClr val="0462C1"/>
                </a:solidFill>
                <a:uFill>
                  <a:solidFill>
                    <a:srgbClr val="0462C1"/>
                  </a:solidFill>
                </a:uFill>
                <a:latin typeface="Calibri Light"/>
                <a:cs typeface="Calibri Light"/>
                <a:hlinkClick r:id="rId10"/>
              </a:rPr>
              <a:t>e</a:t>
            </a:r>
            <a:r>
              <a:rPr sz="1600" b="0" u="sng" spc="-15" dirty="0">
                <a:solidFill>
                  <a:srgbClr val="0462C1"/>
                </a:solidFill>
                <a:uFill>
                  <a:solidFill>
                    <a:srgbClr val="0462C1"/>
                  </a:solidFill>
                </a:uFill>
                <a:latin typeface="Calibri Light"/>
                <a:cs typeface="Calibri Light"/>
                <a:hlinkClick r:id="rId10"/>
              </a:rPr>
              <a:t>r</a:t>
            </a:r>
            <a:r>
              <a:rPr sz="1600" b="0" u="sng" spc="5" dirty="0">
                <a:solidFill>
                  <a:srgbClr val="0462C1"/>
                </a:solidFill>
                <a:uFill>
                  <a:solidFill>
                    <a:srgbClr val="0462C1"/>
                  </a:solidFill>
                </a:uFill>
                <a:latin typeface="Calibri Light"/>
                <a:cs typeface="Calibri Light"/>
                <a:hlinkClick r:id="rId10"/>
              </a:rPr>
              <a:t>i</a:t>
            </a:r>
            <a:r>
              <a:rPr sz="1600" b="0" u="sng" dirty="0">
                <a:solidFill>
                  <a:srgbClr val="0462C1"/>
                </a:solidFill>
                <a:uFill>
                  <a:solidFill>
                    <a:srgbClr val="0462C1"/>
                  </a:solidFill>
                </a:uFill>
                <a:latin typeface="Calibri Light"/>
                <a:cs typeface="Calibri Light"/>
                <a:hlinkClick r:id="rId10"/>
              </a:rPr>
              <a:t>s</a:t>
            </a:r>
            <a:r>
              <a:rPr sz="1600" b="0" u="sng" spc="5" dirty="0">
                <a:solidFill>
                  <a:srgbClr val="0462C1"/>
                </a:solidFill>
                <a:uFill>
                  <a:solidFill>
                    <a:srgbClr val="0462C1"/>
                  </a:solidFill>
                </a:uFill>
                <a:latin typeface="Calibri Light"/>
                <a:cs typeface="Calibri Light"/>
                <a:hlinkClick r:id="rId10"/>
              </a:rPr>
              <a:t>.</a:t>
            </a:r>
            <a:r>
              <a:rPr sz="1600" b="0" u="sng" spc="-20" dirty="0">
                <a:solidFill>
                  <a:srgbClr val="0462C1"/>
                </a:solidFill>
                <a:uFill>
                  <a:solidFill>
                    <a:srgbClr val="0462C1"/>
                  </a:solidFill>
                </a:uFill>
                <a:latin typeface="Calibri Light"/>
                <a:cs typeface="Calibri Light"/>
                <a:hlinkClick r:id="rId10"/>
              </a:rPr>
              <a:t>c</a:t>
            </a:r>
            <a:r>
              <a:rPr sz="1600" b="0" u="sng" dirty="0">
                <a:solidFill>
                  <a:srgbClr val="0462C1"/>
                </a:solidFill>
                <a:uFill>
                  <a:solidFill>
                    <a:srgbClr val="0462C1"/>
                  </a:solidFill>
                </a:uFill>
                <a:latin typeface="Calibri Light"/>
                <a:cs typeface="Calibri Light"/>
                <a:hlinkClick r:id="rId10"/>
              </a:rPr>
              <a:t>l</a:t>
            </a:r>
            <a:endParaRPr sz="1600">
              <a:latin typeface="Calibri Light"/>
              <a:cs typeface="Calibri Light"/>
            </a:endParaRPr>
          </a:p>
        </p:txBody>
      </p:sp>
    </p:spTree>
    <p:extLst>
      <p:ext uri="{BB962C8B-B14F-4D97-AF65-F5344CB8AC3E}">
        <p14:creationId xmlns:p14="http://schemas.microsoft.com/office/powerpoint/2010/main" val="335448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213" descr="Google Shape;5818;p127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33530" y="116982"/>
            <a:ext cx="1200257" cy="1211892"/>
          </a:xfrm>
          <a:prstGeom prst="rect">
            <a:avLst/>
          </a:prstGeom>
          <a:noFill/>
          <a:ln>
            <a:noFill/>
          </a:ln>
        </p:spPr>
      </p:pic>
      <p:sp>
        <p:nvSpPr>
          <p:cNvPr id="1003" name="Google Shape;1003;p213"/>
          <p:cNvSpPr txBox="1"/>
          <p:nvPr/>
        </p:nvSpPr>
        <p:spPr>
          <a:xfrm>
            <a:off x="60519" y="2910687"/>
            <a:ext cx="12071200" cy="1036400"/>
          </a:xfrm>
          <a:prstGeom prst="rect">
            <a:avLst/>
          </a:prstGeom>
          <a:noFill/>
          <a:ln>
            <a:noFill/>
          </a:ln>
        </p:spPr>
        <p:txBody>
          <a:bodyPr spcFirstLastPara="1" wrap="square" lIns="35700" tIns="35700" rIns="35700" bIns="35700" anchor="ctr" anchorCtr="0">
            <a:noAutofit/>
          </a:bodyPr>
          <a:lstStyle/>
          <a:p>
            <a:pPr algn="ctr">
              <a:buClr>
                <a:srgbClr val="FFFFFF"/>
              </a:buClr>
              <a:buSzPts val="4700"/>
            </a:pPr>
            <a:r>
              <a:rPr lang="es" sz="6267" b="1">
                <a:solidFill>
                  <a:srgbClr val="FFFFFF"/>
                </a:solidFill>
                <a:latin typeface="Montserrat"/>
                <a:ea typeface="Montserrat"/>
                <a:cs typeface="Montserrat"/>
                <a:sym typeface="Montserrat"/>
              </a:rPr>
              <a:t>¡BIENVENIDOS!</a:t>
            </a:r>
            <a:endParaRPr sz="1467"/>
          </a:p>
        </p:txBody>
      </p:sp>
      <p:pic>
        <p:nvPicPr>
          <p:cNvPr id="1004" name="Google Shape;1004;p21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5" y="-75"/>
            <a:ext cx="12191996" cy="6858001"/>
          </a:xfrm>
          <a:prstGeom prst="rect">
            <a:avLst/>
          </a:prstGeom>
          <a:noFill/>
          <a:ln>
            <a:noFill/>
          </a:ln>
        </p:spPr>
      </p:pic>
      <p:sp>
        <p:nvSpPr>
          <p:cNvPr id="1005" name="Google Shape;1005;p213"/>
          <p:cNvSpPr txBox="1"/>
          <p:nvPr/>
        </p:nvSpPr>
        <p:spPr>
          <a:xfrm>
            <a:off x="351700" y="2641900"/>
            <a:ext cx="11443600" cy="1460800"/>
          </a:xfrm>
          <a:prstGeom prst="rect">
            <a:avLst/>
          </a:prstGeom>
          <a:noFill/>
          <a:ln>
            <a:noFill/>
          </a:ln>
        </p:spPr>
        <p:txBody>
          <a:bodyPr spcFirstLastPara="1" wrap="square" lIns="91433" tIns="91433" rIns="91433" bIns="91433" anchor="t" anchorCtr="0">
            <a:noAutofit/>
          </a:bodyPr>
          <a:lstStyle/>
          <a:p>
            <a:pPr algn="ctr"/>
            <a:r>
              <a:rPr lang="es" sz="8000" b="1" i="1">
                <a:solidFill>
                  <a:srgbClr val="FFFFFF"/>
                </a:solidFill>
                <a:latin typeface="Montserrat"/>
                <a:ea typeface="Montserrat"/>
                <a:cs typeface="Montserrat"/>
                <a:sym typeface="Montserrat"/>
              </a:rPr>
              <a:t>Resultados</a:t>
            </a:r>
            <a:endParaRPr sz="8000" b="1" i="1">
              <a:solidFill>
                <a:srgbClr val="FFFFFF"/>
              </a:solidFill>
              <a:latin typeface="Montserrat"/>
              <a:ea typeface="Montserrat"/>
              <a:cs typeface="Montserrat"/>
              <a:sym typeface="Montserrat"/>
            </a:endParaRPr>
          </a:p>
          <a:p>
            <a:endParaRPr sz="8266" b="1">
              <a:solidFill>
                <a:srgbClr val="FFFFFF"/>
              </a:solidFill>
              <a:latin typeface="Montserrat"/>
              <a:ea typeface="Montserrat"/>
              <a:cs typeface="Montserrat"/>
              <a:sym typeface="Montserrat"/>
            </a:endParaRPr>
          </a:p>
        </p:txBody>
      </p:sp>
    </p:spTree>
    <p:extLst>
      <p:ext uri="{BB962C8B-B14F-4D97-AF65-F5344CB8AC3E}">
        <p14:creationId xmlns:p14="http://schemas.microsoft.com/office/powerpoint/2010/main" val="4259890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214"/>
          <p:cNvSpPr/>
          <p:nvPr/>
        </p:nvSpPr>
        <p:spPr>
          <a:xfrm>
            <a:off x="-1" y="-67"/>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sp>
        <p:nvSpPr>
          <p:cNvPr id="1011" name="Google Shape;1011;p214"/>
          <p:cNvSpPr/>
          <p:nvPr/>
        </p:nvSpPr>
        <p:spPr>
          <a:xfrm>
            <a:off x="10591572" y="-67"/>
            <a:ext cx="1084400" cy="1446000"/>
          </a:xfrm>
          <a:prstGeom prst="rect">
            <a:avLst/>
          </a:prstGeom>
          <a:solidFill>
            <a:srgbClr val="DC1E25"/>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sp>
        <p:nvSpPr>
          <p:cNvPr id="1012" name="Google Shape;1012;p214"/>
          <p:cNvSpPr txBox="1"/>
          <p:nvPr/>
        </p:nvSpPr>
        <p:spPr>
          <a:xfrm>
            <a:off x="612863" y="429397"/>
            <a:ext cx="9954000" cy="744800"/>
          </a:xfrm>
          <a:prstGeom prst="rect">
            <a:avLst/>
          </a:prstGeom>
          <a:noFill/>
          <a:ln>
            <a:noFill/>
          </a:ln>
        </p:spPr>
        <p:txBody>
          <a:bodyPr spcFirstLastPara="1" wrap="square" lIns="35700" tIns="35700" rIns="35700" bIns="35700" anchor="ctr" anchorCtr="0">
            <a:noAutofit/>
          </a:bodyPr>
          <a:lstStyle/>
          <a:p>
            <a:pPr>
              <a:buClr>
                <a:srgbClr val="000000"/>
              </a:buClr>
              <a:buSzPts val="3200"/>
            </a:pPr>
            <a:r>
              <a:rPr lang="es" sz="4000" b="1">
                <a:latin typeface="Montserrat"/>
                <a:ea typeface="Montserrat"/>
                <a:cs typeface="Montserrat"/>
                <a:sym typeface="Montserrat"/>
              </a:rPr>
              <a:t>Resultados</a:t>
            </a:r>
            <a:endParaRPr sz="4000" b="1">
              <a:latin typeface="Montserrat"/>
              <a:ea typeface="Montserrat"/>
              <a:cs typeface="Montserrat"/>
              <a:sym typeface="Montserrat"/>
            </a:endParaRPr>
          </a:p>
        </p:txBody>
      </p:sp>
      <p:sp>
        <p:nvSpPr>
          <p:cNvPr id="1013" name="Google Shape;1013;p214"/>
          <p:cNvSpPr/>
          <p:nvPr/>
        </p:nvSpPr>
        <p:spPr>
          <a:xfrm>
            <a:off x="-1" y="6652000"/>
            <a:ext cx="12192000" cy="206000"/>
          </a:xfrm>
          <a:prstGeom prst="rect">
            <a:avLst/>
          </a:prstGeom>
          <a:solidFill>
            <a:srgbClr val="00B0BD"/>
          </a:solidFill>
          <a:ln>
            <a:noFill/>
          </a:ln>
        </p:spPr>
        <p:txBody>
          <a:bodyPr spcFirstLastPara="1" wrap="square" lIns="45700" tIns="45700" rIns="45700" bIns="45700" anchor="ctr" anchorCtr="0">
            <a:noAutofit/>
          </a:bodyPr>
          <a:lstStyle/>
          <a:p>
            <a:pPr>
              <a:buClr>
                <a:srgbClr val="000000"/>
              </a:buClr>
              <a:buSzPts val="1400"/>
            </a:pPr>
            <a:endParaRPr sz="1867">
              <a:solidFill>
                <a:srgbClr val="000000"/>
              </a:solidFill>
              <a:latin typeface="Calibri"/>
              <a:ea typeface="Calibri"/>
              <a:cs typeface="Calibri"/>
              <a:sym typeface="Calibri"/>
            </a:endParaRPr>
          </a:p>
        </p:txBody>
      </p:sp>
      <p:pic>
        <p:nvPicPr>
          <p:cNvPr id="1014" name="Google Shape;1014;p214" descr="Google Shape;5818;p127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33530" y="116982"/>
            <a:ext cx="1200257" cy="1211892"/>
          </a:xfrm>
          <a:prstGeom prst="rect">
            <a:avLst/>
          </a:prstGeom>
          <a:noFill/>
          <a:ln>
            <a:noFill/>
          </a:ln>
        </p:spPr>
      </p:pic>
      <p:sp>
        <p:nvSpPr>
          <p:cNvPr id="1015" name="Google Shape;1015;p214"/>
          <p:cNvSpPr/>
          <p:nvPr/>
        </p:nvSpPr>
        <p:spPr>
          <a:xfrm>
            <a:off x="3725" y="3672375"/>
            <a:ext cx="3336000" cy="3185600"/>
          </a:xfrm>
          <a:prstGeom prst="rect">
            <a:avLst/>
          </a:prstGeom>
          <a:solidFill>
            <a:srgbClr val="01B0BD"/>
          </a:solidFill>
          <a:ln>
            <a:noFill/>
          </a:ln>
        </p:spPr>
        <p:txBody>
          <a:bodyPr spcFirstLastPara="1" wrap="square" lIns="45733" tIns="45733" rIns="45733" bIns="45733" anchor="ctr" anchorCtr="0">
            <a:noAutofit/>
          </a:bodyPr>
          <a:lstStyle/>
          <a:p>
            <a:endParaRPr sz="2400"/>
          </a:p>
        </p:txBody>
      </p:sp>
      <p:sp>
        <p:nvSpPr>
          <p:cNvPr id="1016" name="Google Shape;1016;p214"/>
          <p:cNvSpPr/>
          <p:nvPr/>
        </p:nvSpPr>
        <p:spPr>
          <a:xfrm>
            <a:off x="3733" y="1691232"/>
            <a:ext cx="5469600" cy="1981200"/>
          </a:xfrm>
          <a:prstGeom prst="rect">
            <a:avLst/>
          </a:prstGeom>
          <a:solidFill>
            <a:schemeClr val="lt2"/>
          </a:solidFill>
          <a:ln>
            <a:noFill/>
          </a:ln>
        </p:spPr>
        <p:txBody>
          <a:bodyPr spcFirstLastPara="1" wrap="square" lIns="45733" tIns="45733" rIns="45733" bIns="45733" anchor="ctr" anchorCtr="0">
            <a:noAutofit/>
          </a:bodyPr>
          <a:lstStyle/>
          <a:p>
            <a:endParaRPr sz="2400"/>
          </a:p>
        </p:txBody>
      </p:sp>
      <p:sp>
        <p:nvSpPr>
          <p:cNvPr id="1017" name="Google Shape;1017;p214"/>
          <p:cNvSpPr txBox="1"/>
          <p:nvPr/>
        </p:nvSpPr>
        <p:spPr>
          <a:xfrm>
            <a:off x="2035080" y="1894425"/>
            <a:ext cx="2990000" cy="1500000"/>
          </a:xfrm>
          <a:prstGeom prst="rect">
            <a:avLst/>
          </a:prstGeom>
          <a:noFill/>
          <a:ln>
            <a:noFill/>
          </a:ln>
        </p:spPr>
        <p:txBody>
          <a:bodyPr spcFirstLastPara="1" wrap="square" lIns="45733" tIns="45733" rIns="45733" bIns="45733" anchor="t" anchorCtr="0">
            <a:noAutofit/>
          </a:bodyPr>
          <a:lstStyle/>
          <a:p>
            <a:pPr algn="ctr">
              <a:lnSpc>
                <a:spcPct val="115000"/>
              </a:lnSpc>
            </a:pPr>
            <a:r>
              <a:rPr lang="es" sz="4267" b="1">
                <a:solidFill>
                  <a:srgbClr val="DC1E25"/>
                </a:solidFill>
                <a:latin typeface="Oswald"/>
                <a:ea typeface="Oswald"/>
                <a:cs typeface="Oswald"/>
                <a:sym typeface="Oswald"/>
              </a:rPr>
              <a:t>34</a:t>
            </a:r>
            <a:r>
              <a:rPr lang="es" sz="3600" b="1">
                <a:solidFill>
                  <a:srgbClr val="DC1E25"/>
                </a:solidFill>
                <a:latin typeface="Montserrat"/>
                <a:ea typeface="Montserrat"/>
                <a:cs typeface="Montserrat"/>
                <a:sym typeface="Montserrat"/>
              </a:rPr>
              <a:t> </a:t>
            </a:r>
            <a:endParaRPr sz="3600" b="1">
              <a:solidFill>
                <a:srgbClr val="DC1E25"/>
              </a:solidFill>
              <a:latin typeface="Montserrat"/>
              <a:ea typeface="Montserrat"/>
              <a:cs typeface="Montserrat"/>
              <a:sym typeface="Montserrat"/>
            </a:endParaRPr>
          </a:p>
          <a:p>
            <a:pPr algn="ctr">
              <a:lnSpc>
                <a:spcPct val="115000"/>
              </a:lnSpc>
            </a:pPr>
            <a:r>
              <a:rPr lang="es" sz="2400" b="1">
                <a:solidFill>
                  <a:schemeClr val="dk1"/>
                </a:solidFill>
                <a:latin typeface="Montserrat"/>
                <a:ea typeface="Montserrat"/>
                <a:cs typeface="Montserrat"/>
                <a:sym typeface="Montserrat"/>
              </a:rPr>
              <a:t>Empresas </a:t>
            </a:r>
            <a:endParaRPr sz="2400" b="1">
              <a:solidFill>
                <a:schemeClr val="dk1"/>
              </a:solidFill>
              <a:latin typeface="Montserrat"/>
              <a:ea typeface="Montserrat"/>
              <a:cs typeface="Montserrat"/>
              <a:sym typeface="Montserrat"/>
            </a:endParaRPr>
          </a:p>
          <a:p>
            <a:pPr algn="ctr">
              <a:lnSpc>
                <a:spcPct val="115000"/>
              </a:lnSpc>
            </a:pPr>
            <a:r>
              <a:rPr lang="es" sz="2400" b="1">
                <a:solidFill>
                  <a:schemeClr val="dk1"/>
                </a:solidFill>
                <a:latin typeface="Montserrat"/>
                <a:ea typeface="Montserrat"/>
                <a:cs typeface="Montserrat"/>
                <a:sym typeface="Montserrat"/>
              </a:rPr>
              <a:t>Participantes</a:t>
            </a:r>
            <a:endParaRPr sz="2400" b="1">
              <a:solidFill>
                <a:schemeClr val="dk1"/>
              </a:solidFill>
              <a:latin typeface="Montserrat"/>
              <a:ea typeface="Montserrat"/>
              <a:cs typeface="Montserrat"/>
              <a:sym typeface="Montserrat"/>
            </a:endParaRPr>
          </a:p>
          <a:p>
            <a:pPr algn="ctr">
              <a:lnSpc>
                <a:spcPct val="115000"/>
              </a:lnSpc>
            </a:pPr>
            <a:endParaRPr sz="2400" b="1">
              <a:solidFill>
                <a:schemeClr val="dk1"/>
              </a:solidFill>
              <a:latin typeface="Montserrat"/>
              <a:ea typeface="Montserrat"/>
              <a:cs typeface="Montserrat"/>
              <a:sym typeface="Montserrat"/>
            </a:endParaRPr>
          </a:p>
          <a:p>
            <a:pPr algn="ctr">
              <a:lnSpc>
                <a:spcPct val="115000"/>
              </a:lnSpc>
            </a:pPr>
            <a:endParaRPr sz="1467">
              <a:solidFill>
                <a:schemeClr val="dk1"/>
              </a:solidFill>
              <a:latin typeface="Montserrat"/>
              <a:ea typeface="Montserrat"/>
              <a:cs typeface="Montserrat"/>
              <a:sym typeface="Montserrat"/>
            </a:endParaRPr>
          </a:p>
        </p:txBody>
      </p:sp>
      <p:sp>
        <p:nvSpPr>
          <p:cNvPr id="1018" name="Google Shape;1018;p214"/>
          <p:cNvSpPr txBox="1"/>
          <p:nvPr/>
        </p:nvSpPr>
        <p:spPr>
          <a:xfrm>
            <a:off x="1198087" y="4291237"/>
            <a:ext cx="1955600" cy="1606800"/>
          </a:xfrm>
          <a:prstGeom prst="rect">
            <a:avLst/>
          </a:prstGeom>
          <a:noFill/>
          <a:ln>
            <a:noFill/>
          </a:ln>
        </p:spPr>
        <p:txBody>
          <a:bodyPr spcFirstLastPara="1" wrap="square" lIns="45733" tIns="45733" rIns="45733" bIns="45733" anchor="t" anchorCtr="0">
            <a:noAutofit/>
          </a:bodyPr>
          <a:lstStyle/>
          <a:p>
            <a:pPr algn="ctr">
              <a:lnSpc>
                <a:spcPct val="115000"/>
              </a:lnSpc>
            </a:pPr>
            <a:r>
              <a:rPr lang="es" sz="4000" b="1">
                <a:solidFill>
                  <a:srgbClr val="DE1F26"/>
                </a:solidFill>
                <a:latin typeface="Montserrat"/>
                <a:ea typeface="Montserrat"/>
                <a:cs typeface="Montserrat"/>
                <a:sym typeface="Montserrat"/>
              </a:rPr>
              <a:t>14</a:t>
            </a:r>
            <a:endParaRPr sz="4000" b="1">
              <a:solidFill>
                <a:srgbClr val="DE1F26"/>
              </a:solidFill>
              <a:latin typeface="Montserrat"/>
              <a:ea typeface="Montserrat"/>
              <a:cs typeface="Montserrat"/>
              <a:sym typeface="Montserrat"/>
            </a:endParaRPr>
          </a:p>
          <a:p>
            <a:pPr algn="ctr">
              <a:lnSpc>
                <a:spcPct val="115000"/>
              </a:lnSpc>
            </a:pPr>
            <a:r>
              <a:rPr lang="es" sz="2400">
                <a:solidFill>
                  <a:srgbClr val="FFFFFF"/>
                </a:solidFill>
                <a:latin typeface="Montserrat"/>
                <a:ea typeface="Montserrat"/>
                <a:cs typeface="Montserrat"/>
                <a:sym typeface="Montserrat"/>
              </a:rPr>
              <a:t>Cantidad de Horas Efectivas</a:t>
            </a:r>
            <a:endParaRPr sz="2400">
              <a:solidFill>
                <a:srgbClr val="DC1E25"/>
              </a:solidFill>
              <a:latin typeface="Montserrat"/>
              <a:ea typeface="Montserrat"/>
              <a:cs typeface="Montserrat"/>
              <a:sym typeface="Montserrat"/>
            </a:endParaRPr>
          </a:p>
          <a:p>
            <a:pPr algn="ctr">
              <a:lnSpc>
                <a:spcPct val="115000"/>
              </a:lnSpc>
            </a:pPr>
            <a:endParaRPr sz="1467" b="1">
              <a:solidFill>
                <a:schemeClr val="dk1"/>
              </a:solidFill>
              <a:latin typeface="Montserrat"/>
              <a:ea typeface="Montserrat"/>
              <a:cs typeface="Montserrat"/>
              <a:sym typeface="Montserrat"/>
            </a:endParaRPr>
          </a:p>
        </p:txBody>
      </p:sp>
      <p:sp>
        <p:nvSpPr>
          <p:cNvPr id="1019" name="Google Shape;1019;p214"/>
          <p:cNvSpPr/>
          <p:nvPr/>
        </p:nvSpPr>
        <p:spPr>
          <a:xfrm>
            <a:off x="5471867" y="1691332"/>
            <a:ext cx="6720000" cy="1981200"/>
          </a:xfrm>
          <a:prstGeom prst="rect">
            <a:avLst/>
          </a:prstGeom>
          <a:solidFill>
            <a:srgbClr val="DE1F26"/>
          </a:solidFill>
          <a:ln>
            <a:noFill/>
          </a:ln>
        </p:spPr>
        <p:txBody>
          <a:bodyPr spcFirstLastPara="1" wrap="square" lIns="45733" tIns="45733" rIns="45733" bIns="45733" anchor="ctr" anchorCtr="0">
            <a:noAutofit/>
          </a:bodyPr>
          <a:lstStyle/>
          <a:p>
            <a:endParaRPr sz="2400"/>
          </a:p>
        </p:txBody>
      </p:sp>
      <p:pic>
        <p:nvPicPr>
          <p:cNvPr id="1020" name="Google Shape;1020;p21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339845" y="3609537"/>
            <a:ext cx="950600" cy="1355000"/>
          </a:xfrm>
          <a:prstGeom prst="rect">
            <a:avLst/>
          </a:prstGeom>
          <a:noFill/>
          <a:ln>
            <a:noFill/>
          </a:ln>
        </p:spPr>
      </p:pic>
      <p:sp>
        <p:nvSpPr>
          <p:cNvPr id="1021" name="Google Shape;1021;p214"/>
          <p:cNvSpPr/>
          <p:nvPr/>
        </p:nvSpPr>
        <p:spPr>
          <a:xfrm>
            <a:off x="3339845" y="3672375"/>
            <a:ext cx="8852000" cy="1758800"/>
          </a:xfrm>
          <a:prstGeom prst="rect">
            <a:avLst/>
          </a:prstGeom>
          <a:solidFill>
            <a:srgbClr val="403F3B"/>
          </a:solidFill>
          <a:ln>
            <a:noFill/>
          </a:ln>
        </p:spPr>
        <p:txBody>
          <a:bodyPr spcFirstLastPara="1" wrap="square" lIns="45733" tIns="45733" rIns="45733" bIns="45733" anchor="ctr" anchorCtr="0">
            <a:noAutofit/>
          </a:bodyPr>
          <a:lstStyle/>
          <a:p>
            <a:pPr algn="ctr">
              <a:lnSpc>
                <a:spcPct val="115000"/>
              </a:lnSpc>
            </a:pPr>
            <a:endParaRPr sz="3600" b="1">
              <a:solidFill>
                <a:srgbClr val="DC1E25"/>
              </a:solidFill>
              <a:latin typeface="Montserrat"/>
              <a:ea typeface="Montserrat"/>
              <a:cs typeface="Montserrat"/>
              <a:sym typeface="Montserrat"/>
            </a:endParaRPr>
          </a:p>
          <a:p>
            <a:pPr algn="ctr">
              <a:lnSpc>
                <a:spcPct val="115000"/>
              </a:lnSpc>
            </a:pPr>
            <a:endParaRPr sz="3600" b="1">
              <a:solidFill>
                <a:srgbClr val="DC1E25"/>
              </a:solidFill>
              <a:latin typeface="Montserrat"/>
              <a:ea typeface="Montserrat"/>
              <a:cs typeface="Montserrat"/>
              <a:sym typeface="Montserrat"/>
            </a:endParaRPr>
          </a:p>
        </p:txBody>
      </p:sp>
      <p:sp>
        <p:nvSpPr>
          <p:cNvPr id="1022" name="Google Shape;1022;p214"/>
          <p:cNvSpPr/>
          <p:nvPr/>
        </p:nvSpPr>
        <p:spPr>
          <a:xfrm>
            <a:off x="3347921" y="5382851"/>
            <a:ext cx="8852000" cy="1500000"/>
          </a:xfrm>
          <a:prstGeom prst="rect">
            <a:avLst/>
          </a:prstGeom>
          <a:solidFill>
            <a:schemeClr val="lt2"/>
          </a:solidFill>
          <a:ln>
            <a:noFill/>
          </a:ln>
        </p:spPr>
        <p:txBody>
          <a:bodyPr spcFirstLastPara="1" wrap="square" lIns="45733" tIns="45733" rIns="45733" bIns="45733" anchor="ctr" anchorCtr="0">
            <a:noAutofit/>
          </a:bodyPr>
          <a:lstStyle/>
          <a:p>
            <a:endParaRPr sz="2400"/>
          </a:p>
        </p:txBody>
      </p:sp>
      <p:pic>
        <p:nvPicPr>
          <p:cNvPr id="1023" name="Google Shape;1023;p21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41093" y="2035897"/>
            <a:ext cx="1159049" cy="1148668"/>
          </a:xfrm>
          <a:prstGeom prst="rect">
            <a:avLst/>
          </a:prstGeom>
          <a:noFill/>
          <a:ln>
            <a:noFill/>
          </a:ln>
        </p:spPr>
      </p:pic>
      <p:sp>
        <p:nvSpPr>
          <p:cNvPr id="1024" name="Google Shape;1024;p214"/>
          <p:cNvSpPr txBox="1"/>
          <p:nvPr/>
        </p:nvSpPr>
        <p:spPr>
          <a:xfrm>
            <a:off x="6640433" y="5885000"/>
            <a:ext cx="395200" cy="715600"/>
          </a:xfrm>
          <a:prstGeom prst="rect">
            <a:avLst/>
          </a:prstGeom>
          <a:noFill/>
          <a:ln>
            <a:noFill/>
          </a:ln>
        </p:spPr>
        <p:txBody>
          <a:bodyPr spcFirstLastPara="1" wrap="square" lIns="45733" tIns="45733" rIns="45733" bIns="45733" anchor="ctr" anchorCtr="0">
            <a:noAutofit/>
          </a:bodyPr>
          <a:lstStyle/>
          <a:p>
            <a:pPr>
              <a:lnSpc>
                <a:spcPct val="115000"/>
              </a:lnSpc>
            </a:pPr>
            <a:r>
              <a:rPr lang="es" sz="5333" b="1">
                <a:latin typeface="Oswald"/>
                <a:ea typeface="Oswald"/>
                <a:cs typeface="Oswald"/>
                <a:sym typeface="Oswald"/>
              </a:rPr>
              <a:t>7</a:t>
            </a:r>
            <a:r>
              <a:rPr lang="es" sz="3333" b="1">
                <a:solidFill>
                  <a:srgbClr val="DE1F26"/>
                </a:solidFill>
                <a:latin typeface="Montserrat"/>
                <a:ea typeface="Montserrat"/>
                <a:cs typeface="Montserrat"/>
                <a:sym typeface="Montserrat"/>
              </a:rPr>
              <a:t> </a:t>
            </a:r>
            <a:endParaRPr sz="1467" b="1">
              <a:latin typeface="Montserrat"/>
              <a:ea typeface="Montserrat"/>
              <a:cs typeface="Montserrat"/>
              <a:sym typeface="Montserrat"/>
            </a:endParaRPr>
          </a:p>
        </p:txBody>
      </p:sp>
      <p:sp>
        <p:nvSpPr>
          <p:cNvPr id="1025" name="Google Shape;1025;p214"/>
          <p:cNvSpPr txBox="1"/>
          <p:nvPr/>
        </p:nvSpPr>
        <p:spPr>
          <a:xfrm>
            <a:off x="8174579" y="5739000"/>
            <a:ext cx="2690800" cy="1007600"/>
          </a:xfrm>
          <a:prstGeom prst="rect">
            <a:avLst/>
          </a:prstGeom>
          <a:noFill/>
          <a:ln>
            <a:noFill/>
          </a:ln>
        </p:spPr>
        <p:txBody>
          <a:bodyPr spcFirstLastPara="1" wrap="square" lIns="45733" tIns="45733" rIns="45733" bIns="45733" anchor="t" anchorCtr="0">
            <a:noAutofit/>
          </a:bodyPr>
          <a:lstStyle/>
          <a:p>
            <a:pPr>
              <a:lnSpc>
                <a:spcPct val="115000"/>
              </a:lnSpc>
            </a:pPr>
            <a:endParaRPr sz="2400" b="1">
              <a:latin typeface="Montserrat"/>
              <a:ea typeface="Montserrat"/>
              <a:cs typeface="Montserrat"/>
              <a:sym typeface="Montserrat"/>
            </a:endParaRPr>
          </a:p>
        </p:txBody>
      </p:sp>
      <p:pic>
        <p:nvPicPr>
          <p:cNvPr id="1026" name="Google Shape;1026;p214"/>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290431" y="5495906"/>
            <a:ext cx="1766224" cy="1358649"/>
          </a:xfrm>
          <a:prstGeom prst="rect">
            <a:avLst/>
          </a:prstGeom>
          <a:noFill/>
          <a:ln>
            <a:noFill/>
          </a:ln>
        </p:spPr>
      </p:pic>
      <p:sp>
        <p:nvSpPr>
          <p:cNvPr id="1027" name="Google Shape;1027;p214"/>
          <p:cNvSpPr txBox="1"/>
          <p:nvPr/>
        </p:nvSpPr>
        <p:spPr>
          <a:xfrm>
            <a:off x="5541733" y="1694000"/>
            <a:ext cx="3468000" cy="1814000"/>
          </a:xfrm>
          <a:prstGeom prst="rect">
            <a:avLst/>
          </a:prstGeom>
          <a:noFill/>
          <a:ln>
            <a:noFill/>
          </a:ln>
        </p:spPr>
        <p:txBody>
          <a:bodyPr spcFirstLastPara="1" wrap="square" lIns="45733" tIns="45733" rIns="45733" bIns="45733" anchor="t" anchorCtr="0">
            <a:noAutofit/>
          </a:bodyPr>
          <a:lstStyle/>
          <a:p>
            <a:pPr algn="ctr">
              <a:lnSpc>
                <a:spcPct val="115000"/>
              </a:lnSpc>
            </a:pPr>
            <a:r>
              <a:rPr lang="es" sz="2267" b="1">
                <a:solidFill>
                  <a:srgbClr val="FFFFFF"/>
                </a:solidFill>
                <a:latin typeface="Montserrat"/>
                <a:ea typeface="Montserrat"/>
                <a:cs typeface="Montserrat"/>
                <a:sym typeface="Montserrat"/>
              </a:rPr>
              <a:t>1 Evento de Lanzamiento </a:t>
            </a:r>
            <a:endParaRPr sz="2267" b="1">
              <a:solidFill>
                <a:srgbClr val="FFFFFF"/>
              </a:solidFill>
              <a:latin typeface="Montserrat"/>
              <a:ea typeface="Montserrat"/>
              <a:cs typeface="Montserrat"/>
              <a:sym typeface="Montserrat"/>
            </a:endParaRPr>
          </a:p>
          <a:p>
            <a:pPr algn="ctr">
              <a:lnSpc>
                <a:spcPct val="115000"/>
              </a:lnSpc>
            </a:pPr>
            <a:r>
              <a:rPr lang="es" sz="2267" b="1">
                <a:solidFill>
                  <a:srgbClr val="FFFFFF"/>
                </a:solidFill>
                <a:latin typeface="Montserrat"/>
                <a:ea typeface="Montserrat"/>
                <a:cs typeface="Montserrat"/>
                <a:sym typeface="Montserrat"/>
              </a:rPr>
              <a:t>+</a:t>
            </a:r>
            <a:r>
              <a:rPr lang="es" sz="3467" b="1">
                <a:solidFill>
                  <a:srgbClr val="FFFFFF"/>
                </a:solidFill>
                <a:latin typeface="Montserrat"/>
                <a:ea typeface="Montserrat"/>
                <a:cs typeface="Montserrat"/>
                <a:sym typeface="Montserrat"/>
              </a:rPr>
              <a:t> 3 TALLERES</a:t>
            </a:r>
            <a:endParaRPr sz="3467" b="1">
              <a:solidFill>
                <a:srgbClr val="FFFFFF"/>
              </a:solidFill>
              <a:latin typeface="Montserrat"/>
              <a:ea typeface="Montserrat"/>
              <a:cs typeface="Montserrat"/>
              <a:sym typeface="Montserrat"/>
            </a:endParaRPr>
          </a:p>
          <a:p>
            <a:pPr algn="ctr">
              <a:lnSpc>
                <a:spcPct val="115000"/>
              </a:lnSpc>
            </a:pPr>
            <a:r>
              <a:rPr lang="es" sz="3467" b="1">
                <a:solidFill>
                  <a:srgbClr val="FFFFFF"/>
                </a:solidFill>
                <a:latin typeface="Montserrat"/>
                <a:ea typeface="Montserrat"/>
                <a:cs typeface="Montserrat"/>
                <a:sym typeface="Montserrat"/>
              </a:rPr>
              <a:t>+ </a:t>
            </a:r>
            <a:r>
              <a:rPr lang="es" sz="2267" b="1">
                <a:solidFill>
                  <a:srgbClr val="FFFFFF"/>
                </a:solidFill>
                <a:latin typeface="Montserrat"/>
                <a:ea typeface="Montserrat"/>
                <a:cs typeface="Montserrat"/>
                <a:sym typeface="Montserrat"/>
              </a:rPr>
              <a:t>1 Evento de cierre</a:t>
            </a:r>
            <a:endParaRPr sz="2267" b="1">
              <a:solidFill>
                <a:srgbClr val="FFFFFF"/>
              </a:solidFill>
              <a:latin typeface="Montserrat"/>
              <a:ea typeface="Montserrat"/>
              <a:cs typeface="Montserrat"/>
              <a:sym typeface="Montserrat"/>
            </a:endParaRPr>
          </a:p>
          <a:p>
            <a:pPr algn="ctr">
              <a:lnSpc>
                <a:spcPct val="115000"/>
              </a:lnSpc>
            </a:pPr>
            <a:endParaRPr sz="3467" b="1">
              <a:solidFill>
                <a:srgbClr val="FFFFFF"/>
              </a:solidFill>
              <a:latin typeface="Montserrat"/>
              <a:ea typeface="Montserrat"/>
              <a:cs typeface="Montserrat"/>
              <a:sym typeface="Montserrat"/>
            </a:endParaRPr>
          </a:p>
        </p:txBody>
      </p:sp>
      <p:sp>
        <p:nvSpPr>
          <p:cNvPr id="1028" name="Google Shape;1028;p214"/>
          <p:cNvSpPr txBox="1"/>
          <p:nvPr/>
        </p:nvSpPr>
        <p:spPr>
          <a:xfrm>
            <a:off x="8946233" y="2349767"/>
            <a:ext cx="3188800" cy="697200"/>
          </a:xfrm>
          <a:prstGeom prst="rect">
            <a:avLst/>
          </a:prstGeom>
          <a:noFill/>
          <a:ln>
            <a:noFill/>
          </a:ln>
        </p:spPr>
        <p:txBody>
          <a:bodyPr spcFirstLastPara="1" wrap="square" lIns="45733" tIns="45733" rIns="45733" bIns="45733" anchor="t" anchorCtr="0">
            <a:noAutofit/>
          </a:bodyPr>
          <a:lstStyle/>
          <a:p>
            <a:pPr algn="ctr">
              <a:lnSpc>
                <a:spcPct val="115000"/>
              </a:lnSpc>
            </a:pPr>
            <a:r>
              <a:rPr lang="es" sz="4267" b="1">
                <a:latin typeface="Oswald"/>
                <a:ea typeface="Oswald"/>
                <a:cs typeface="Oswald"/>
                <a:sym typeface="Oswald"/>
              </a:rPr>
              <a:t>VIRTUALES</a:t>
            </a:r>
            <a:endParaRPr sz="3733">
              <a:latin typeface="Oswald"/>
              <a:ea typeface="Oswald"/>
              <a:cs typeface="Oswald"/>
              <a:sym typeface="Oswald"/>
            </a:endParaRPr>
          </a:p>
        </p:txBody>
      </p:sp>
      <p:sp>
        <p:nvSpPr>
          <p:cNvPr id="1029" name="Google Shape;1029;p214"/>
          <p:cNvSpPr txBox="1"/>
          <p:nvPr/>
        </p:nvSpPr>
        <p:spPr>
          <a:xfrm>
            <a:off x="4722033" y="4274884"/>
            <a:ext cx="6087600" cy="697200"/>
          </a:xfrm>
          <a:prstGeom prst="rect">
            <a:avLst/>
          </a:prstGeom>
          <a:noFill/>
          <a:ln>
            <a:noFill/>
          </a:ln>
        </p:spPr>
        <p:txBody>
          <a:bodyPr spcFirstLastPara="1" wrap="square" lIns="45733" tIns="45733" rIns="45733" bIns="45733" anchor="t" anchorCtr="0">
            <a:noAutofit/>
          </a:bodyPr>
          <a:lstStyle/>
          <a:p>
            <a:pPr algn="ctr">
              <a:lnSpc>
                <a:spcPct val="115000"/>
              </a:lnSpc>
            </a:pPr>
            <a:r>
              <a:rPr lang="es" sz="2400" b="1">
                <a:solidFill>
                  <a:srgbClr val="FFFFFF"/>
                </a:solidFill>
                <a:latin typeface="Montserrat"/>
                <a:ea typeface="Montserrat"/>
                <a:cs typeface="Montserrat"/>
                <a:sym typeface="Montserrat"/>
              </a:rPr>
              <a:t>Empresas de la Red </a:t>
            </a:r>
            <a:r>
              <a:rPr lang="es" sz="2400" i="1">
                <a:solidFill>
                  <a:srgbClr val="FFFFFF"/>
                </a:solidFill>
                <a:latin typeface="Montserrat"/>
                <a:ea typeface="Montserrat"/>
                <a:cs typeface="Montserrat"/>
                <a:sym typeface="Montserrat"/>
              </a:rPr>
              <a:t>Verificadas</a:t>
            </a:r>
            <a:endParaRPr sz="1200" i="1">
              <a:solidFill>
                <a:srgbClr val="FFFFFF"/>
              </a:solidFill>
              <a:latin typeface="Montserrat"/>
              <a:ea typeface="Montserrat"/>
              <a:cs typeface="Montserrat"/>
              <a:sym typeface="Montserrat"/>
            </a:endParaRPr>
          </a:p>
          <a:p>
            <a:pPr algn="ctr">
              <a:lnSpc>
                <a:spcPct val="115000"/>
              </a:lnSpc>
            </a:pPr>
            <a:endParaRPr sz="2400" b="1">
              <a:solidFill>
                <a:schemeClr val="dk1"/>
              </a:solidFill>
              <a:latin typeface="Montserrat"/>
              <a:ea typeface="Montserrat"/>
              <a:cs typeface="Montserrat"/>
              <a:sym typeface="Montserrat"/>
            </a:endParaRPr>
          </a:p>
          <a:p>
            <a:pPr algn="ctr">
              <a:lnSpc>
                <a:spcPct val="115000"/>
              </a:lnSpc>
            </a:pPr>
            <a:endParaRPr sz="1467">
              <a:solidFill>
                <a:schemeClr val="dk1"/>
              </a:solidFill>
              <a:latin typeface="Montserrat"/>
              <a:ea typeface="Montserrat"/>
              <a:cs typeface="Montserrat"/>
              <a:sym typeface="Montserrat"/>
            </a:endParaRPr>
          </a:p>
        </p:txBody>
      </p:sp>
      <p:sp>
        <p:nvSpPr>
          <p:cNvPr id="1030" name="Google Shape;1030;p214"/>
          <p:cNvSpPr txBox="1"/>
          <p:nvPr/>
        </p:nvSpPr>
        <p:spPr>
          <a:xfrm>
            <a:off x="4224567" y="3885300"/>
            <a:ext cx="825600" cy="897200"/>
          </a:xfrm>
          <a:prstGeom prst="rect">
            <a:avLst/>
          </a:prstGeom>
          <a:noFill/>
          <a:ln>
            <a:noFill/>
          </a:ln>
        </p:spPr>
        <p:txBody>
          <a:bodyPr spcFirstLastPara="1" wrap="square" lIns="121900" tIns="121900" rIns="121900" bIns="121900" anchor="t" anchorCtr="0">
            <a:noAutofit/>
          </a:bodyPr>
          <a:lstStyle/>
          <a:p>
            <a:r>
              <a:rPr lang="es" sz="6800" b="1">
                <a:solidFill>
                  <a:srgbClr val="3DABBD"/>
                </a:solidFill>
                <a:latin typeface="Oswald"/>
                <a:ea typeface="Oswald"/>
                <a:cs typeface="Oswald"/>
                <a:sym typeface="Oswald"/>
              </a:rPr>
              <a:t>4</a:t>
            </a:r>
            <a:endParaRPr sz="6800" b="1">
              <a:solidFill>
                <a:srgbClr val="3DABBD"/>
              </a:solidFill>
              <a:latin typeface="Oswald"/>
              <a:ea typeface="Oswald"/>
              <a:cs typeface="Oswald"/>
              <a:sym typeface="Oswald"/>
            </a:endParaRPr>
          </a:p>
        </p:txBody>
      </p:sp>
      <p:pic>
        <p:nvPicPr>
          <p:cNvPr id="1031" name="Google Shape;1031;p214"/>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10686000" y="4065201"/>
            <a:ext cx="825635" cy="743311"/>
          </a:xfrm>
          <a:prstGeom prst="rect">
            <a:avLst/>
          </a:prstGeom>
          <a:noFill/>
          <a:ln>
            <a:noFill/>
          </a:ln>
        </p:spPr>
      </p:pic>
      <p:sp>
        <p:nvSpPr>
          <p:cNvPr id="1032" name="Google Shape;1032;p214"/>
          <p:cNvSpPr txBox="1"/>
          <p:nvPr/>
        </p:nvSpPr>
        <p:spPr>
          <a:xfrm>
            <a:off x="7073900" y="6187833"/>
            <a:ext cx="3682800" cy="381200"/>
          </a:xfrm>
          <a:prstGeom prst="rect">
            <a:avLst/>
          </a:prstGeom>
          <a:noFill/>
          <a:ln>
            <a:noFill/>
          </a:ln>
        </p:spPr>
        <p:txBody>
          <a:bodyPr spcFirstLastPara="1" wrap="square" lIns="121900" tIns="121900" rIns="121900" bIns="121900" anchor="ctr" anchorCtr="0">
            <a:noAutofit/>
          </a:bodyPr>
          <a:lstStyle/>
          <a:p>
            <a:pPr>
              <a:lnSpc>
                <a:spcPct val="115000"/>
              </a:lnSpc>
            </a:pPr>
            <a:r>
              <a:rPr lang="es" sz="2400" b="1">
                <a:solidFill>
                  <a:srgbClr val="DE1F26"/>
                </a:solidFill>
                <a:latin typeface="Montserrat"/>
                <a:ea typeface="Montserrat"/>
                <a:cs typeface="Montserrat"/>
                <a:sym typeface="Montserrat"/>
              </a:rPr>
              <a:t>Sectores industriales </a:t>
            </a:r>
            <a:r>
              <a:rPr lang="es" sz="2400" b="1">
                <a:solidFill>
                  <a:srgbClr val="DE1F26"/>
                </a:solidFill>
                <a:latin typeface="Oswald"/>
                <a:ea typeface="Oswald"/>
                <a:cs typeface="Oswald"/>
                <a:sym typeface="Oswald"/>
              </a:rPr>
              <a:t>diferentes </a:t>
            </a:r>
            <a:endParaRPr sz="1467" b="1">
              <a:solidFill>
                <a:schemeClr val="dk1"/>
              </a:solidFill>
              <a:latin typeface="Oswald"/>
              <a:ea typeface="Oswald"/>
              <a:cs typeface="Oswald"/>
              <a:sym typeface="Oswald"/>
            </a:endParaRPr>
          </a:p>
          <a:p>
            <a:endParaRPr sz="2400">
              <a:latin typeface="Montserrat"/>
              <a:ea typeface="Montserrat"/>
              <a:cs typeface="Montserrat"/>
              <a:sym typeface="Montserrat"/>
            </a:endParaRPr>
          </a:p>
        </p:txBody>
      </p:sp>
      <p:pic>
        <p:nvPicPr>
          <p:cNvPr id="1033" name="Google Shape;1033;p214"/>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374638" y="4543901"/>
            <a:ext cx="2250567" cy="2056700"/>
          </a:xfrm>
          <a:prstGeom prst="rect">
            <a:avLst/>
          </a:prstGeom>
          <a:noFill/>
          <a:ln>
            <a:noFill/>
          </a:ln>
        </p:spPr>
      </p:pic>
    </p:spTree>
    <p:extLst>
      <p:ext uri="{BB962C8B-B14F-4D97-AF65-F5344CB8AC3E}">
        <p14:creationId xmlns:p14="http://schemas.microsoft.com/office/powerpoint/2010/main" val="31347263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3681</Words>
  <Application>Microsoft Office PowerPoint</Application>
  <PresentationFormat>Personalizado</PresentationFormat>
  <Paragraphs>764</Paragraphs>
  <Slides>72</Slides>
  <Notes>43</Notes>
  <HiddenSlides>0</HiddenSlides>
  <MMClips>0</MMClips>
  <ScaleCrop>false</ScaleCrop>
  <HeadingPairs>
    <vt:vector size="4" baseType="variant">
      <vt:variant>
        <vt:lpstr>Tema</vt:lpstr>
      </vt:variant>
      <vt:variant>
        <vt:i4>1</vt:i4>
      </vt:variant>
      <vt:variant>
        <vt:lpstr>Títulos de diapositiva</vt:lpstr>
      </vt:variant>
      <vt:variant>
        <vt:i4>72</vt:i4>
      </vt:variant>
    </vt:vector>
  </HeadingPairs>
  <TitlesOfParts>
    <vt:vector size="73" baseType="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Inversión de Impacto para  el Desarrollo Sostenible</vt:lpstr>
      <vt:lpstr>Presentación de PowerPoint</vt:lpstr>
      <vt:lpstr>Presentación de PowerPoint</vt:lpstr>
      <vt:lpstr>Planeta en peligro</vt:lpstr>
      <vt:lpstr>Presentación de PowerPoint</vt:lpstr>
      <vt:lpstr>INVERSIÓN DE IMPACTO</vt:lpstr>
      <vt:lpstr>Características de la inversión de impacto</vt:lpstr>
      <vt:lpstr>Espectro de inversión</vt:lpstr>
      <vt:lpstr>Presentación de PowerPoint</vt:lpstr>
      <vt:lpstr>Presentación de PowerPoint</vt:lpstr>
      <vt:lpstr>Industria de inversión de impacto</vt:lpstr>
      <vt:lpstr>Activos administrados</vt:lpstr>
      <vt:lpstr>Uso herramientas medición de impacto</vt:lpstr>
      <vt:lpstr>Grandes actores financieros</vt:lpstr>
      <vt:lpstr>Inversión de impacto en Chile</vt:lpstr>
      <vt:lpstr>FIS Ameris</vt:lpstr>
      <vt:lpstr>NUESTROS RESULTADOS</vt:lpstr>
      <vt:lpstr>P O R TA F O L I O F I S A M E R I S</vt:lpstr>
      <vt:lpstr>Presentación de PowerPoint</vt:lpstr>
      <vt:lpstr>Contribución a los ODS</vt:lpstr>
      <vt:lpstr>Contribución a los ODS</vt:lpstr>
      <vt:lpstr>Contribución a los ODS</vt:lpstr>
      <vt:lpstr>Contribución a los ODS</vt:lpstr>
      <vt:lpstr>Enfoque de género</vt:lpstr>
      <vt:lpstr>Resultados de impacto</vt:lpstr>
      <vt:lpstr>Equipo área inversión de impacto</vt:lpstr>
      <vt:lpstr>Presentación de PowerPoint</vt:lpstr>
      <vt:lpstr>Los desafíos que vienen</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Jorge Contreras</cp:lastModifiedBy>
  <cp:revision>4</cp:revision>
  <dcterms:created xsi:type="dcterms:W3CDTF">2020-09-08T17:46:23Z</dcterms:created>
  <dcterms:modified xsi:type="dcterms:W3CDTF">2020-09-08T18:06:19Z</dcterms:modified>
</cp:coreProperties>
</file>